
<file path=[Content_Types].xml><?xml version="1.0" encoding="utf-8"?>
<Types xmlns="http://schemas.openxmlformats.org/package/2006/content-types">
  <Default Extension="xml" ContentType="application/xml"/>
  <Default Extension="jpeg" ContentType="image/jpeg"/>
  <Default Extension="jpg" ContentType="image/jpeg"/>
  <Default Extension="tiff" ContentType="image/tif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4"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02" autoAdjust="0"/>
  </p:normalViewPr>
  <p:slideViewPr>
    <p:cSldViewPr>
      <p:cViewPr varScale="1">
        <p:scale>
          <a:sx n="84" d="100"/>
          <a:sy n="84" d="100"/>
        </p:scale>
        <p:origin x="-23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F906BA-0F3B-8C47-8914-86A844643A25}" type="datetimeFigureOut">
              <a:rPr lang="en-US" smtClean="0"/>
              <a:t>2015-11-25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B3040D-510B-0C49-B51F-D5B5E8E7A369}" type="slidenum">
              <a:rPr lang="en-US" smtClean="0"/>
              <a:t>‹#›</a:t>
            </a:fld>
            <a:endParaRPr lang="en-US" dirty="0"/>
          </a:p>
        </p:txBody>
      </p:sp>
    </p:spTree>
    <p:extLst>
      <p:ext uri="{BB962C8B-B14F-4D97-AF65-F5344CB8AC3E}">
        <p14:creationId xmlns:p14="http://schemas.microsoft.com/office/powerpoint/2010/main" val="858744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B3040D-510B-0C49-B51F-D5B5E8E7A369}" type="slidenum">
              <a:rPr lang="en-US" smtClean="0"/>
              <a:t>4</a:t>
            </a:fld>
            <a:endParaRPr lang="en-US" dirty="0"/>
          </a:p>
        </p:txBody>
      </p:sp>
    </p:spTree>
    <p:extLst>
      <p:ext uri="{BB962C8B-B14F-4D97-AF65-F5344CB8AC3E}">
        <p14:creationId xmlns:p14="http://schemas.microsoft.com/office/powerpoint/2010/main" val="795898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EB3040D-510B-0C49-B51F-D5B5E8E7A369}" type="slidenum">
              <a:rPr lang="en-US" smtClean="0"/>
              <a:t>5</a:t>
            </a:fld>
            <a:endParaRPr lang="en-US" dirty="0"/>
          </a:p>
        </p:txBody>
      </p:sp>
    </p:spTree>
    <p:extLst>
      <p:ext uri="{BB962C8B-B14F-4D97-AF65-F5344CB8AC3E}">
        <p14:creationId xmlns:p14="http://schemas.microsoft.com/office/powerpoint/2010/main" val="1781741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EB3040D-510B-0C49-B51F-D5B5E8E7A369}" type="slidenum">
              <a:rPr lang="en-US" smtClean="0"/>
              <a:t>6</a:t>
            </a:fld>
            <a:endParaRPr lang="en-US" dirty="0"/>
          </a:p>
        </p:txBody>
      </p:sp>
    </p:spTree>
    <p:extLst>
      <p:ext uri="{BB962C8B-B14F-4D97-AF65-F5344CB8AC3E}">
        <p14:creationId xmlns:p14="http://schemas.microsoft.com/office/powerpoint/2010/main" val="1781741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B3040D-510B-0C49-B51F-D5B5E8E7A369}" type="slidenum">
              <a:rPr lang="en-US" smtClean="0"/>
              <a:t>7</a:t>
            </a:fld>
            <a:endParaRPr lang="en-US" dirty="0"/>
          </a:p>
        </p:txBody>
      </p:sp>
    </p:spTree>
    <p:extLst>
      <p:ext uri="{BB962C8B-B14F-4D97-AF65-F5344CB8AC3E}">
        <p14:creationId xmlns:p14="http://schemas.microsoft.com/office/powerpoint/2010/main" val="236342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5DB771-D928-44FE-A226-3BDB62BBCA98}"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5DB771-D928-44FE-A226-3BDB62BBCA98}"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5DB771-D928-44FE-A226-3BDB62BBCA98}"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5DB771-D928-44FE-A226-3BDB62BBCA98}"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C95DB771-D928-44FE-A226-3BDB62BBCA98}" type="slidenum">
              <a:rPr lang="en-CA" smtClean="0"/>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5DB771-D928-44FE-A226-3BDB62BBCA98}" type="slidenum">
              <a:rPr lang="en-CA" smtClean="0"/>
              <a:t>‹#›</a:t>
            </a:fld>
            <a:endParaRPr lang="en-CA"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C95DB771-D928-44FE-A226-3BDB62BBCA98}"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C95DB771-D928-44FE-A226-3BDB62BBCA98}"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C95DB771-D928-44FE-A226-3BDB62BBCA98}"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95DB771-D928-44FE-A226-3BDB62BBCA98}" type="slidenum">
              <a:rPr lang="en-CA" smtClean="0"/>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D6FB77-DD1A-4D24-852B-23930BC4B308}" type="datetimeFigureOut">
              <a:rPr lang="en-CA" smtClean="0"/>
              <a:t>2015-11-25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C95DB771-D928-44FE-A226-3BDB62BBCA98}" type="slidenum">
              <a:rPr lang="en-CA" smtClean="0"/>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3D6FB77-DD1A-4D24-852B-23930BC4B308}" type="datetimeFigureOut">
              <a:rPr lang="en-CA" smtClean="0"/>
              <a:t>2015-11-25</a:t>
            </a:fld>
            <a:endParaRPr lang="en-CA"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CA"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95DB771-D928-44FE-A226-3BDB62BBCA98}" type="slidenum">
              <a:rPr lang="en-CA" smtClean="0"/>
              <a:t>‹#›</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fgp.ca/" TargetMode="External"/><Relationship Id="rId4" Type="http://schemas.openxmlformats.org/officeDocument/2006/relationships/hyperlink" Target="http://www.jamesfund.com/" TargetMode="External"/><Relationship Id="rId5" Type="http://schemas.openxmlformats.org/officeDocument/2006/relationships/hyperlink" Target="http://www.peterboroughfoundation.org/" TargetMode="External"/><Relationship Id="rId6" Type="http://schemas.openxmlformats.org/officeDocument/2006/relationships/hyperlink" Target="http://atkinsonfoundation.ca/" TargetMode="External"/><Relationship Id="rId7" Type="http://schemas.openxmlformats.org/officeDocument/2006/relationships/hyperlink" Target="https://mycommunity.trentu.ca/give-now" TargetMode="External"/><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tiff"/><Relationship Id="rId4" Type="http://schemas.openxmlformats.org/officeDocument/2006/relationships/hyperlink" Target="https://www.linkedin.com/groups?displaySettings=&amp;gid=8106035" TargetMode="External"/><Relationship Id="rId5" Type="http://schemas.openxmlformats.org/officeDocument/2006/relationships/image" Target="../media/image5.png"/><Relationship Id="rId6" Type="http://schemas.openxmlformats.org/officeDocument/2006/relationships/hyperlink" Target="http://twitter.com/ptbofundraisers" TargetMode="External"/><Relationship Id="rId7" Type="http://schemas.openxmlformats.org/officeDocument/2006/relationships/image" Target="../media/image6.png"/><Relationship Id="rId8" Type="http://schemas.openxmlformats.org/officeDocument/2006/relationships/hyperlink" Target="https://twitter.com/ptbofundraisers" TargetMode="External"/><Relationship Id="rId1" Type="http://schemas.openxmlformats.org/officeDocument/2006/relationships/slideLayout" Target="../slideLayouts/slideLayout2.xml"/><Relationship Id="rId2" Type="http://schemas.openxmlformats.org/officeDocument/2006/relationships/hyperlink" Target="https://www.facebook.com/PtboFundraise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peterboroughfoundation.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cfgp.c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atkinsonfoundation.c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jamesfun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238152" cy="2708921"/>
          </a:xfrm>
          <a:prstGeom prst="rect">
            <a:avLst/>
          </a:prstGeom>
        </p:spPr>
      </p:pic>
      <p:sp>
        <p:nvSpPr>
          <p:cNvPr id="6" name="Rectangle 5"/>
          <p:cNvSpPr/>
          <p:nvPr/>
        </p:nvSpPr>
        <p:spPr>
          <a:xfrm>
            <a:off x="3904018" y="2904033"/>
            <a:ext cx="4968552" cy="3693319"/>
          </a:xfrm>
          <a:prstGeom prst="rect">
            <a:avLst/>
          </a:prstGeom>
        </p:spPr>
        <p:txBody>
          <a:bodyPr wrap="square">
            <a:spAutoFit/>
          </a:bodyPr>
          <a:lstStyle/>
          <a:p>
            <a:r>
              <a:rPr lang="en-CA" sz="2600" b="1" i="1" dirty="0" smtClean="0"/>
              <a:t>SPEAKER </a:t>
            </a:r>
            <a:r>
              <a:rPr lang="en-CA" sz="2600" b="1" i="1" dirty="0"/>
              <a:t>PANEL:</a:t>
            </a:r>
            <a:r>
              <a:rPr lang="en-CA" sz="2600" b="1" dirty="0"/>
              <a:t> </a:t>
            </a:r>
            <a:endParaRPr lang="en-CA" sz="2600" b="1" dirty="0" smtClean="0"/>
          </a:p>
          <a:p>
            <a:r>
              <a:rPr lang="en-CA" sz="2600" dirty="0" smtClean="0"/>
              <a:t>JOHN </a:t>
            </a:r>
            <a:r>
              <a:rPr lang="en-CA" sz="2600" dirty="0"/>
              <a:t>GOOD </a:t>
            </a:r>
            <a:r>
              <a:rPr lang="en-CA" sz="2600" dirty="0" smtClean="0"/>
              <a:t>(</a:t>
            </a:r>
            <a:r>
              <a:rPr lang="en-CA" sz="2600" dirty="0" smtClean="0">
                <a:hlinkClick r:id="rId3"/>
              </a:rPr>
              <a:t>COMMUNITY </a:t>
            </a:r>
            <a:r>
              <a:rPr lang="en-CA" sz="2600" dirty="0">
                <a:hlinkClick r:id="rId3"/>
              </a:rPr>
              <a:t>FOUNDATION OF GREATER PETERBOROUGH</a:t>
            </a:r>
            <a:r>
              <a:rPr lang="en-CA" sz="2600" dirty="0" smtClean="0"/>
              <a:t>)</a:t>
            </a:r>
          </a:p>
          <a:p>
            <a:r>
              <a:rPr lang="en-CA" sz="2600" dirty="0" smtClean="0"/>
              <a:t>SYD </a:t>
            </a:r>
            <a:r>
              <a:rPr lang="en-CA" sz="2600" dirty="0"/>
              <a:t>BIRRELL (</a:t>
            </a:r>
            <a:r>
              <a:rPr lang="en-CA" sz="2600" dirty="0">
                <a:hlinkClick r:id="rId4"/>
              </a:rPr>
              <a:t>JAMES FUND</a:t>
            </a:r>
            <a:r>
              <a:rPr lang="en-CA" sz="2600" dirty="0" smtClean="0"/>
              <a:t>)</a:t>
            </a:r>
          </a:p>
          <a:p>
            <a:r>
              <a:rPr lang="en-CA" sz="2600" dirty="0" smtClean="0"/>
              <a:t>NANCY </a:t>
            </a:r>
            <a:r>
              <a:rPr lang="en-CA" sz="2600" dirty="0"/>
              <a:t>MARTIN (</a:t>
            </a:r>
            <a:r>
              <a:rPr lang="en-CA" sz="2600" dirty="0">
                <a:hlinkClick r:id="rId5"/>
              </a:rPr>
              <a:t>PETERBOROUGH </a:t>
            </a:r>
            <a:r>
              <a:rPr lang="en-CA" sz="2600" dirty="0" smtClean="0">
                <a:hlinkClick r:id="rId5"/>
              </a:rPr>
              <a:t>FOUNDATION</a:t>
            </a:r>
            <a:r>
              <a:rPr lang="en-CA" sz="2600" dirty="0" smtClean="0"/>
              <a:t>)</a:t>
            </a:r>
          </a:p>
          <a:p>
            <a:r>
              <a:rPr lang="en-CA" sz="2600" dirty="0" smtClean="0"/>
              <a:t>JENN </a:t>
            </a:r>
            <a:r>
              <a:rPr lang="en-CA" sz="2600" dirty="0"/>
              <a:t>MILLER (</a:t>
            </a:r>
            <a:r>
              <a:rPr lang="en-CA" sz="2600" dirty="0">
                <a:hlinkClick r:id="rId6"/>
              </a:rPr>
              <a:t>ATKINSON FOUNDATION</a:t>
            </a:r>
            <a:r>
              <a:rPr lang="en-CA" sz="2600" dirty="0"/>
              <a:t>)</a:t>
            </a:r>
          </a:p>
        </p:txBody>
      </p:sp>
      <p:sp>
        <p:nvSpPr>
          <p:cNvPr id="7" name="TextBox 6"/>
          <p:cNvSpPr txBox="1"/>
          <p:nvPr/>
        </p:nvSpPr>
        <p:spPr>
          <a:xfrm>
            <a:off x="4355976" y="67905"/>
            <a:ext cx="4788024" cy="2554545"/>
          </a:xfrm>
          <a:prstGeom prst="rect">
            <a:avLst/>
          </a:prstGeom>
          <a:noFill/>
        </p:spPr>
        <p:txBody>
          <a:bodyPr wrap="square" rtlCol="0">
            <a:spAutoFit/>
          </a:bodyPr>
          <a:lstStyle/>
          <a:p>
            <a:r>
              <a:rPr lang="en-CA" sz="4000" i="1" dirty="0" smtClean="0"/>
              <a:t>RECIPROCAL RELATIONSHIPS IN FOUNDATION PHILANTHROPY</a:t>
            </a:r>
            <a:endParaRPr lang="en-CA" sz="4000" dirty="0"/>
          </a:p>
        </p:txBody>
      </p:sp>
      <p:sp>
        <p:nvSpPr>
          <p:cNvPr id="8" name="TextBox 7"/>
          <p:cNvSpPr txBox="1"/>
          <p:nvPr/>
        </p:nvSpPr>
        <p:spPr>
          <a:xfrm>
            <a:off x="251520" y="5733256"/>
            <a:ext cx="3816424" cy="892552"/>
          </a:xfrm>
          <a:prstGeom prst="rect">
            <a:avLst/>
          </a:prstGeom>
          <a:noFill/>
        </p:spPr>
        <p:txBody>
          <a:bodyPr wrap="square" rtlCol="0">
            <a:spAutoFit/>
          </a:bodyPr>
          <a:lstStyle/>
          <a:p>
            <a:r>
              <a:rPr lang="en-CA" sz="2600" dirty="0" smtClean="0"/>
              <a:t>Moderator: Richard Morgan (</a:t>
            </a:r>
            <a:r>
              <a:rPr lang="en-CA" sz="2600" dirty="0" smtClean="0">
                <a:hlinkClick r:id="rId7"/>
              </a:rPr>
              <a:t>Trent University</a:t>
            </a:r>
            <a:r>
              <a:rPr lang="en-CA" sz="2600" dirty="0" smtClean="0"/>
              <a:t>)</a:t>
            </a:r>
            <a:endParaRPr lang="en-CA" sz="2600" dirty="0"/>
          </a:p>
        </p:txBody>
      </p:sp>
    </p:spTree>
    <p:extLst>
      <p:ext uri="{BB962C8B-B14F-4D97-AF65-F5344CB8AC3E}">
        <p14:creationId xmlns:p14="http://schemas.microsoft.com/office/powerpoint/2010/main" val="35194249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4000" dirty="0" smtClean="0"/>
              <a:t>Wifi – connect with pafn</a:t>
            </a:r>
            <a:endParaRPr lang="en-CA" sz="4000" dirty="0"/>
          </a:p>
        </p:txBody>
      </p:sp>
      <p:sp>
        <p:nvSpPr>
          <p:cNvPr id="3" name="Content Placeholder 2"/>
          <p:cNvSpPr>
            <a:spLocks noGrp="1"/>
          </p:cNvSpPr>
          <p:nvPr>
            <p:ph idx="1"/>
          </p:nvPr>
        </p:nvSpPr>
        <p:spPr>
          <a:xfrm>
            <a:off x="822960" y="1100629"/>
            <a:ext cx="7520940" cy="2328371"/>
          </a:xfrm>
        </p:spPr>
        <p:txBody>
          <a:bodyPr>
            <a:normAutofit/>
          </a:bodyPr>
          <a:lstStyle/>
          <a:p>
            <a:pPr marL="0" indent="0"/>
            <a:r>
              <a:rPr lang="en-CA" sz="4000" dirty="0" smtClean="0"/>
              <a:t>To connect to the WiFi:</a:t>
            </a:r>
            <a:endParaRPr lang="en-CA" sz="4000" dirty="0"/>
          </a:p>
          <a:p>
            <a:pPr marL="0" indent="0"/>
            <a:r>
              <a:rPr lang="en-CA" sz="4000" dirty="0" smtClean="0"/>
              <a:t>Network: FCCC </a:t>
            </a:r>
            <a:r>
              <a:rPr lang="en-CA" sz="4000" dirty="0"/>
              <a:t>Wireless </a:t>
            </a:r>
            <a:endParaRPr lang="en-CA" sz="4000" dirty="0" smtClean="0"/>
          </a:p>
          <a:p>
            <a:pPr marL="0" indent="0"/>
            <a:r>
              <a:rPr lang="en-CA" sz="4000" dirty="0" smtClean="0"/>
              <a:t>Password: </a:t>
            </a:r>
            <a:r>
              <a:rPr lang="en-CA" sz="4000" dirty="0"/>
              <a:t>FCCC784512 </a:t>
            </a:r>
          </a:p>
        </p:txBody>
      </p:sp>
      <p:pic>
        <p:nvPicPr>
          <p:cNvPr id="4" name="Picture 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3" y="3459836"/>
            <a:ext cx="1512168" cy="1512876"/>
          </a:xfrm>
          <a:prstGeom prst="rect">
            <a:avLst/>
          </a:prstGeom>
        </p:spPr>
      </p:pic>
      <p:pic>
        <p:nvPicPr>
          <p:cNvPr id="5" name="Picture 4">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44208" y="4031407"/>
            <a:ext cx="2305050" cy="561975"/>
          </a:xfrm>
          <a:prstGeom prst="rect">
            <a:avLst/>
          </a:prstGeom>
        </p:spPr>
      </p:pic>
      <p:pic>
        <p:nvPicPr>
          <p:cNvPr id="6" name="Picture 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04" y="3800661"/>
            <a:ext cx="1345966" cy="1094262"/>
          </a:xfrm>
          <a:prstGeom prst="rect">
            <a:avLst/>
          </a:prstGeom>
        </p:spPr>
      </p:pic>
      <p:sp>
        <p:nvSpPr>
          <p:cNvPr id="7" name="TextBox 6"/>
          <p:cNvSpPr txBox="1"/>
          <p:nvPr/>
        </p:nvSpPr>
        <p:spPr>
          <a:xfrm>
            <a:off x="1453469" y="4066174"/>
            <a:ext cx="2830895" cy="492443"/>
          </a:xfrm>
          <a:prstGeom prst="rect">
            <a:avLst/>
          </a:prstGeom>
          <a:noFill/>
        </p:spPr>
        <p:txBody>
          <a:bodyPr wrap="square" rtlCol="0">
            <a:spAutoFit/>
          </a:bodyPr>
          <a:lstStyle/>
          <a:p>
            <a:r>
              <a:rPr lang="en-CA" sz="2600" b="1" dirty="0" smtClean="0">
                <a:hlinkClick r:id="rId8"/>
              </a:rPr>
              <a:t>@PtboFundraisers</a:t>
            </a:r>
            <a:endParaRPr lang="en-CA" sz="2600" b="1" dirty="0"/>
          </a:p>
        </p:txBody>
      </p:sp>
    </p:spTree>
    <p:extLst>
      <p:ext uri="{BB962C8B-B14F-4D97-AF65-F5344CB8AC3E}">
        <p14:creationId xmlns:p14="http://schemas.microsoft.com/office/powerpoint/2010/main" val="27784810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4572000" cy="1119024"/>
          </a:xfrm>
        </p:spPr>
        <p:txBody>
          <a:bodyPr/>
          <a:lstStyle/>
          <a:p>
            <a:r>
              <a:rPr lang="en-CA" sz="6000" dirty="0" smtClean="0"/>
              <a:t>Thank you!!</a:t>
            </a:r>
            <a:endParaRPr lang="en-CA" sz="6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6016" y="476672"/>
            <a:ext cx="3896269" cy="1124107"/>
          </a:xfrm>
        </p:spPr>
      </p:pic>
      <p:sp>
        <p:nvSpPr>
          <p:cNvPr id="5" name="TextBox 4"/>
          <p:cNvSpPr txBox="1"/>
          <p:nvPr/>
        </p:nvSpPr>
        <p:spPr>
          <a:xfrm>
            <a:off x="3563888" y="2961879"/>
            <a:ext cx="5580112" cy="1323439"/>
          </a:xfrm>
          <a:prstGeom prst="rect">
            <a:avLst/>
          </a:prstGeom>
          <a:noFill/>
        </p:spPr>
        <p:txBody>
          <a:bodyPr wrap="square" rtlCol="0">
            <a:spAutoFit/>
          </a:bodyPr>
          <a:lstStyle/>
          <a:p>
            <a:pPr algn="ctr"/>
            <a:r>
              <a:rPr lang="en-CA" sz="4000" b="1" dirty="0" smtClean="0"/>
              <a:t>Our gracious hosts, </a:t>
            </a:r>
            <a:br>
              <a:rPr lang="en-CA" sz="4000" b="1" dirty="0" smtClean="0"/>
            </a:br>
            <a:r>
              <a:rPr lang="en-CA" sz="4000" b="1" dirty="0" smtClean="0"/>
              <a:t>and all before 9:00 </a:t>
            </a:r>
            <a:r>
              <a:rPr lang="en-CA" sz="4000" b="1" dirty="0" smtClean="0"/>
              <a:t>a.m.!</a:t>
            </a:r>
            <a:endParaRPr lang="en-CA" sz="40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2488361"/>
            <a:ext cx="2857500" cy="1971675"/>
          </a:xfrm>
          <a:prstGeom prst="rect">
            <a:avLst/>
          </a:prstGeom>
        </p:spPr>
      </p:pic>
    </p:spTree>
    <p:extLst>
      <p:ext uri="{BB962C8B-B14F-4D97-AF65-F5344CB8AC3E}">
        <p14:creationId xmlns:p14="http://schemas.microsoft.com/office/powerpoint/2010/main" val="16004187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Peterborough Foundation</a:t>
            </a:r>
            <a:endParaRPr lang="en-CA" dirty="0"/>
          </a:p>
        </p:txBody>
      </p:sp>
      <p:sp>
        <p:nvSpPr>
          <p:cNvPr id="3" name="Content Placeholder 2"/>
          <p:cNvSpPr>
            <a:spLocks noGrp="1"/>
          </p:cNvSpPr>
          <p:nvPr>
            <p:ph idx="1"/>
          </p:nvPr>
        </p:nvSpPr>
        <p:spPr>
          <a:xfrm>
            <a:off x="822960" y="1100628"/>
            <a:ext cx="7520940" cy="3840540"/>
          </a:xfrm>
        </p:spPr>
        <p:txBody>
          <a:bodyPr/>
          <a:lstStyle/>
          <a:p>
            <a:r>
              <a:rPr lang="en-CA" sz="1800" u="sng" dirty="0">
                <a:hlinkClick r:id="rId3"/>
              </a:rPr>
              <a:t>http://www.peterboroughfoundation.org</a:t>
            </a:r>
            <a:endParaRPr lang="en-CA" sz="1800" dirty="0"/>
          </a:p>
          <a:p>
            <a:r>
              <a:rPr lang="en-CA" sz="1800" dirty="0"/>
              <a:t>Founded in 1953. Charitable organizations are invited to apply for funds for projects in Peterborough City &amp; County, excluding </a:t>
            </a:r>
            <a:r>
              <a:rPr lang="en-CA" sz="1800" dirty="0" smtClean="0"/>
              <a:t>ongoing </a:t>
            </a:r>
            <a:r>
              <a:rPr lang="en-CA" sz="1800" dirty="0"/>
              <a:t>operational costs.</a:t>
            </a:r>
          </a:p>
          <a:p>
            <a:r>
              <a:rPr lang="en-CA" sz="1800" dirty="0"/>
              <a:t>Accepts proposals May 1 &amp; Nov. </a:t>
            </a:r>
            <a:r>
              <a:rPr lang="en-CA" sz="1800" dirty="0" smtClean="0"/>
              <a:t>1</a:t>
            </a:r>
          </a:p>
          <a:p>
            <a:r>
              <a:rPr lang="en-CA" sz="1800" dirty="0" smtClean="0"/>
              <a:t>Gifts are generally up to $5,000</a:t>
            </a:r>
            <a:endParaRPr lang="en-CA" sz="1800" dirty="0"/>
          </a:p>
          <a:p>
            <a:r>
              <a:rPr lang="en-US" sz="1800" dirty="0" smtClean="0"/>
              <a:t>Charities </a:t>
            </a:r>
            <a:r>
              <a:rPr lang="en-US" sz="1800" dirty="0"/>
              <a:t>must have a charitable number </a:t>
            </a:r>
            <a:r>
              <a:rPr lang="en-US" sz="1800" dirty="0" smtClean="0"/>
              <a:t>but </a:t>
            </a:r>
            <a:r>
              <a:rPr lang="en-US" sz="1800" dirty="0"/>
              <a:t>the focus can be on arts, culture, social services, environmental issues. We like to be able to provide seed money for smaller local initiatives and support smaller organizations.  We are 100% volunteer. We are committed to keeping applications for grants as simple as possible as noted on our website. </a:t>
            </a:r>
            <a:endParaRPr lang="en-CA" sz="1800" dirty="0"/>
          </a:p>
          <a:p>
            <a:endParaRPr lang="en-CA" dirty="0"/>
          </a:p>
        </p:txBody>
      </p:sp>
    </p:spTree>
    <p:extLst>
      <p:ext uri="{BB962C8B-B14F-4D97-AF65-F5344CB8AC3E}">
        <p14:creationId xmlns:p14="http://schemas.microsoft.com/office/powerpoint/2010/main" val="19578048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760"/>
            <a:ext cx="8892480" cy="548640"/>
          </a:xfrm>
        </p:spPr>
        <p:txBody>
          <a:bodyPr/>
          <a:lstStyle/>
          <a:p>
            <a:r>
              <a:rPr lang="en-CA" b="1" dirty="0"/>
              <a:t>Community Foundation of Greater Peterborough</a:t>
            </a:r>
            <a:r>
              <a:rPr lang="en-CA" dirty="0"/>
              <a:t/>
            </a:r>
            <a:br>
              <a:rPr lang="en-CA" dirty="0"/>
            </a:br>
            <a:endParaRPr lang="en-CA" dirty="0"/>
          </a:p>
        </p:txBody>
      </p:sp>
      <p:sp>
        <p:nvSpPr>
          <p:cNvPr id="3" name="Content Placeholder 2"/>
          <p:cNvSpPr>
            <a:spLocks noGrp="1"/>
          </p:cNvSpPr>
          <p:nvPr>
            <p:ph idx="1"/>
          </p:nvPr>
        </p:nvSpPr>
        <p:spPr>
          <a:xfrm>
            <a:off x="395536" y="785255"/>
            <a:ext cx="4032448" cy="4083905"/>
          </a:xfrm>
        </p:spPr>
        <p:txBody>
          <a:bodyPr>
            <a:noAutofit/>
          </a:bodyPr>
          <a:lstStyle/>
          <a:p>
            <a:r>
              <a:rPr lang="en-US" sz="1800" b="0" dirty="0" smtClean="0"/>
              <a:t>Inspiring giving </a:t>
            </a:r>
            <a:r>
              <a:rPr lang="en-US" sz="1800" b="0" dirty="0"/>
              <a:t>to build a </a:t>
            </a:r>
            <a:r>
              <a:rPr lang="en-US" sz="1800" b="0" dirty="0" smtClean="0"/>
              <a:t>vital community </a:t>
            </a:r>
            <a:r>
              <a:rPr lang="en-US" sz="1800" b="0" dirty="0"/>
              <a:t>for everyone is the passion and purpose of </a:t>
            </a:r>
            <a:r>
              <a:rPr lang="en-US" sz="1800" b="0" dirty="0" smtClean="0"/>
              <a:t>CFGP.</a:t>
            </a:r>
          </a:p>
          <a:p>
            <a:endParaRPr lang="en-US" sz="600" b="0" dirty="0"/>
          </a:p>
          <a:p>
            <a:r>
              <a:rPr lang="en-US" sz="1800" b="0" dirty="0" smtClean="0"/>
              <a:t>Grants </a:t>
            </a:r>
            <a:r>
              <a:rPr lang="en-US" sz="1800" b="0" dirty="0"/>
              <a:t>programs support and encourage the effectiveness of local charitable organizations in meeting their missions and helping to make the City and County of Peterborough more vibrant and resilient.</a:t>
            </a:r>
          </a:p>
          <a:p>
            <a:endParaRPr lang="en-US" sz="600" b="0" dirty="0" smtClean="0"/>
          </a:p>
          <a:p>
            <a:r>
              <a:rPr lang="en-US" sz="1800" b="0" dirty="0" smtClean="0"/>
              <a:t>In </a:t>
            </a:r>
            <a:r>
              <a:rPr lang="en-US" sz="1800" b="0" dirty="0"/>
              <a:t>March, CFGP calls for applications for its ‘Organizational Leadership and Innovation Grants Program,’ for grants up to $5,000.</a:t>
            </a:r>
          </a:p>
          <a:p>
            <a:endParaRPr lang="en-CA" sz="1800" b="0" dirty="0"/>
          </a:p>
        </p:txBody>
      </p:sp>
      <p:sp>
        <p:nvSpPr>
          <p:cNvPr id="5" name="TextBox 4"/>
          <p:cNvSpPr txBox="1"/>
          <p:nvPr/>
        </p:nvSpPr>
        <p:spPr>
          <a:xfrm>
            <a:off x="5004048" y="764704"/>
            <a:ext cx="3744416" cy="4247317"/>
          </a:xfrm>
          <a:prstGeom prst="rect">
            <a:avLst/>
          </a:prstGeom>
          <a:noFill/>
        </p:spPr>
        <p:txBody>
          <a:bodyPr wrap="square" rtlCol="0">
            <a:spAutoFit/>
          </a:bodyPr>
          <a:lstStyle/>
          <a:p>
            <a:r>
              <a:rPr lang="en-US" dirty="0"/>
              <a:t>Funding for these grants comes from donor advised funds managed by CFGP, donations from CFGP directors and from field of interest funds</a:t>
            </a:r>
          </a:p>
          <a:p>
            <a:r>
              <a:rPr lang="en-US" dirty="0"/>
              <a:t>in the areas of:</a:t>
            </a:r>
          </a:p>
          <a:p>
            <a:endParaRPr lang="en-CA" dirty="0" smtClean="0"/>
          </a:p>
          <a:p>
            <a:r>
              <a:rPr lang="en-CA" dirty="0" smtClean="0"/>
              <a:t>Arts &amp; Culture</a:t>
            </a:r>
          </a:p>
          <a:p>
            <a:r>
              <a:rPr lang="en-CA" dirty="0" smtClean="0"/>
              <a:t>Children </a:t>
            </a:r>
          </a:p>
          <a:p>
            <a:r>
              <a:rPr lang="en-CA" dirty="0" smtClean="0"/>
              <a:t>Youth </a:t>
            </a:r>
            <a:r>
              <a:rPr lang="en-CA" dirty="0" smtClean="0"/>
              <a:t>&amp; Education</a:t>
            </a:r>
          </a:p>
          <a:p>
            <a:r>
              <a:rPr lang="en-CA" dirty="0" smtClean="0"/>
              <a:t>Environment</a:t>
            </a:r>
          </a:p>
          <a:p>
            <a:r>
              <a:rPr lang="en-CA" dirty="0" smtClean="0"/>
              <a:t>Housing</a:t>
            </a:r>
            <a:endParaRPr lang="en-CA" dirty="0" smtClean="0"/>
          </a:p>
          <a:p>
            <a:r>
              <a:rPr lang="en-CA" dirty="0" smtClean="0"/>
              <a:t>General </a:t>
            </a:r>
            <a:r>
              <a:rPr lang="en-CA" dirty="0" smtClean="0"/>
              <a:t>Community Funds</a:t>
            </a:r>
          </a:p>
          <a:p>
            <a:endParaRPr lang="en-CA" dirty="0"/>
          </a:p>
          <a:p>
            <a:r>
              <a:rPr lang="en-CA" u="sng" dirty="0">
                <a:hlinkClick r:id="rId3"/>
              </a:rPr>
              <a:t>www.cfgp.ca</a:t>
            </a:r>
            <a:r>
              <a:rPr lang="en-CA" dirty="0"/>
              <a:t> </a:t>
            </a:r>
          </a:p>
          <a:p>
            <a:endParaRPr lang="en-CA" dirty="0" smtClean="0"/>
          </a:p>
        </p:txBody>
      </p:sp>
      <p:cxnSp>
        <p:nvCxnSpPr>
          <p:cNvPr id="7" name="Straight Connector 6"/>
          <p:cNvCxnSpPr/>
          <p:nvPr/>
        </p:nvCxnSpPr>
        <p:spPr>
          <a:xfrm>
            <a:off x="4644008" y="1196752"/>
            <a:ext cx="0" cy="31683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87647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024" y="188640"/>
            <a:ext cx="4067944" cy="548640"/>
          </a:xfrm>
        </p:spPr>
        <p:txBody>
          <a:bodyPr/>
          <a:lstStyle/>
          <a:p>
            <a:r>
              <a:rPr lang="en-CA" b="1" dirty="0" smtClean="0"/>
              <a:t>ATKINSON FOUNDATION</a:t>
            </a:r>
            <a:endParaRPr lang="en-CA" dirty="0"/>
          </a:p>
        </p:txBody>
      </p:sp>
      <p:sp>
        <p:nvSpPr>
          <p:cNvPr id="3" name="Content Placeholder 2"/>
          <p:cNvSpPr>
            <a:spLocks noGrp="1"/>
          </p:cNvSpPr>
          <p:nvPr>
            <p:ph idx="1"/>
          </p:nvPr>
        </p:nvSpPr>
        <p:spPr>
          <a:xfrm>
            <a:off x="-180528" y="785255"/>
            <a:ext cx="4968552" cy="4659969"/>
          </a:xfrm>
        </p:spPr>
        <p:txBody>
          <a:bodyPr>
            <a:noAutofit/>
          </a:bodyPr>
          <a:lstStyle/>
          <a:p>
            <a:pPr indent="0"/>
            <a:r>
              <a:rPr lang="en-CA" sz="1800" b="0" dirty="0"/>
              <a:t>E</a:t>
            </a:r>
            <a:r>
              <a:rPr lang="en-CA" sz="1800" b="0" dirty="0" smtClean="0"/>
              <a:t>stablished </a:t>
            </a:r>
            <a:r>
              <a:rPr lang="en-CA" sz="1800" b="0" dirty="0"/>
              <a:t>in 1942 by Joseph E. Atkinson (1865 – 1948). </a:t>
            </a:r>
            <a:r>
              <a:rPr lang="en-CA" sz="1800" b="0" dirty="0" smtClean="0"/>
              <a:t>More </a:t>
            </a:r>
            <a:r>
              <a:rPr lang="en-CA" sz="1800" b="0" dirty="0"/>
              <a:t>than $68 million has been invested in Ontario over seven decades to advance his vision of an equitable society. </a:t>
            </a:r>
            <a:endParaRPr lang="en-US" sz="600" b="0" dirty="0" smtClean="0"/>
          </a:p>
          <a:p>
            <a:pPr indent="0"/>
            <a:endParaRPr lang="en-US" sz="1800" b="0" dirty="0" smtClean="0"/>
          </a:p>
          <a:p>
            <a:pPr indent="0"/>
            <a:r>
              <a:rPr lang="en-US" sz="1800" b="0" dirty="0" smtClean="0"/>
              <a:t>The </a:t>
            </a:r>
            <a:r>
              <a:rPr lang="en-US" sz="1800" b="0" dirty="0"/>
              <a:t>Atkinson Decent Work Fund (ADWF) is one of </a:t>
            </a:r>
            <a:r>
              <a:rPr lang="en-US" sz="1800" b="0" dirty="0" smtClean="0"/>
              <a:t>our three </a:t>
            </a:r>
            <a:r>
              <a:rPr lang="en-US" sz="1800" b="0" dirty="0"/>
              <a:t>strategic initiatives. It integrates and </a:t>
            </a:r>
            <a:r>
              <a:rPr lang="en-US" sz="1800" b="0" dirty="0" smtClean="0"/>
              <a:t>aligns our </a:t>
            </a:r>
            <a:r>
              <a:rPr lang="en-US" sz="1800" b="0" dirty="0"/>
              <a:t>grant making, public policy advocacy, and collaborative work on community benefits agreements and with anchor institutions. During these first three years of </a:t>
            </a:r>
            <a:r>
              <a:rPr lang="en-US" sz="1800" b="0" dirty="0" smtClean="0"/>
              <a:t>our </a:t>
            </a:r>
            <a:r>
              <a:rPr lang="en-US" sz="1800" b="0" dirty="0"/>
              <a:t>10-year plan, its one way we are</a:t>
            </a:r>
            <a:r>
              <a:rPr lang="en-US" sz="1800" b="0" dirty="0" smtClean="0"/>
              <a:t>: scanning the environment; building relationships, and testing our assumptions.</a:t>
            </a:r>
            <a:endParaRPr lang="en-US" sz="1800" b="0" dirty="0"/>
          </a:p>
          <a:p>
            <a:endParaRPr lang="en-CA" sz="1800" b="0" dirty="0"/>
          </a:p>
        </p:txBody>
      </p:sp>
      <p:sp>
        <p:nvSpPr>
          <p:cNvPr id="5" name="TextBox 4"/>
          <p:cNvSpPr txBox="1"/>
          <p:nvPr/>
        </p:nvSpPr>
        <p:spPr>
          <a:xfrm>
            <a:off x="5004048" y="376202"/>
            <a:ext cx="4032448" cy="4708982"/>
          </a:xfrm>
          <a:prstGeom prst="rect">
            <a:avLst/>
          </a:prstGeom>
          <a:noFill/>
        </p:spPr>
        <p:txBody>
          <a:bodyPr wrap="square" rtlCol="0">
            <a:spAutoFit/>
          </a:bodyPr>
          <a:lstStyle/>
          <a:p>
            <a:r>
              <a:rPr lang="en-CA" dirty="0"/>
              <a:t>Atkinson Foundation seeks projects and organizations that promote social and economic justice in Ontario. We look for opportunities that:</a:t>
            </a:r>
          </a:p>
          <a:p>
            <a:endParaRPr lang="en-CA" sz="1000" dirty="0" smtClean="0"/>
          </a:p>
          <a:p>
            <a:pPr marL="285750" indent="-285750">
              <a:buFont typeface="Arial"/>
              <a:buChar char="•"/>
            </a:pPr>
            <a:r>
              <a:rPr lang="en-CA" dirty="0" smtClean="0"/>
              <a:t>Put people at the centre</a:t>
            </a:r>
            <a:endParaRPr lang="en-CA" dirty="0" smtClean="0"/>
          </a:p>
          <a:p>
            <a:pPr marL="285750" indent="-285750">
              <a:buFont typeface="Arial"/>
              <a:buChar char="•"/>
            </a:pPr>
            <a:r>
              <a:rPr lang="en-CA" dirty="0" smtClean="0"/>
              <a:t>Recognize strengths, not deficits</a:t>
            </a:r>
          </a:p>
          <a:p>
            <a:pPr marL="285750" indent="-285750">
              <a:buFont typeface="Arial"/>
              <a:buChar char="•"/>
            </a:pPr>
            <a:r>
              <a:rPr lang="en-CA" dirty="0" smtClean="0"/>
              <a:t>Bring together unlikely partners</a:t>
            </a:r>
            <a:endParaRPr lang="en-CA" dirty="0" smtClean="0"/>
          </a:p>
          <a:p>
            <a:pPr marL="285750" indent="-285750">
              <a:buFont typeface="Arial"/>
              <a:buChar char="•"/>
            </a:pPr>
            <a:r>
              <a:rPr lang="en-CA" dirty="0" smtClean="0"/>
              <a:t>Draw a wide circle</a:t>
            </a:r>
          </a:p>
          <a:p>
            <a:pPr marL="285750" indent="-285750">
              <a:buFont typeface="Arial"/>
              <a:buChar char="•"/>
            </a:pPr>
            <a:r>
              <a:rPr lang="en-CA" dirty="0" smtClean="0"/>
              <a:t>Seek collective impact</a:t>
            </a:r>
            <a:endParaRPr lang="en-CA" dirty="0" smtClean="0"/>
          </a:p>
          <a:p>
            <a:pPr marL="285750" indent="-285750">
              <a:buFont typeface="Arial"/>
              <a:buChar char="•"/>
            </a:pPr>
            <a:r>
              <a:rPr lang="en-CA" dirty="0" smtClean="0"/>
              <a:t>Inspire and engage</a:t>
            </a:r>
          </a:p>
          <a:p>
            <a:endParaRPr lang="en-CA" sz="1000" dirty="0" smtClean="0"/>
          </a:p>
          <a:p>
            <a:r>
              <a:rPr lang="en-CA" dirty="0" smtClean="0"/>
              <a:t>Applications are considered through an open call held in the fall. Grants are made to charitable organizations based in Ontario.</a:t>
            </a:r>
            <a:endParaRPr lang="en-CA" dirty="0"/>
          </a:p>
          <a:p>
            <a:endParaRPr lang="en-CA" sz="1000" dirty="0"/>
          </a:p>
          <a:p>
            <a:r>
              <a:rPr lang="en-CA" u="sng" dirty="0" smtClean="0">
                <a:hlinkClick r:id="rId3"/>
              </a:rPr>
              <a:t>http://atkinsonfoundation.ca/</a:t>
            </a:r>
            <a:r>
              <a:rPr lang="en-CA" dirty="0" smtClean="0"/>
              <a:t> </a:t>
            </a:r>
            <a:endParaRPr lang="en-CA" dirty="0" smtClean="0"/>
          </a:p>
        </p:txBody>
      </p:sp>
      <p:cxnSp>
        <p:nvCxnSpPr>
          <p:cNvPr id="7" name="Straight Connector 6"/>
          <p:cNvCxnSpPr/>
          <p:nvPr/>
        </p:nvCxnSpPr>
        <p:spPr>
          <a:xfrm>
            <a:off x="4860032" y="1196752"/>
            <a:ext cx="0" cy="316835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53354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James Fund</a:t>
            </a:r>
            <a:br>
              <a:rPr lang="en-CA" dirty="0"/>
            </a:br>
            <a:endParaRPr lang="en-CA" dirty="0"/>
          </a:p>
        </p:txBody>
      </p:sp>
      <p:sp>
        <p:nvSpPr>
          <p:cNvPr id="3" name="Content Placeholder 2"/>
          <p:cNvSpPr>
            <a:spLocks noGrp="1"/>
          </p:cNvSpPr>
          <p:nvPr>
            <p:ph idx="1"/>
          </p:nvPr>
        </p:nvSpPr>
        <p:spPr>
          <a:xfrm>
            <a:off x="323528" y="692696"/>
            <a:ext cx="8424936" cy="4320480"/>
          </a:xfrm>
        </p:spPr>
        <p:txBody>
          <a:bodyPr>
            <a:normAutofit/>
          </a:bodyPr>
          <a:lstStyle/>
          <a:p>
            <a:r>
              <a:rPr lang="en-CA" u="sng" dirty="0" smtClean="0">
                <a:hlinkClick r:id="rId3"/>
              </a:rPr>
              <a:t>www.jamesfund.com</a:t>
            </a:r>
            <a:endParaRPr lang="en-CA" dirty="0"/>
          </a:p>
          <a:p>
            <a:r>
              <a:rPr lang="en-CA" b="0" dirty="0"/>
              <a:t>After bringing in over $14 million for neuroblastoma research and family </a:t>
            </a:r>
            <a:r>
              <a:rPr lang="en-CA" b="0" dirty="0" smtClean="0"/>
              <a:t>support ($5.6 million through donations and $8 million through matching gifts/leverage grants), </a:t>
            </a:r>
            <a:r>
              <a:rPr lang="en-CA" b="0" dirty="0"/>
              <a:t>The James Fund has been handed over to the SickKids Foundation, however the Birrells maintain connection as honourary chairs of the fund and through their continued involvement in fundraising events. </a:t>
            </a:r>
            <a:endParaRPr lang="en-CA" b="0" dirty="0" smtClean="0"/>
          </a:p>
          <a:p>
            <a:endParaRPr lang="en-CA" sz="1000" b="0" dirty="0" smtClean="0"/>
          </a:p>
          <a:p>
            <a:r>
              <a:rPr lang="en-CA" b="0" dirty="0" smtClean="0"/>
              <a:t>The James Fund </a:t>
            </a:r>
            <a:r>
              <a:rPr lang="en-CA" b="0" dirty="0"/>
              <a:t>now helps researchers and scientists at SickKids advance the understanding and treatment of </a:t>
            </a:r>
            <a:r>
              <a:rPr lang="en-CA" b="0" dirty="0" smtClean="0"/>
              <a:t>neuroblastoma.</a:t>
            </a:r>
          </a:p>
          <a:p>
            <a:endParaRPr lang="en-CA" sz="1000" b="0" dirty="0" smtClean="0"/>
          </a:p>
          <a:p>
            <a:r>
              <a:rPr lang="en-CA" b="0" dirty="0" smtClean="0"/>
              <a:t>Solicit donations at all times; never asks but tells the story and people donate. There is also a book and once people read it – they donate. </a:t>
            </a:r>
          </a:p>
          <a:p>
            <a:endParaRPr lang="en-CA" sz="1000" b="0" dirty="0" smtClean="0"/>
          </a:p>
          <a:p>
            <a:r>
              <a:rPr lang="en-CA" b="0" dirty="0" smtClean="0"/>
              <a:t>Gifts are received from worldwide collaborators.</a:t>
            </a:r>
          </a:p>
          <a:p>
            <a:endParaRPr lang="en-CA" b="0" dirty="0"/>
          </a:p>
          <a:p>
            <a:endParaRPr lang="en-CA" dirty="0"/>
          </a:p>
        </p:txBody>
      </p:sp>
    </p:spTree>
    <p:extLst>
      <p:ext uri="{BB962C8B-B14F-4D97-AF65-F5344CB8AC3E}">
        <p14:creationId xmlns:p14="http://schemas.microsoft.com/office/powerpoint/2010/main" val="225767214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45</TotalTime>
  <Words>583</Words>
  <Application>Microsoft Macintosh PowerPoint</Application>
  <PresentationFormat>On-screen Show (4:3)</PresentationFormat>
  <Paragraphs>66</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Angles</vt:lpstr>
      <vt:lpstr>PowerPoint Presentation</vt:lpstr>
      <vt:lpstr>Wifi – connect with pafn</vt:lpstr>
      <vt:lpstr>Thank you!!</vt:lpstr>
      <vt:lpstr>Peterborough Foundation</vt:lpstr>
      <vt:lpstr>Community Foundation of Greater Peterborough </vt:lpstr>
      <vt:lpstr>ATKINSON FOUNDATION</vt:lpstr>
      <vt:lpstr>The James Fund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Hanah McFarlane</dc:creator>
  <cp:lastModifiedBy>CSkuce</cp:lastModifiedBy>
  <cp:revision>12</cp:revision>
  <dcterms:created xsi:type="dcterms:W3CDTF">2015-11-20T21:24:01Z</dcterms:created>
  <dcterms:modified xsi:type="dcterms:W3CDTF">2015-11-26T04:09:13Z</dcterms:modified>
</cp:coreProperties>
</file>