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64" r:id="rId5"/>
    <p:sldMasterId id="2147483648" r:id="rId6"/>
  </p:sldMasterIdLst>
  <p:notesMasterIdLst>
    <p:notesMasterId r:id="rId50"/>
  </p:notesMasterIdLst>
  <p:sldIdLst>
    <p:sldId id="337" r:id="rId7"/>
    <p:sldId id="347" r:id="rId8"/>
    <p:sldId id="323" r:id="rId9"/>
    <p:sldId id="263" r:id="rId10"/>
    <p:sldId id="280" r:id="rId11"/>
    <p:sldId id="270" r:id="rId12"/>
    <p:sldId id="261" r:id="rId13"/>
    <p:sldId id="265" r:id="rId14"/>
    <p:sldId id="310" r:id="rId15"/>
    <p:sldId id="312" r:id="rId16"/>
    <p:sldId id="311" r:id="rId17"/>
    <p:sldId id="342" r:id="rId18"/>
    <p:sldId id="271" r:id="rId19"/>
    <p:sldId id="272" r:id="rId20"/>
    <p:sldId id="267" r:id="rId21"/>
    <p:sldId id="277" r:id="rId22"/>
    <p:sldId id="269" r:id="rId23"/>
    <p:sldId id="297" r:id="rId24"/>
    <p:sldId id="282" r:id="rId25"/>
    <p:sldId id="283" r:id="rId26"/>
    <p:sldId id="346" r:id="rId27"/>
    <p:sldId id="276" r:id="rId28"/>
    <p:sldId id="336" r:id="rId29"/>
    <p:sldId id="329" r:id="rId30"/>
    <p:sldId id="281" r:id="rId31"/>
    <p:sldId id="341" r:id="rId32"/>
    <p:sldId id="287" r:id="rId33"/>
    <p:sldId id="289" r:id="rId34"/>
    <p:sldId id="296" r:id="rId35"/>
    <p:sldId id="316" r:id="rId36"/>
    <p:sldId id="319" r:id="rId37"/>
    <p:sldId id="320" r:id="rId38"/>
    <p:sldId id="290" r:id="rId39"/>
    <p:sldId id="291" r:id="rId40"/>
    <p:sldId id="292" r:id="rId41"/>
    <p:sldId id="288" r:id="rId42"/>
    <p:sldId id="343" r:id="rId43"/>
    <p:sldId id="333" r:id="rId44"/>
    <p:sldId id="293" r:id="rId45"/>
    <p:sldId id="308" r:id="rId46"/>
    <p:sldId id="334" r:id="rId47"/>
    <p:sldId id="335" r:id="rId48"/>
    <p:sldId id="30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ey Gatewood" initials="AG" lastIdx="1" clrIdx="0">
    <p:extLst>
      <p:ext uri="{19B8F6BF-5375-455C-9EA6-DF929625EA0E}">
        <p15:presenceInfo xmlns:p15="http://schemas.microsoft.com/office/powerpoint/2012/main" userId="Ashley Gatewood" providerId="None"/>
      </p:ext>
    </p:extLst>
  </p:cmAuthor>
  <p:cmAuthor id="2" name="Paul Cavazos" initials="PC" lastIdx="12" clrIdx="1">
    <p:extLst>
      <p:ext uri="{19B8F6BF-5375-455C-9EA6-DF929625EA0E}">
        <p15:presenceInfo xmlns:p15="http://schemas.microsoft.com/office/powerpoint/2012/main" userId="S::PCavazos@CFRE.org::dfc2ed74-0b44-4614-9af8-6b6a969156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121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F1E8D1-BABA-4ACF-BEA2-B81B24B9C82A}" v="55" dt="2021-02-24T18:01:22.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8378" autoAdjust="0"/>
  </p:normalViewPr>
  <p:slideViewPr>
    <p:cSldViewPr snapToGrid="0">
      <p:cViewPr varScale="1">
        <p:scale>
          <a:sx n="67" d="100"/>
          <a:sy n="67" d="100"/>
        </p:scale>
        <p:origin x="634"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Gatewood" userId="958b02ad-c9f8-490d-b5d7-474c37ae8d48" providerId="ADAL" clId="{3BF1E8D1-BABA-4ACF-BEA2-B81B24B9C82A}"/>
    <pc:docChg chg="undo custSel addSld modSld">
      <pc:chgData name="Ashley Gatewood" userId="958b02ad-c9f8-490d-b5d7-474c37ae8d48" providerId="ADAL" clId="{3BF1E8D1-BABA-4ACF-BEA2-B81B24B9C82A}" dt="2021-02-24T18:01:22.237" v="428" actId="20577"/>
      <pc:docMkLst>
        <pc:docMk/>
      </pc:docMkLst>
      <pc:sldChg chg="modNotesTx">
        <pc:chgData name="Ashley Gatewood" userId="958b02ad-c9f8-490d-b5d7-474c37ae8d48" providerId="ADAL" clId="{3BF1E8D1-BABA-4ACF-BEA2-B81B24B9C82A}" dt="2021-02-17T19:22:35.150" v="119" actId="20577"/>
        <pc:sldMkLst>
          <pc:docMk/>
          <pc:sldMk cId="2812436431" sldId="261"/>
        </pc:sldMkLst>
      </pc:sldChg>
      <pc:sldChg chg="addSp delSp modSp mod setBg modAnim">
        <pc:chgData name="Ashley Gatewood" userId="958b02ad-c9f8-490d-b5d7-474c37ae8d48" providerId="ADAL" clId="{3BF1E8D1-BABA-4ACF-BEA2-B81B24B9C82A}" dt="2021-02-17T19:22:58.070" v="120" actId="14100"/>
        <pc:sldMkLst>
          <pc:docMk/>
          <pc:sldMk cId="2917586087" sldId="283"/>
        </pc:sldMkLst>
        <pc:spChg chg="mod">
          <ac:chgData name="Ashley Gatewood" userId="958b02ad-c9f8-490d-b5d7-474c37ae8d48" providerId="ADAL" clId="{3BF1E8D1-BABA-4ACF-BEA2-B81B24B9C82A}" dt="2021-02-17T19:19:39.474" v="62" actId="26606"/>
          <ac:spMkLst>
            <pc:docMk/>
            <pc:sldMk cId="2917586087" sldId="283"/>
            <ac:spMk id="2" creationId="{943419D8-1A77-4383-9620-38F1926DC5B2}"/>
          </ac:spMkLst>
        </pc:spChg>
        <pc:spChg chg="mod ord">
          <ac:chgData name="Ashley Gatewood" userId="958b02ad-c9f8-490d-b5d7-474c37ae8d48" providerId="ADAL" clId="{3BF1E8D1-BABA-4ACF-BEA2-B81B24B9C82A}" dt="2021-02-17T19:22:58.070" v="120" actId="14100"/>
          <ac:spMkLst>
            <pc:docMk/>
            <pc:sldMk cId="2917586087" sldId="283"/>
            <ac:spMk id="3" creationId="{0341233E-BBA6-49DE-A1AF-00CBA3AE8C23}"/>
          </ac:spMkLst>
        </pc:spChg>
        <pc:spChg chg="add del">
          <ac:chgData name="Ashley Gatewood" userId="958b02ad-c9f8-490d-b5d7-474c37ae8d48" providerId="ADAL" clId="{3BF1E8D1-BABA-4ACF-BEA2-B81B24B9C82A}" dt="2021-02-17T19:19:39.470" v="61" actId="26606"/>
          <ac:spMkLst>
            <pc:docMk/>
            <pc:sldMk cId="2917586087" sldId="283"/>
            <ac:spMk id="14" creationId="{F13C74B1-5B17-4795-BED0-7140497B445A}"/>
          </ac:spMkLst>
        </pc:spChg>
        <pc:spChg chg="add del">
          <ac:chgData name="Ashley Gatewood" userId="958b02ad-c9f8-490d-b5d7-474c37ae8d48" providerId="ADAL" clId="{3BF1E8D1-BABA-4ACF-BEA2-B81B24B9C82A}" dt="2021-02-17T19:19:39.470" v="61" actId="26606"/>
          <ac:spMkLst>
            <pc:docMk/>
            <pc:sldMk cId="2917586087" sldId="283"/>
            <ac:spMk id="16" creationId="{D4974D33-8DC5-464E-8C6D-BE58F0669C17}"/>
          </ac:spMkLst>
        </pc:spChg>
        <pc:picChg chg="add del mod">
          <ac:chgData name="Ashley Gatewood" userId="958b02ad-c9f8-490d-b5d7-474c37ae8d48" providerId="ADAL" clId="{3BF1E8D1-BABA-4ACF-BEA2-B81B24B9C82A}" dt="2021-02-17T19:17:42.382" v="52" actId="478"/>
          <ac:picMkLst>
            <pc:docMk/>
            <pc:sldMk cId="2917586087" sldId="283"/>
            <ac:picMk id="5" creationId="{F0247FBC-E13A-42CD-91FB-AAD0FB80EE70}"/>
          </ac:picMkLst>
        </pc:picChg>
        <pc:picChg chg="add del mod">
          <ac:chgData name="Ashley Gatewood" userId="958b02ad-c9f8-490d-b5d7-474c37ae8d48" providerId="ADAL" clId="{3BF1E8D1-BABA-4ACF-BEA2-B81B24B9C82A}" dt="2021-02-17T19:19:12.038" v="56" actId="478"/>
          <ac:picMkLst>
            <pc:docMk/>
            <pc:sldMk cId="2917586087" sldId="283"/>
            <ac:picMk id="7" creationId="{95391C53-700A-4622-B353-0FC6552E5C62}"/>
          </ac:picMkLst>
        </pc:picChg>
        <pc:picChg chg="add mod">
          <ac:chgData name="Ashley Gatewood" userId="958b02ad-c9f8-490d-b5d7-474c37ae8d48" providerId="ADAL" clId="{3BF1E8D1-BABA-4ACF-BEA2-B81B24B9C82A}" dt="2021-02-17T19:19:39.474" v="62" actId="26606"/>
          <ac:picMkLst>
            <pc:docMk/>
            <pc:sldMk cId="2917586087" sldId="283"/>
            <ac:picMk id="9" creationId="{E9A8569C-C717-4D56-97AE-8EE373C992FD}"/>
          </ac:picMkLst>
        </pc:picChg>
      </pc:sldChg>
      <pc:sldChg chg="modSp modAnim">
        <pc:chgData name="Ashley Gatewood" userId="958b02ad-c9f8-490d-b5d7-474c37ae8d48" providerId="ADAL" clId="{3BF1E8D1-BABA-4ACF-BEA2-B81B24B9C82A}" dt="2021-02-24T18:01:22.237" v="428" actId="20577"/>
        <pc:sldMkLst>
          <pc:docMk/>
          <pc:sldMk cId="2182936752" sldId="292"/>
        </pc:sldMkLst>
        <pc:spChg chg="mod">
          <ac:chgData name="Ashley Gatewood" userId="958b02ad-c9f8-490d-b5d7-474c37ae8d48" providerId="ADAL" clId="{3BF1E8D1-BABA-4ACF-BEA2-B81B24B9C82A}" dt="2021-02-24T18:01:22.237" v="428" actId="20577"/>
          <ac:spMkLst>
            <pc:docMk/>
            <pc:sldMk cId="2182936752" sldId="292"/>
            <ac:spMk id="3" creationId="{CD9A46B9-9F02-45A7-907F-CE219C479037}"/>
          </ac:spMkLst>
        </pc:spChg>
      </pc:sldChg>
      <pc:sldChg chg="modSp mod">
        <pc:chgData name="Ashley Gatewood" userId="958b02ad-c9f8-490d-b5d7-474c37ae8d48" providerId="ADAL" clId="{3BF1E8D1-BABA-4ACF-BEA2-B81B24B9C82A}" dt="2021-02-17T19:25:47.302" v="419" actId="1076"/>
        <pc:sldMkLst>
          <pc:docMk/>
          <pc:sldMk cId="2292632526" sldId="301"/>
        </pc:sldMkLst>
        <pc:picChg chg="mod">
          <ac:chgData name="Ashley Gatewood" userId="958b02ad-c9f8-490d-b5d7-474c37ae8d48" providerId="ADAL" clId="{3BF1E8D1-BABA-4ACF-BEA2-B81B24B9C82A}" dt="2021-02-17T19:25:47.302" v="419" actId="1076"/>
          <ac:picMkLst>
            <pc:docMk/>
            <pc:sldMk cId="2292632526" sldId="301"/>
            <ac:picMk id="4" creationId="{306E6E7C-CF26-45CB-B26B-D0B4F4D00861}"/>
          </ac:picMkLst>
        </pc:picChg>
      </pc:sldChg>
      <pc:sldChg chg="addSp delSp modSp mod delAnim">
        <pc:chgData name="Ashley Gatewood" userId="958b02ad-c9f8-490d-b5d7-474c37ae8d48" providerId="ADAL" clId="{3BF1E8D1-BABA-4ACF-BEA2-B81B24B9C82A}" dt="2021-02-17T19:22:05.650" v="78" actId="948"/>
        <pc:sldMkLst>
          <pc:docMk/>
          <pc:sldMk cId="481651045" sldId="302"/>
        </pc:sldMkLst>
        <pc:spChg chg="mod">
          <ac:chgData name="Ashley Gatewood" userId="958b02ad-c9f8-490d-b5d7-474c37ae8d48" providerId="ADAL" clId="{3BF1E8D1-BABA-4ACF-BEA2-B81B24B9C82A}" dt="2021-02-17T19:21:18.850" v="70" actId="26606"/>
          <ac:spMkLst>
            <pc:docMk/>
            <pc:sldMk cId="481651045" sldId="302"/>
            <ac:spMk id="2" creationId="{3D59A335-3176-482C-A719-5CEE368FE39C}"/>
          </ac:spMkLst>
        </pc:spChg>
        <pc:spChg chg="mod ord">
          <ac:chgData name="Ashley Gatewood" userId="958b02ad-c9f8-490d-b5d7-474c37ae8d48" providerId="ADAL" clId="{3BF1E8D1-BABA-4ACF-BEA2-B81B24B9C82A}" dt="2021-02-17T19:22:05.650" v="78" actId="948"/>
          <ac:spMkLst>
            <pc:docMk/>
            <pc:sldMk cId="481651045" sldId="302"/>
            <ac:spMk id="3" creationId="{BED7CC7D-4B93-491E-97CF-0FB30E0BC1DE}"/>
          </ac:spMkLst>
        </pc:spChg>
        <pc:spChg chg="del">
          <ac:chgData name="Ashley Gatewood" userId="958b02ad-c9f8-490d-b5d7-474c37ae8d48" providerId="ADAL" clId="{3BF1E8D1-BABA-4ACF-BEA2-B81B24B9C82A}" dt="2021-02-17T19:21:18.850" v="70" actId="26606"/>
          <ac:spMkLst>
            <pc:docMk/>
            <pc:sldMk cId="481651045" sldId="302"/>
            <ac:spMk id="9" creationId="{46F7435D-E3DB-47B1-BA61-B00ACC83A9DE}"/>
          </ac:spMkLst>
        </pc:spChg>
        <pc:spChg chg="del">
          <ac:chgData name="Ashley Gatewood" userId="958b02ad-c9f8-490d-b5d7-474c37ae8d48" providerId="ADAL" clId="{3BF1E8D1-BABA-4ACF-BEA2-B81B24B9C82A}" dt="2021-02-17T19:21:18.850" v="70" actId="26606"/>
          <ac:spMkLst>
            <pc:docMk/>
            <pc:sldMk cId="481651045" sldId="302"/>
            <ac:spMk id="11" creationId="{F263A0B5-F8C4-4116-809F-78A768EA79A6}"/>
          </ac:spMkLst>
        </pc:spChg>
        <pc:picChg chg="del">
          <ac:chgData name="Ashley Gatewood" userId="958b02ad-c9f8-490d-b5d7-474c37ae8d48" providerId="ADAL" clId="{3BF1E8D1-BABA-4ACF-BEA2-B81B24B9C82A}" dt="2021-02-17T19:20:47.333" v="65" actId="478"/>
          <ac:picMkLst>
            <pc:docMk/>
            <pc:sldMk cId="481651045" sldId="302"/>
            <ac:picMk id="4" creationId="{45D906E9-8C0D-4316-A417-7B962214BF8D}"/>
          </ac:picMkLst>
        </pc:picChg>
        <pc:picChg chg="del mod ord">
          <ac:chgData name="Ashley Gatewood" userId="958b02ad-c9f8-490d-b5d7-474c37ae8d48" providerId="ADAL" clId="{3BF1E8D1-BABA-4ACF-BEA2-B81B24B9C82A}" dt="2021-02-17T19:21:20.063" v="71" actId="478"/>
          <ac:picMkLst>
            <pc:docMk/>
            <pc:sldMk cId="481651045" sldId="302"/>
            <ac:picMk id="5" creationId="{78036D63-8BEF-4F55-8909-58608B467D26}"/>
          </ac:picMkLst>
        </pc:picChg>
        <pc:picChg chg="add del mod">
          <ac:chgData name="Ashley Gatewood" userId="958b02ad-c9f8-490d-b5d7-474c37ae8d48" providerId="ADAL" clId="{3BF1E8D1-BABA-4ACF-BEA2-B81B24B9C82A}" dt="2021-02-17T19:21:14.885" v="69" actId="478"/>
          <ac:picMkLst>
            <pc:docMk/>
            <pc:sldMk cId="481651045" sldId="302"/>
            <ac:picMk id="7" creationId="{40F708EA-213C-4C03-973D-6892CF1946A6}"/>
          </ac:picMkLst>
        </pc:picChg>
        <pc:picChg chg="add mod">
          <ac:chgData name="Ashley Gatewood" userId="958b02ad-c9f8-490d-b5d7-474c37ae8d48" providerId="ADAL" clId="{3BF1E8D1-BABA-4ACF-BEA2-B81B24B9C82A}" dt="2021-02-17T19:21:44.752" v="75" actId="26606"/>
          <ac:picMkLst>
            <pc:docMk/>
            <pc:sldMk cId="481651045" sldId="302"/>
            <ac:picMk id="10" creationId="{7C9D8C22-AB93-47B0-A9EF-A86992EDDD85}"/>
          </ac:picMkLst>
        </pc:picChg>
      </pc:sldChg>
      <pc:sldChg chg="modSp mod">
        <pc:chgData name="Ashley Gatewood" userId="958b02ad-c9f8-490d-b5d7-474c37ae8d48" providerId="ADAL" clId="{3BF1E8D1-BABA-4ACF-BEA2-B81B24B9C82A}" dt="2021-02-17T19:20:36.294" v="64" actId="1076"/>
        <pc:sldMkLst>
          <pc:docMk/>
          <pc:sldMk cId="2381952770" sldId="334"/>
        </pc:sldMkLst>
        <pc:spChg chg="mod">
          <ac:chgData name="Ashley Gatewood" userId="958b02ad-c9f8-490d-b5d7-474c37ae8d48" providerId="ADAL" clId="{3BF1E8D1-BABA-4ACF-BEA2-B81B24B9C82A}" dt="2021-02-17T19:20:36.294" v="64" actId="1076"/>
          <ac:spMkLst>
            <pc:docMk/>
            <pc:sldMk cId="2381952770" sldId="334"/>
            <ac:spMk id="59395" creationId="{00000000-0000-0000-0000-000000000000}"/>
          </ac:spMkLst>
        </pc:spChg>
      </pc:sldChg>
      <pc:sldChg chg="modSp modAnim">
        <pc:chgData name="Ashley Gatewood" userId="958b02ad-c9f8-490d-b5d7-474c37ae8d48" providerId="ADAL" clId="{3BF1E8D1-BABA-4ACF-BEA2-B81B24B9C82A}" dt="2021-02-24T18:00:44.466" v="420" actId="20577"/>
        <pc:sldMkLst>
          <pc:docMk/>
          <pc:sldMk cId="4069976661" sldId="342"/>
        </pc:sldMkLst>
        <pc:spChg chg="mod">
          <ac:chgData name="Ashley Gatewood" userId="958b02ad-c9f8-490d-b5d7-474c37ae8d48" providerId="ADAL" clId="{3BF1E8D1-BABA-4ACF-BEA2-B81B24B9C82A}" dt="2021-02-24T18:00:44.466" v="420" actId="20577"/>
          <ac:spMkLst>
            <pc:docMk/>
            <pc:sldMk cId="4069976661" sldId="342"/>
            <ac:spMk id="3" creationId="{246FF9BB-C796-4C95-9E1D-086FD40AF9D2}"/>
          </ac:spMkLst>
        </pc:spChg>
      </pc:sldChg>
      <pc:sldChg chg="modNotesTx">
        <pc:chgData name="Ashley Gatewood" userId="958b02ad-c9f8-490d-b5d7-474c37ae8d48" providerId="ADAL" clId="{3BF1E8D1-BABA-4ACF-BEA2-B81B24B9C82A}" dt="2021-02-17T19:25:03.575" v="416" actId="20577"/>
        <pc:sldMkLst>
          <pc:docMk/>
          <pc:sldMk cId="2557990616" sldId="343"/>
        </pc:sldMkLst>
      </pc:sldChg>
      <pc:sldChg chg="modSp add modAnim modNotesTx">
        <pc:chgData name="Ashley Gatewood" userId="958b02ad-c9f8-490d-b5d7-474c37ae8d48" providerId="ADAL" clId="{3BF1E8D1-BABA-4ACF-BEA2-B81B24B9C82A}" dt="2021-02-17T19:23:37.139" v="121" actId="20577"/>
        <pc:sldMkLst>
          <pc:docMk/>
          <pc:sldMk cId="3531703559" sldId="346"/>
        </pc:sldMkLst>
        <pc:spChg chg="mod">
          <ac:chgData name="Ashley Gatewood" userId="958b02ad-c9f8-490d-b5d7-474c37ae8d48" providerId="ADAL" clId="{3BF1E8D1-BABA-4ACF-BEA2-B81B24B9C82A}" dt="2021-02-17T19:16:25.065" v="40" actId="20577"/>
          <ac:spMkLst>
            <pc:docMk/>
            <pc:sldMk cId="3531703559" sldId="346"/>
            <ac:spMk id="3" creationId="{0341233E-BBA6-49DE-A1AF-00CBA3AE8C2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5D268-8170-41AC-AF1B-B07C94E0FCCB}" type="datetimeFigureOut">
              <a:rPr lang="en-US" smtClean="0"/>
              <a:t>3/24/2021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B1C0E3-944C-47E2-B6AE-02C8224928FA}" type="slidenum">
              <a:rPr lang="en-US" smtClean="0"/>
              <a:t>‹#›</a:t>
            </a:fld>
            <a:endParaRPr lang="en-US"/>
          </a:p>
        </p:txBody>
      </p:sp>
    </p:spTree>
    <p:extLst>
      <p:ext uri="{BB962C8B-B14F-4D97-AF65-F5344CB8AC3E}">
        <p14:creationId xmlns:p14="http://schemas.microsoft.com/office/powerpoint/2010/main" val="3763329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965120"/>
            <a:fld id="{926A0AE6-F8DD-43BA-BA34-8249940EB33A}" type="slidenum">
              <a:rPr lang="en-US" smtClean="0"/>
              <a:pPr defTabSz="965120"/>
              <a:t>2</a:t>
            </a:fld>
            <a:endParaRPr lang="en-U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748355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a member of the CFRE certification team to look over your application before you submit, email succeed@cfre.org and request an application review. Please meet all points requirements before you request a review. </a:t>
            </a:r>
          </a:p>
        </p:txBody>
      </p:sp>
      <p:sp>
        <p:nvSpPr>
          <p:cNvPr id="4" name="Slide Number Placeholder 3"/>
          <p:cNvSpPr>
            <a:spLocks noGrp="1"/>
          </p:cNvSpPr>
          <p:nvPr>
            <p:ph type="sldNum" sz="quarter" idx="5"/>
          </p:nvPr>
        </p:nvSpPr>
        <p:spPr/>
        <p:txBody>
          <a:bodyPr/>
          <a:lstStyle/>
          <a:p>
            <a:fld id="{C0B1C0E3-944C-47E2-B6AE-02C8224928FA}" type="slidenum">
              <a:rPr lang="en-US" smtClean="0"/>
              <a:t>25</a:t>
            </a:fld>
            <a:endParaRPr lang="en-US"/>
          </a:p>
        </p:txBody>
      </p:sp>
    </p:spTree>
    <p:extLst>
      <p:ext uri="{BB962C8B-B14F-4D97-AF65-F5344CB8AC3E}">
        <p14:creationId xmlns:p14="http://schemas.microsoft.com/office/powerpoint/2010/main" val="1288433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 not offered in December. </a:t>
            </a:r>
          </a:p>
          <a:p>
            <a:br>
              <a:rPr lang="en-US" dirty="0"/>
            </a:br>
            <a:r>
              <a:rPr lang="en-US" dirty="0"/>
              <a:t>Example: If you submit your application December 15, you’ll have until November 30 the following year to sit the exam. </a:t>
            </a:r>
          </a:p>
        </p:txBody>
      </p:sp>
      <p:sp>
        <p:nvSpPr>
          <p:cNvPr id="4" name="Slide Number Placeholder 3"/>
          <p:cNvSpPr>
            <a:spLocks noGrp="1"/>
          </p:cNvSpPr>
          <p:nvPr>
            <p:ph type="sldNum" sz="quarter" idx="5"/>
          </p:nvPr>
        </p:nvSpPr>
        <p:spPr/>
        <p:txBody>
          <a:bodyPr/>
          <a:lstStyle/>
          <a:p>
            <a:fld id="{C0B1C0E3-944C-47E2-B6AE-02C8224928FA}" type="slidenum">
              <a:rPr lang="en-US" smtClean="0"/>
              <a:t>27</a:t>
            </a:fld>
            <a:endParaRPr lang="en-US"/>
          </a:p>
        </p:txBody>
      </p:sp>
    </p:spTree>
    <p:extLst>
      <p:ext uri="{BB962C8B-B14F-4D97-AF65-F5344CB8AC3E}">
        <p14:creationId xmlns:p14="http://schemas.microsoft.com/office/powerpoint/2010/main" val="2299053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1C0E3-944C-47E2-B6AE-02C8224928FA}" type="slidenum">
              <a:rPr lang="en-US" smtClean="0"/>
              <a:t>28</a:t>
            </a:fld>
            <a:endParaRPr lang="en-US"/>
          </a:p>
        </p:txBody>
      </p:sp>
    </p:spTree>
    <p:extLst>
      <p:ext uri="{BB962C8B-B14F-4D97-AF65-F5344CB8AC3E}">
        <p14:creationId xmlns:p14="http://schemas.microsoft.com/office/powerpoint/2010/main" val="1269524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the six Knowledge Domains covered by the exam. Be sure to study up on Securing the Gift and Relationship building as they comprise 49% of the exam. </a:t>
            </a:r>
          </a:p>
        </p:txBody>
      </p:sp>
    </p:spTree>
    <p:extLst>
      <p:ext uri="{BB962C8B-B14F-4D97-AF65-F5344CB8AC3E}">
        <p14:creationId xmlns:p14="http://schemas.microsoft.com/office/powerpoint/2010/main" val="3648560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list in candidate handbook</a:t>
            </a:r>
          </a:p>
        </p:txBody>
      </p:sp>
      <p:sp>
        <p:nvSpPr>
          <p:cNvPr id="4" name="Slide Number Placeholder 3"/>
          <p:cNvSpPr>
            <a:spLocks noGrp="1"/>
          </p:cNvSpPr>
          <p:nvPr>
            <p:ph type="sldNum" sz="quarter" idx="10"/>
          </p:nvPr>
        </p:nvSpPr>
        <p:spPr/>
        <p:txBody>
          <a:bodyPr/>
          <a:lstStyle/>
          <a:p>
            <a:fld id="{41E7E229-4DB8-47CA-A87C-9A9109DBF44F}" type="slidenum">
              <a:rPr lang="en-US" smtClean="0"/>
              <a:t>31</a:t>
            </a:fld>
            <a:endParaRPr lang="en-US"/>
          </a:p>
        </p:txBody>
      </p:sp>
    </p:spTree>
    <p:extLst>
      <p:ext uri="{BB962C8B-B14F-4D97-AF65-F5344CB8AC3E}">
        <p14:creationId xmlns:p14="http://schemas.microsoft.com/office/powerpoint/2010/main" val="2714676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 are optional. You do not need to purchase/use either of these to be successful on the exam. </a:t>
            </a:r>
          </a:p>
          <a:p>
            <a:endParaRPr lang="en-US" dirty="0"/>
          </a:p>
          <a:p>
            <a:r>
              <a:rPr lang="en-US" dirty="0"/>
              <a:t>A note on using the practice exam: </a:t>
            </a:r>
          </a:p>
          <a:p>
            <a:r>
              <a:rPr lang="en-US" dirty="0"/>
              <a:t>Take it once before you study to find your areas for improvement. Take it again after you study to check if there are any areas you need to devote more study time to. </a:t>
            </a:r>
          </a:p>
          <a:p>
            <a:r>
              <a:rPr lang="en-US" dirty="0"/>
              <a:t>Some people take the practice exam so many times they memorize the correct answers. This will not help with your critical thinking on exam day.</a:t>
            </a:r>
          </a:p>
        </p:txBody>
      </p:sp>
      <p:sp>
        <p:nvSpPr>
          <p:cNvPr id="4" name="Slide Number Placeholder 3"/>
          <p:cNvSpPr>
            <a:spLocks noGrp="1"/>
          </p:cNvSpPr>
          <p:nvPr>
            <p:ph type="sldNum" sz="quarter" idx="5"/>
          </p:nvPr>
        </p:nvSpPr>
        <p:spPr/>
        <p:txBody>
          <a:bodyPr/>
          <a:lstStyle/>
          <a:p>
            <a:fld id="{C0B1C0E3-944C-47E2-B6AE-02C8224928FA}" type="slidenum">
              <a:rPr lang="en-US" smtClean="0"/>
              <a:t>34</a:t>
            </a:fld>
            <a:endParaRPr lang="en-US"/>
          </a:p>
        </p:txBody>
      </p:sp>
    </p:spTree>
    <p:extLst>
      <p:ext uri="{BB962C8B-B14F-4D97-AF65-F5344CB8AC3E}">
        <p14:creationId xmlns:p14="http://schemas.microsoft.com/office/powerpoint/2010/main" val="1868083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sit for the exam in San Jose or Santiago, it is the exact same worldwide.</a:t>
            </a:r>
          </a:p>
        </p:txBody>
      </p:sp>
      <p:sp>
        <p:nvSpPr>
          <p:cNvPr id="4" name="Slide Number Placeholder 3"/>
          <p:cNvSpPr>
            <a:spLocks noGrp="1"/>
          </p:cNvSpPr>
          <p:nvPr>
            <p:ph type="sldNum" sz="quarter" idx="5"/>
          </p:nvPr>
        </p:nvSpPr>
        <p:spPr/>
        <p:txBody>
          <a:bodyPr/>
          <a:lstStyle/>
          <a:p>
            <a:fld id="{C0B1C0E3-944C-47E2-B6AE-02C8224928FA}" type="slidenum">
              <a:rPr lang="en-US" smtClean="0"/>
              <a:t>35</a:t>
            </a:fld>
            <a:endParaRPr lang="en-US"/>
          </a:p>
        </p:txBody>
      </p:sp>
    </p:spTree>
    <p:extLst>
      <p:ext uri="{BB962C8B-B14F-4D97-AF65-F5344CB8AC3E}">
        <p14:creationId xmlns:p14="http://schemas.microsoft.com/office/powerpoint/2010/main" val="247181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Majority of people finish the exam with time to spare.</a:t>
            </a:r>
          </a:p>
          <a:p>
            <a:r>
              <a:rPr lang="en-US" dirty="0"/>
              <a:t>You can go back and check your answers if you finish before the 4 hours is up. </a:t>
            </a:r>
          </a:p>
        </p:txBody>
      </p:sp>
      <p:sp>
        <p:nvSpPr>
          <p:cNvPr id="4" name="Slide Number Placeholder 3"/>
          <p:cNvSpPr>
            <a:spLocks noGrp="1"/>
          </p:cNvSpPr>
          <p:nvPr>
            <p:ph type="sldNum" sz="quarter" idx="5"/>
          </p:nvPr>
        </p:nvSpPr>
        <p:spPr/>
        <p:txBody>
          <a:bodyPr/>
          <a:lstStyle/>
          <a:p>
            <a:fld id="{C0B1C0E3-944C-47E2-B6AE-02C8224928FA}" type="slidenum">
              <a:rPr lang="en-US" smtClean="0"/>
              <a:t>36</a:t>
            </a:fld>
            <a:endParaRPr lang="en-US"/>
          </a:p>
        </p:txBody>
      </p:sp>
    </p:spTree>
    <p:extLst>
      <p:ext uri="{BB962C8B-B14F-4D97-AF65-F5344CB8AC3E}">
        <p14:creationId xmlns:p14="http://schemas.microsoft.com/office/powerpoint/2010/main" val="1478056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if you take the exam from your home or office, your computer will need to pass the </a:t>
            </a:r>
            <a:r>
              <a:rPr lang="en-US" dirty="0" err="1"/>
              <a:t>OnVUE</a:t>
            </a:r>
            <a:r>
              <a:rPr lang="en-US" dirty="0"/>
              <a:t> systems check. You cannot leave the room for the entire time when testing from your home or office. This means no restroom or food breaks.</a:t>
            </a:r>
          </a:p>
        </p:txBody>
      </p:sp>
      <p:sp>
        <p:nvSpPr>
          <p:cNvPr id="4" name="Slide Number Placeholder 3"/>
          <p:cNvSpPr>
            <a:spLocks noGrp="1"/>
          </p:cNvSpPr>
          <p:nvPr>
            <p:ph type="sldNum" sz="quarter" idx="5"/>
          </p:nvPr>
        </p:nvSpPr>
        <p:spPr/>
        <p:txBody>
          <a:bodyPr/>
          <a:lstStyle/>
          <a:p>
            <a:fld id="{C3170D90-8D0D-40E6-B660-0BD31F884A8C}" type="slidenum">
              <a:rPr lang="en-US" smtClean="0"/>
              <a:t>37</a:t>
            </a:fld>
            <a:endParaRPr lang="en-US"/>
          </a:p>
        </p:txBody>
      </p:sp>
    </p:spTree>
    <p:extLst>
      <p:ext uri="{BB962C8B-B14F-4D97-AF65-F5344CB8AC3E}">
        <p14:creationId xmlns:p14="http://schemas.microsoft.com/office/powerpoint/2010/main" val="1741077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pearsonvue.com/</a:t>
            </a:r>
            <a:r>
              <a:rPr lang="en-US" dirty="0" err="1"/>
              <a:t>cfre</a:t>
            </a:r>
            <a:r>
              <a:rPr lang="en-US" dirty="0"/>
              <a:t> to find your nearest test center. If test centers are open, they are following strict COVID guidelines. Learn more about these at pearsonvue.com. </a:t>
            </a:r>
          </a:p>
        </p:txBody>
      </p:sp>
      <p:sp>
        <p:nvSpPr>
          <p:cNvPr id="4" name="Slide Number Placeholder 3"/>
          <p:cNvSpPr>
            <a:spLocks noGrp="1"/>
          </p:cNvSpPr>
          <p:nvPr>
            <p:ph type="sldNum" sz="quarter" idx="5"/>
          </p:nvPr>
        </p:nvSpPr>
        <p:spPr/>
        <p:txBody>
          <a:bodyPr/>
          <a:lstStyle/>
          <a:p>
            <a:fld id="{C0B1C0E3-944C-47E2-B6AE-02C8224928FA}" type="slidenum">
              <a:rPr lang="en-US" smtClean="0"/>
              <a:t>38</a:t>
            </a:fld>
            <a:endParaRPr lang="en-US"/>
          </a:p>
        </p:txBody>
      </p:sp>
    </p:spTree>
    <p:extLst>
      <p:ext uri="{BB962C8B-B14F-4D97-AF65-F5344CB8AC3E}">
        <p14:creationId xmlns:p14="http://schemas.microsoft.com/office/powerpoint/2010/main" val="4061762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965120"/>
            <a:fld id="{926A0AE6-F8DD-43BA-BA34-8249940EB33A}" type="slidenum">
              <a:rPr lang="en-US" smtClean="0"/>
              <a:pPr defTabSz="965120"/>
              <a:t>3</a:t>
            </a:fld>
            <a:endParaRPr lang="en-U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90696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protect the integrity of the exam, you won’t see what you got right and wrong. This keeps the exam secure and prevents question leaking. </a:t>
            </a:r>
          </a:p>
          <a:p>
            <a:endParaRPr lang="en-US" dirty="0"/>
          </a:p>
          <a:p>
            <a:r>
              <a:rPr lang="en-US" dirty="0"/>
              <a:t>WAIT until you get the confirmation email from CFRE International before publicly announcing you passed the exam. </a:t>
            </a:r>
          </a:p>
          <a:p>
            <a:endParaRPr lang="en-US" dirty="0"/>
          </a:p>
          <a:p>
            <a:r>
              <a:rPr lang="en-US" dirty="0"/>
              <a:t>It takes CFRE 24 hours to get your results from Pearson Vue. If your boss contacts CFRE International to verify you passed before Pearson Vue sends the data, CFRE International cannot confirm you passed. </a:t>
            </a:r>
          </a:p>
        </p:txBody>
      </p:sp>
      <p:sp>
        <p:nvSpPr>
          <p:cNvPr id="4" name="Slide Number Placeholder 3"/>
          <p:cNvSpPr>
            <a:spLocks noGrp="1"/>
          </p:cNvSpPr>
          <p:nvPr>
            <p:ph type="sldNum" sz="quarter" idx="5"/>
          </p:nvPr>
        </p:nvSpPr>
        <p:spPr/>
        <p:txBody>
          <a:bodyPr/>
          <a:lstStyle/>
          <a:p>
            <a:fld id="{C0B1C0E3-944C-47E2-B6AE-02C8224928FA}" type="slidenum">
              <a:rPr lang="en-US" smtClean="0"/>
              <a:t>39</a:t>
            </a:fld>
            <a:endParaRPr lang="en-US"/>
          </a:p>
        </p:txBody>
      </p:sp>
    </p:spTree>
    <p:extLst>
      <p:ext uri="{BB962C8B-B14F-4D97-AF65-F5344CB8AC3E}">
        <p14:creationId xmlns:p14="http://schemas.microsoft.com/office/powerpoint/2010/main" val="3563685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make an arrangement with their employer. The candidate will pay upfront and when they pass, their employer will reimburse the fee. If you want to go this avenue, consider putting this agreement in writing with your employer prior to submitting your application. </a:t>
            </a:r>
          </a:p>
        </p:txBody>
      </p:sp>
      <p:sp>
        <p:nvSpPr>
          <p:cNvPr id="4" name="Slide Number Placeholder 3"/>
          <p:cNvSpPr>
            <a:spLocks noGrp="1"/>
          </p:cNvSpPr>
          <p:nvPr>
            <p:ph type="sldNum" sz="quarter" idx="5"/>
          </p:nvPr>
        </p:nvSpPr>
        <p:spPr/>
        <p:txBody>
          <a:bodyPr/>
          <a:lstStyle/>
          <a:p>
            <a:fld id="{C0B1C0E3-944C-47E2-B6AE-02C8224928FA}" type="slidenum">
              <a:rPr lang="en-US" smtClean="0"/>
              <a:t>40</a:t>
            </a:fld>
            <a:endParaRPr lang="en-US"/>
          </a:p>
        </p:txBody>
      </p:sp>
    </p:spTree>
    <p:extLst>
      <p:ext uri="{BB962C8B-B14F-4D97-AF65-F5344CB8AC3E}">
        <p14:creationId xmlns:p14="http://schemas.microsoft.com/office/powerpoint/2010/main" val="875875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pPr defTabSz="923471"/>
            <a:fld id="{12D3DCF8-4C36-48D5-BC67-298626CE2251}" type="slidenum">
              <a:rPr lang="en-US" smtClean="0"/>
              <a:pPr defTabSz="923471"/>
              <a:t>41</a:t>
            </a:fld>
            <a:endParaRPr lang="en-US" dirty="0"/>
          </a:p>
        </p:txBody>
      </p:sp>
      <p:sp>
        <p:nvSpPr>
          <p:cNvPr id="95235" name="Rectangle 2"/>
          <p:cNvSpPr>
            <a:spLocks noGrp="1" noRot="1" noChangeAspect="1" noChangeArrowheads="1" noTextEdit="1"/>
          </p:cNvSpPr>
          <p:nvPr>
            <p:ph type="sldImg"/>
          </p:nvPr>
        </p:nvSpPr>
        <p:spPr>
          <a:xfrm>
            <a:off x="381000" y="685800"/>
            <a:ext cx="6096000" cy="3429000"/>
          </a:xfrm>
          <a:ln/>
        </p:spPr>
      </p:sp>
      <p:sp>
        <p:nvSpPr>
          <p:cNvPr id="95236" name="Rectangle 3"/>
          <p:cNvSpPr>
            <a:spLocks noGrp="1" noChangeArrowheads="1"/>
          </p:cNvSpPr>
          <p:nvPr>
            <p:ph type="body" idx="1"/>
          </p:nvPr>
        </p:nvSpPr>
        <p:spPr>
          <a:noFill/>
          <a:ln/>
        </p:spPr>
        <p:txBody>
          <a:bodyPr/>
          <a:lstStyle/>
          <a:p>
            <a:pPr lvl="1" eaLnBrk="1" hangingPunct="1">
              <a:lnSpc>
                <a:spcPct val="80000"/>
              </a:lnSpc>
              <a:spcAft>
                <a:spcPct val="20000"/>
              </a:spcAft>
            </a:pPr>
            <a:r>
              <a:rPr lang="en-CA" sz="2000" dirty="0">
                <a:latin typeface="Verdana" pitchFamily="34" charset="0"/>
                <a:ea typeface="Verdana" pitchFamily="34" charset="0"/>
                <a:cs typeface="Verdana" pitchFamily="34" charset="0"/>
              </a:rPr>
              <a:t>As a courtesy, CFREs due for recertification are sent notice of the deadline and process for recertification to their e-mail address of record beginning four months prior to the certification expiration date</a:t>
            </a:r>
          </a:p>
          <a:p>
            <a:pPr lvl="1" eaLnBrk="1" hangingPunct="1">
              <a:lnSpc>
                <a:spcPct val="80000"/>
              </a:lnSpc>
              <a:spcAft>
                <a:spcPct val="20000"/>
              </a:spcAft>
            </a:pPr>
            <a:r>
              <a:rPr lang="en-CA" sz="2000" u="sng" dirty="0">
                <a:latin typeface="Verdana" pitchFamily="34" charset="0"/>
                <a:ea typeface="Verdana" pitchFamily="34" charset="0"/>
                <a:cs typeface="Verdana" pitchFamily="34" charset="0"/>
              </a:rPr>
              <a:t>It is the CFRE </a:t>
            </a:r>
            <a:r>
              <a:rPr lang="en-CA" sz="2000" u="sng" dirty="0" err="1">
                <a:latin typeface="Verdana" pitchFamily="34" charset="0"/>
                <a:ea typeface="Verdana" pitchFamily="34" charset="0"/>
                <a:cs typeface="Verdana" pitchFamily="34" charset="0"/>
              </a:rPr>
              <a:t>certificant’s</a:t>
            </a:r>
            <a:r>
              <a:rPr lang="en-CA" sz="2000" u="sng" dirty="0">
                <a:latin typeface="Verdana" pitchFamily="34" charset="0"/>
                <a:ea typeface="Verdana" pitchFamily="34" charset="0"/>
                <a:cs typeface="Verdana" pitchFamily="34" charset="0"/>
              </a:rPr>
              <a:t> responsibility to know his/her recertification due date and recertify by the due date</a:t>
            </a:r>
            <a:r>
              <a:rPr lang="en-CA" sz="2000" dirty="0">
                <a:latin typeface="Verdana" pitchFamily="34" charset="0"/>
                <a:ea typeface="Verdana" pitchFamily="34" charset="0"/>
                <a:cs typeface="Verdana" pitchFamily="34"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dirty="0">
                <a:latin typeface="Verdana" pitchFamily="34" charset="0"/>
                <a:ea typeface="Verdana" pitchFamily="34" charset="0"/>
                <a:cs typeface="Verdana" pitchFamily="34" charset="0"/>
              </a:rPr>
              <a:t>Application must be submitted and approved for recertification to be granted</a:t>
            </a:r>
          </a:p>
          <a:p>
            <a:pPr eaLnBrk="1" hangingPunct="1"/>
            <a:endParaRPr lang="en-GB" dirty="0"/>
          </a:p>
        </p:txBody>
      </p:sp>
    </p:spTree>
    <p:extLst>
      <p:ext uri="{BB962C8B-B14F-4D97-AF65-F5344CB8AC3E}">
        <p14:creationId xmlns:p14="http://schemas.microsoft.com/office/powerpoint/2010/main" val="970962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pPr defTabSz="923471"/>
            <a:fld id="{12D3DCF8-4C36-48D5-BC67-298626CE2251}" type="slidenum">
              <a:rPr lang="en-US" smtClean="0"/>
              <a:pPr defTabSz="923471"/>
              <a:t>42</a:t>
            </a:fld>
            <a:endParaRPr lang="en-US" dirty="0"/>
          </a:p>
        </p:txBody>
      </p:sp>
      <p:sp>
        <p:nvSpPr>
          <p:cNvPr id="95235" name="Rectangle 2"/>
          <p:cNvSpPr>
            <a:spLocks noGrp="1" noRot="1" noChangeAspect="1" noChangeArrowheads="1" noTextEdit="1"/>
          </p:cNvSpPr>
          <p:nvPr>
            <p:ph type="sldImg"/>
          </p:nvPr>
        </p:nvSpPr>
        <p:spPr>
          <a:xfrm>
            <a:off x="381000" y="685800"/>
            <a:ext cx="6096000" cy="3429000"/>
          </a:xfrm>
          <a:ln/>
        </p:spPr>
      </p:sp>
      <p:sp>
        <p:nvSpPr>
          <p:cNvPr id="95236" name="Rectangle 3"/>
          <p:cNvSpPr>
            <a:spLocks noGrp="1" noChangeArrowheads="1"/>
          </p:cNvSpPr>
          <p:nvPr>
            <p:ph type="body" idx="1"/>
          </p:nvPr>
        </p:nvSpPr>
        <p:spPr>
          <a:noFill/>
          <a:ln/>
        </p:spPr>
        <p:txBody>
          <a:bodyPr/>
          <a:lstStyle/>
          <a:p>
            <a:pPr eaLnBrk="1" hangingPunct="1"/>
            <a:r>
              <a:rPr lang="en-GB" dirty="0"/>
              <a:t>If you cannot meet these points requirements, contact succeed@cfre.org to discuss.</a:t>
            </a:r>
          </a:p>
          <a:p>
            <a:pPr eaLnBrk="1" hangingPunct="1"/>
            <a:endParaRPr lang="en-GB" dirty="0"/>
          </a:p>
          <a:p>
            <a:pPr eaLnBrk="1" hangingPunct="1"/>
            <a:r>
              <a:rPr lang="en-GB" dirty="0"/>
              <a:t>If you work fewer than 30 months in three years due to maternity leave, medical leave, or unemployment, contact CFRE. They will </a:t>
            </a:r>
            <a:r>
              <a:rPr lang="en-GB"/>
              <a:t>be happy to work with you. </a:t>
            </a:r>
            <a:endParaRPr lang="en-GB" dirty="0"/>
          </a:p>
        </p:txBody>
      </p:sp>
    </p:spTree>
    <p:extLst>
      <p:ext uri="{BB962C8B-B14F-4D97-AF65-F5344CB8AC3E}">
        <p14:creationId xmlns:p14="http://schemas.microsoft.com/office/powerpoint/2010/main" val="3006636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log in and out of your application as many times as you like. Only pay when you’re ready to submit. </a:t>
            </a:r>
          </a:p>
        </p:txBody>
      </p:sp>
      <p:sp>
        <p:nvSpPr>
          <p:cNvPr id="4" name="Slide Number Placeholder 3"/>
          <p:cNvSpPr>
            <a:spLocks noGrp="1"/>
          </p:cNvSpPr>
          <p:nvPr>
            <p:ph type="sldNum" sz="quarter" idx="5"/>
          </p:nvPr>
        </p:nvSpPr>
        <p:spPr/>
        <p:txBody>
          <a:bodyPr/>
          <a:lstStyle/>
          <a:p>
            <a:fld id="{C0B1C0E3-944C-47E2-B6AE-02C8224928FA}" type="slidenum">
              <a:rPr lang="en-US" smtClean="0"/>
              <a:t>7</a:t>
            </a:fld>
            <a:endParaRPr lang="en-US"/>
          </a:p>
        </p:txBody>
      </p:sp>
    </p:spTree>
    <p:extLst>
      <p:ext uri="{BB962C8B-B14F-4D97-AF65-F5344CB8AC3E}">
        <p14:creationId xmlns:p14="http://schemas.microsoft.com/office/powerpoint/2010/main" val="1315848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Volunteering for a school or place of worship counts</a:t>
            </a:r>
          </a:p>
          <a:p>
            <a:endParaRPr lang="en-US" dirty="0"/>
          </a:p>
        </p:txBody>
      </p:sp>
      <p:sp>
        <p:nvSpPr>
          <p:cNvPr id="4" name="Slide Number Placeholder 3"/>
          <p:cNvSpPr>
            <a:spLocks noGrp="1"/>
          </p:cNvSpPr>
          <p:nvPr>
            <p:ph type="sldNum" sz="quarter" idx="5"/>
          </p:nvPr>
        </p:nvSpPr>
        <p:spPr/>
        <p:txBody>
          <a:bodyPr/>
          <a:lstStyle/>
          <a:p>
            <a:fld id="{C0B1C0E3-944C-47E2-B6AE-02C8224928FA}" type="slidenum">
              <a:rPr lang="en-US" smtClean="0"/>
              <a:t>10</a:t>
            </a:fld>
            <a:endParaRPr lang="en-US"/>
          </a:p>
        </p:txBody>
      </p:sp>
    </p:spTree>
    <p:extLst>
      <p:ext uri="{BB962C8B-B14F-4D97-AF65-F5344CB8AC3E}">
        <p14:creationId xmlns:p14="http://schemas.microsoft.com/office/powerpoint/2010/main" val="1149098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1C0E3-944C-47E2-B6AE-02C8224928FA}" type="slidenum">
              <a:rPr lang="en-US" smtClean="0"/>
              <a:t>13</a:t>
            </a:fld>
            <a:endParaRPr lang="en-US"/>
          </a:p>
        </p:txBody>
      </p:sp>
    </p:spTree>
    <p:extLst>
      <p:ext uri="{BB962C8B-B14F-4D97-AF65-F5344CB8AC3E}">
        <p14:creationId xmlns:p14="http://schemas.microsoft.com/office/powerpoint/2010/main" val="2066705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latin typeface="Verdana" pitchFamily="34" charset="0"/>
                <a:ea typeface="Verdana" pitchFamily="34" charset="0"/>
                <a:cs typeface="Verdana" pitchFamily="34" charset="0"/>
              </a:rPr>
              <a:t>For conferences, don’t list each session/presenter. Only need one entry per conference you attend. </a:t>
            </a:r>
          </a:p>
          <a:p>
            <a:r>
              <a:rPr lang="en-CA" sz="1200" dirty="0">
                <a:latin typeface="Verdana" pitchFamily="34" charset="0"/>
                <a:ea typeface="Verdana" pitchFamily="34" charset="0"/>
                <a:cs typeface="Verdana" pitchFamily="34" charset="0"/>
              </a:rPr>
              <a:t>If you presented at a conference you also attended, you’ll need to make one entry for that conference for the session you presented and a separate entry for your time as an attendee. </a:t>
            </a:r>
          </a:p>
          <a:p>
            <a:endParaRPr lang="en-US" dirty="0"/>
          </a:p>
        </p:txBody>
      </p:sp>
      <p:sp>
        <p:nvSpPr>
          <p:cNvPr id="4" name="Slide Number Placeholder 3"/>
          <p:cNvSpPr>
            <a:spLocks noGrp="1"/>
          </p:cNvSpPr>
          <p:nvPr>
            <p:ph type="sldNum" sz="quarter" idx="5"/>
          </p:nvPr>
        </p:nvSpPr>
        <p:spPr/>
        <p:txBody>
          <a:bodyPr/>
          <a:lstStyle/>
          <a:p>
            <a:fld id="{C3170D90-8D0D-40E6-B660-0BD31F884A8C}" type="slidenum">
              <a:rPr lang="en-US" smtClean="0"/>
              <a:t>17</a:t>
            </a:fld>
            <a:endParaRPr lang="en-US"/>
          </a:p>
        </p:txBody>
      </p:sp>
    </p:spTree>
    <p:extLst>
      <p:ext uri="{BB962C8B-B14F-4D97-AF65-F5344CB8AC3E}">
        <p14:creationId xmlns:p14="http://schemas.microsoft.com/office/powerpoint/2010/main" val="3017291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Fundraising is a team sport. For instance, if you were part of a team that held a fundraising gala that brought in $350,000, you can count that total in its entirety towards your application. </a:t>
            </a:r>
          </a:p>
        </p:txBody>
      </p:sp>
      <p:sp>
        <p:nvSpPr>
          <p:cNvPr id="4" name="Slide Number Placeholder 3"/>
          <p:cNvSpPr>
            <a:spLocks noGrp="1"/>
          </p:cNvSpPr>
          <p:nvPr>
            <p:ph type="sldNum" sz="quarter" idx="5"/>
          </p:nvPr>
        </p:nvSpPr>
        <p:spPr/>
        <p:txBody>
          <a:bodyPr/>
          <a:lstStyle/>
          <a:p>
            <a:fld id="{C0B1C0E3-944C-47E2-B6AE-02C8224928FA}" type="slidenum">
              <a:rPr lang="en-US" smtClean="0"/>
              <a:t>20</a:t>
            </a:fld>
            <a:endParaRPr lang="en-US"/>
          </a:p>
        </p:txBody>
      </p:sp>
    </p:spTree>
    <p:extLst>
      <p:ext uri="{BB962C8B-B14F-4D97-AF65-F5344CB8AC3E}">
        <p14:creationId xmlns:p14="http://schemas.microsoft.com/office/powerpoint/2010/main" val="445594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1C0E3-944C-47E2-B6AE-02C8224928FA}" type="slidenum">
              <a:rPr lang="en-US" smtClean="0"/>
              <a:t>21</a:t>
            </a:fld>
            <a:endParaRPr lang="en-US"/>
          </a:p>
        </p:txBody>
      </p:sp>
    </p:spTree>
    <p:extLst>
      <p:ext uri="{BB962C8B-B14F-4D97-AF65-F5344CB8AC3E}">
        <p14:creationId xmlns:p14="http://schemas.microsoft.com/office/powerpoint/2010/main" val="2347592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Cannot stack discounts. If you’re a member of two or more participating organizations, US$700 is lowest rate possible. </a:t>
            </a:r>
          </a:p>
          <a:p>
            <a:endParaRPr lang="en-US" dirty="0"/>
          </a:p>
          <a:p>
            <a:r>
              <a:rPr lang="en-US" dirty="0"/>
              <a:t>Cannot pay in installments. Full amount due at time of application. This keeps CFRE International’s processing fees and staff time lower so we can pass savings onto candidates. </a:t>
            </a:r>
          </a:p>
          <a:p>
            <a:endParaRPr lang="en-US" dirty="0"/>
          </a:p>
          <a:p>
            <a:r>
              <a:rPr lang="en-US" dirty="0"/>
              <a:t>Remember, US$700 will come back to you many times over the course of your career as CFREs earn more on average. </a:t>
            </a:r>
          </a:p>
        </p:txBody>
      </p:sp>
      <p:sp>
        <p:nvSpPr>
          <p:cNvPr id="4" name="Slide Number Placeholder 3"/>
          <p:cNvSpPr>
            <a:spLocks noGrp="1"/>
          </p:cNvSpPr>
          <p:nvPr>
            <p:ph type="sldNum" sz="quarter" idx="5"/>
          </p:nvPr>
        </p:nvSpPr>
        <p:spPr/>
        <p:txBody>
          <a:bodyPr/>
          <a:lstStyle/>
          <a:p>
            <a:fld id="{C0B1C0E3-944C-47E2-B6AE-02C8224928FA}" type="slidenum">
              <a:rPr lang="en-US" smtClean="0"/>
              <a:t>24</a:t>
            </a:fld>
            <a:endParaRPr lang="en-US"/>
          </a:p>
        </p:txBody>
      </p:sp>
    </p:spTree>
    <p:extLst>
      <p:ext uri="{BB962C8B-B14F-4D97-AF65-F5344CB8AC3E}">
        <p14:creationId xmlns:p14="http://schemas.microsoft.com/office/powerpoint/2010/main" val="31529408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61FD1C-B697-4AC9-90A2-CBBFD2EA8859}"/>
              </a:ext>
            </a:extLst>
          </p:cNvPr>
          <p:cNvPicPr>
            <a:picLocks noChangeAspect="1"/>
          </p:cNvPicPr>
          <p:nvPr userDrawn="1"/>
        </p:nvPicPr>
        <p:blipFill>
          <a:blip r:embed="rId2"/>
          <a:stretch>
            <a:fillRect/>
          </a:stretch>
        </p:blipFill>
        <p:spPr>
          <a:xfrm>
            <a:off x="1" y="4602781"/>
            <a:ext cx="12154016" cy="2278166"/>
          </a:xfrm>
          <a:prstGeom prst="rect">
            <a:avLst/>
          </a:prstGeom>
        </p:spPr>
      </p:pic>
      <p:sp>
        <p:nvSpPr>
          <p:cNvPr id="2" name="Title 1">
            <a:extLst>
              <a:ext uri="{FF2B5EF4-FFF2-40B4-BE49-F238E27FC236}">
                <a16:creationId xmlns:a16="http://schemas.microsoft.com/office/drawing/2014/main" id="{85FE7482-553A-4DCD-9EB5-4DBACE949478}"/>
              </a:ext>
            </a:extLst>
          </p:cNvPr>
          <p:cNvSpPr>
            <a:spLocks noGrp="1"/>
          </p:cNvSpPr>
          <p:nvPr>
            <p:ph type="ctrTitle"/>
          </p:nvPr>
        </p:nvSpPr>
        <p:spPr>
          <a:xfrm>
            <a:off x="1524000" y="1122363"/>
            <a:ext cx="9144000" cy="2387600"/>
          </a:xfrm>
        </p:spPr>
        <p:txBody>
          <a:bodyPr anchor="b"/>
          <a:lstStyle>
            <a:lvl1pPr algn="ctr">
              <a:defRPr sz="6000">
                <a:solidFill>
                  <a:srgbClr val="B6121D"/>
                </a:solidFill>
                <a:latin typeface="Raleway" panose="020B05030301010600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5C72E55-7CD2-4321-9161-199A5F559E3E}"/>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B3E35B5-C3E4-421B-8CD9-0B7CD1F7C408}"/>
              </a:ext>
            </a:extLst>
          </p:cNvPr>
          <p:cNvSpPr>
            <a:spLocks noGrp="1"/>
          </p:cNvSpPr>
          <p:nvPr>
            <p:ph type="dt" sz="half" idx="10"/>
          </p:nvPr>
        </p:nvSpPr>
        <p:spPr/>
        <p:txBody>
          <a:bodyPr/>
          <a:lstStyle/>
          <a:p>
            <a:fld id="{D8830EE5-1AD0-42BE-98F5-D6E9F419AB37}" type="datetimeFigureOut">
              <a:rPr lang="en-US" smtClean="0"/>
              <a:t>3/24/2021</a:t>
            </a:fld>
            <a:endParaRPr lang="en-US"/>
          </a:p>
        </p:txBody>
      </p:sp>
      <p:sp>
        <p:nvSpPr>
          <p:cNvPr id="5" name="Footer Placeholder 4">
            <a:extLst>
              <a:ext uri="{FF2B5EF4-FFF2-40B4-BE49-F238E27FC236}">
                <a16:creationId xmlns:a16="http://schemas.microsoft.com/office/drawing/2014/main" id="{8F3E00B0-9087-4F2D-B4FA-24069F1B1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DD467-1D73-4354-A079-ED8D5ED19A42}"/>
              </a:ext>
            </a:extLst>
          </p:cNvPr>
          <p:cNvSpPr>
            <a:spLocks noGrp="1"/>
          </p:cNvSpPr>
          <p:nvPr>
            <p:ph type="sldNum" sz="quarter" idx="12"/>
          </p:nvPr>
        </p:nvSpPr>
        <p:spPr/>
        <p:txBody>
          <a:bodyPr/>
          <a:lstStyle/>
          <a:p>
            <a:fld id="{2B27A9B5-45B0-49CB-8F8B-B04E4EFF2289}" type="slidenum">
              <a:rPr lang="en-US" smtClean="0"/>
              <a:t>‹#›</a:t>
            </a:fld>
            <a:endParaRPr lang="en-US"/>
          </a:p>
        </p:txBody>
      </p:sp>
    </p:spTree>
    <p:extLst>
      <p:ext uri="{BB962C8B-B14F-4D97-AF65-F5344CB8AC3E}">
        <p14:creationId xmlns:p14="http://schemas.microsoft.com/office/powerpoint/2010/main" val="398260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F8AF23-AF29-4DC2-BDF7-F723B9643569}"/>
              </a:ext>
            </a:extLst>
          </p:cNvPr>
          <p:cNvPicPr>
            <a:picLocks noChangeAspect="1"/>
          </p:cNvPicPr>
          <p:nvPr userDrawn="1"/>
        </p:nvPicPr>
        <p:blipFill>
          <a:blip r:embed="rId2"/>
          <a:stretch>
            <a:fillRect/>
          </a:stretch>
        </p:blipFill>
        <p:spPr>
          <a:xfrm>
            <a:off x="0" y="4640532"/>
            <a:ext cx="12154016" cy="2278166"/>
          </a:xfrm>
          <a:prstGeom prst="rect">
            <a:avLst/>
          </a:prstGeom>
        </p:spPr>
      </p:pic>
      <p:sp>
        <p:nvSpPr>
          <p:cNvPr id="2" name="Title 1">
            <a:extLst>
              <a:ext uri="{FF2B5EF4-FFF2-40B4-BE49-F238E27FC236}">
                <a16:creationId xmlns:a16="http://schemas.microsoft.com/office/drawing/2014/main" id="{3CD28C43-AF27-4B07-85EA-372E64F12401}"/>
              </a:ext>
            </a:extLst>
          </p:cNvPr>
          <p:cNvSpPr>
            <a:spLocks noGrp="1"/>
          </p:cNvSpPr>
          <p:nvPr>
            <p:ph type="title"/>
          </p:nvPr>
        </p:nvSpPr>
        <p:spPr/>
        <p:txBody>
          <a:bodyPr/>
          <a:lstStyle>
            <a:lvl1pPr>
              <a:defRPr>
                <a:solidFill>
                  <a:srgbClr val="B6121D"/>
                </a:solidFill>
                <a:latin typeface="Raleway" panose="020B0503030101060003"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8F784C0-1CA5-48E8-95E6-A3062FB78177}"/>
              </a:ext>
            </a:extLst>
          </p:cNvPr>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496EEA-6A65-449B-9B0A-A98639F0F3AA}"/>
              </a:ext>
            </a:extLst>
          </p:cNvPr>
          <p:cNvSpPr>
            <a:spLocks noGrp="1"/>
          </p:cNvSpPr>
          <p:nvPr>
            <p:ph type="dt" sz="half" idx="10"/>
          </p:nvPr>
        </p:nvSpPr>
        <p:spPr/>
        <p:txBody>
          <a:bodyPr/>
          <a:lstStyle/>
          <a:p>
            <a:fld id="{D8830EE5-1AD0-42BE-98F5-D6E9F419AB37}" type="datetimeFigureOut">
              <a:rPr lang="en-US" smtClean="0"/>
              <a:t>3/24/2021</a:t>
            </a:fld>
            <a:endParaRPr lang="en-US"/>
          </a:p>
        </p:txBody>
      </p:sp>
      <p:sp>
        <p:nvSpPr>
          <p:cNvPr id="5" name="Footer Placeholder 4">
            <a:extLst>
              <a:ext uri="{FF2B5EF4-FFF2-40B4-BE49-F238E27FC236}">
                <a16:creationId xmlns:a16="http://schemas.microsoft.com/office/drawing/2014/main" id="{AEFAE724-E116-43F2-BE3B-EF2CDB05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F0CC1-468F-400C-AA49-8DF9BFBD3D1A}"/>
              </a:ext>
            </a:extLst>
          </p:cNvPr>
          <p:cNvSpPr>
            <a:spLocks noGrp="1"/>
          </p:cNvSpPr>
          <p:nvPr>
            <p:ph type="sldNum" sz="quarter" idx="12"/>
          </p:nvPr>
        </p:nvSpPr>
        <p:spPr/>
        <p:txBody>
          <a:bodyPr/>
          <a:lstStyle/>
          <a:p>
            <a:fld id="{2B27A9B5-45B0-49CB-8F8B-B04E4EFF2289}" type="slidenum">
              <a:rPr lang="en-US" smtClean="0"/>
              <a:t>‹#›</a:t>
            </a:fld>
            <a:endParaRPr lang="en-US"/>
          </a:p>
        </p:txBody>
      </p:sp>
    </p:spTree>
    <p:extLst>
      <p:ext uri="{BB962C8B-B14F-4D97-AF65-F5344CB8AC3E}">
        <p14:creationId xmlns:p14="http://schemas.microsoft.com/office/powerpoint/2010/main" val="271995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5529D1-60B0-42D1-97A3-6491E497372D}"/>
              </a:ext>
            </a:extLst>
          </p:cNvPr>
          <p:cNvPicPr>
            <a:picLocks noChangeAspect="1"/>
          </p:cNvPicPr>
          <p:nvPr userDrawn="1"/>
        </p:nvPicPr>
        <p:blipFill>
          <a:blip r:embed="rId2"/>
          <a:stretch>
            <a:fillRect/>
          </a:stretch>
        </p:blipFill>
        <p:spPr>
          <a:xfrm>
            <a:off x="1" y="4602781"/>
            <a:ext cx="12154016" cy="2278166"/>
          </a:xfrm>
          <a:prstGeom prst="rect">
            <a:avLst/>
          </a:prstGeom>
        </p:spPr>
      </p:pic>
      <p:sp>
        <p:nvSpPr>
          <p:cNvPr id="2" name="Vertical Title 1">
            <a:extLst>
              <a:ext uri="{FF2B5EF4-FFF2-40B4-BE49-F238E27FC236}">
                <a16:creationId xmlns:a16="http://schemas.microsoft.com/office/drawing/2014/main" id="{ECC201C6-DD01-4962-9FC9-82230802C31C}"/>
              </a:ext>
            </a:extLst>
          </p:cNvPr>
          <p:cNvSpPr>
            <a:spLocks noGrp="1"/>
          </p:cNvSpPr>
          <p:nvPr>
            <p:ph type="title" orient="vert"/>
          </p:nvPr>
        </p:nvSpPr>
        <p:spPr>
          <a:xfrm>
            <a:off x="8724900" y="365125"/>
            <a:ext cx="2628900" cy="5811838"/>
          </a:xfrm>
        </p:spPr>
        <p:txBody>
          <a:bodyPr vert="eaVert"/>
          <a:lstStyle>
            <a:lvl1pPr>
              <a:defRPr>
                <a:solidFill>
                  <a:srgbClr val="B6121D"/>
                </a:solidFill>
                <a:latin typeface="Raleway" panose="020B0503030101060003"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FD441D9B-A1A1-4FEB-9459-28ACDC021B97}"/>
              </a:ext>
            </a:extLst>
          </p:cNvPr>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2DB680-2735-407D-AA42-73049A996F7B}"/>
              </a:ext>
            </a:extLst>
          </p:cNvPr>
          <p:cNvSpPr>
            <a:spLocks noGrp="1"/>
          </p:cNvSpPr>
          <p:nvPr>
            <p:ph type="dt" sz="half" idx="10"/>
          </p:nvPr>
        </p:nvSpPr>
        <p:spPr/>
        <p:txBody>
          <a:bodyPr/>
          <a:lstStyle/>
          <a:p>
            <a:fld id="{D8830EE5-1AD0-42BE-98F5-D6E9F419AB37}" type="datetimeFigureOut">
              <a:rPr lang="en-US" smtClean="0"/>
              <a:t>3/24/2021</a:t>
            </a:fld>
            <a:endParaRPr lang="en-US"/>
          </a:p>
        </p:txBody>
      </p:sp>
      <p:sp>
        <p:nvSpPr>
          <p:cNvPr id="5" name="Footer Placeholder 4">
            <a:extLst>
              <a:ext uri="{FF2B5EF4-FFF2-40B4-BE49-F238E27FC236}">
                <a16:creationId xmlns:a16="http://schemas.microsoft.com/office/drawing/2014/main" id="{4785CDC9-B9C3-4E85-A46D-C921E11FB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A2512-3932-49B2-9F78-DEA062E637A1}"/>
              </a:ext>
            </a:extLst>
          </p:cNvPr>
          <p:cNvSpPr>
            <a:spLocks noGrp="1"/>
          </p:cNvSpPr>
          <p:nvPr>
            <p:ph type="sldNum" sz="quarter" idx="12"/>
          </p:nvPr>
        </p:nvSpPr>
        <p:spPr/>
        <p:txBody>
          <a:bodyPr/>
          <a:lstStyle/>
          <a:p>
            <a:fld id="{2B27A9B5-45B0-49CB-8F8B-B04E4EFF2289}" type="slidenum">
              <a:rPr lang="en-US" smtClean="0"/>
              <a:t>‹#›</a:t>
            </a:fld>
            <a:endParaRPr lang="en-US"/>
          </a:p>
        </p:txBody>
      </p:sp>
    </p:spTree>
    <p:extLst>
      <p:ext uri="{BB962C8B-B14F-4D97-AF65-F5344CB8AC3E}">
        <p14:creationId xmlns:p14="http://schemas.microsoft.com/office/powerpoint/2010/main" val="3074155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355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7E66C1-E73F-4F54-B9F6-DA7904A7B2D7}"/>
              </a:ext>
            </a:extLst>
          </p:cNvPr>
          <p:cNvSpPr>
            <a:spLocks noGrp="1"/>
          </p:cNvSpPr>
          <p:nvPr>
            <p:ph type="dt" sz="half" idx="10"/>
          </p:nvPr>
        </p:nvSpPr>
        <p:spPr/>
        <p:txBody>
          <a:bodyPr/>
          <a:lstStyle/>
          <a:p>
            <a:fld id="{346FEA1C-22C2-44A7-BA08-5B2D6835AF8E}" type="datetimeFigureOut">
              <a:rPr lang="en-US" smtClean="0"/>
              <a:t>3/24/2021</a:t>
            </a:fld>
            <a:endParaRPr lang="en-US"/>
          </a:p>
        </p:txBody>
      </p:sp>
      <p:sp>
        <p:nvSpPr>
          <p:cNvPr id="3" name="Footer Placeholder 2">
            <a:extLst>
              <a:ext uri="{FF2B5EF4-FFF2-40B4-BE49-F238E27FC236}">
                <a16:creationId xmlns:a16="http://schemas.microsoft.com/office/drawing/2014/main" id="{B2FA578F-8C65-4AB7-A6E0-63284A9B56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942284-0F09-415E-802F-E01E486C8D3D}"/>
              </a:ext>
            </a:extLst>
          </p:cNvPr>
          <p:cNvSpPr>
            <a:spLocks noGrp="1"/>
          </p:cNvSpPr>
          <p:nvPr>
            <p:ph type="sldNum" sz="quarter" idx="12"/>
          </p:nvPr>
        </p:nvSpPr>
        <p:spPr/>
        <p:txBody>
          <a:bodyPr/>
          <a:lstStyle/>
          <a:p>
            <a:fld id="{0AA7C673-4466-4623-B90A-11F8C4D945A5}" type="slidenum">
              <a:rPr lang="en-US" smtClean="0"/>
              <a:t>‹#›</a:t>
            </a:fld>
            <a:endParaRPr lang="en-US"/>
          </a:p>
        </p:txBody>
      </p:sp>
    </p:spTree>
    <p:extLst>
      <p:ext uri="{BB962C8B-B14F-4D97-AF65-F5344CB8AC3E}">
        <p14:creationId xmlns:p14="http://schemas.microsoft.com/office/powerpoint/2010/main" val="23360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CA6EC-6A43-4A39-A844-3C4133C307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7B3944-DC61-464E-95E5-6D20B7E21D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76F2C-6B83-4927-A882-4499684F3FDC}"/>
              </a:ext>
            </a:extLst>
          </p:cNvPr>
          <p:cNvSpPr>
            <a:spLocks noGrp="1"/>
          </p:cNvSpPr>
          <p:nvPr>
            <p:ph type="dt" sz="half" idx="10"/>
          </p:nvPr>
        </p:nvSpPr>
        <p:spPr/>
        <p:txBody>
          <a:bodyPr/>
          <a:lstStyle/>
          <a:p>
            <a:fld id="{346FEA1C-22C2-44A7-BA08-5B2D6835AF8E}" type="datetimeFigureOut">
              <a:rPr lang="en-US" smtClean="0"/>
              <a:t>3/24/2021</a:t>
            </a:fld>
            <a:endParaRPr lang="en-US"/>
          </a:p>
        </p:txBody>
      </p:sp>
      <p:sp>
        <p:nvSpPr>
          <p:cNvPr id="5" name="Footer Placeholder 4">
            <a:extLst>
              <a:ext uri="{FF2B5EF4-FFF2-40B4-BE49-F238E27FC236}">
                <a16:creationId xmlns:a16="http://schemas.microsoft.com/office/drawing/2014/main" id="{7840C82C-8D79-4B22-8A5D-7B00FF6E7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1A940-1659-498E-B179-D012767AEF3B}"/>
              </a:ext>
            </a:extLst>
          </p:cNvPr>
          <p:cNvSpPr>
            <a:spLocks noGrp="1"/>
          </p:cNvSpPr>
          <p:nvPr>
            <p:ph type="sldNum" sz="quarter" idx="12"/>
          </p:nvPr>
        </p:nvSpPr>
        <p:spPr/>
        <p:txBody>
          <a:bodyPr/>
          <a:lstStyle/>
          <a:p>
            <a:fld id="{0AA7C673-4466-4623-B90A-11F8C4D945A5}" type="slidenum">
              <a:rPr lang="en-US" smtClean="0"/>
              <a:t>‹#›</a:t>
            </a:fld>
            <a:endParaRPr lang="en-US"/>
          </a:p>
        </p:txBody>
      </p:sp>
    </p:spTree>
    <p:extLst>
      <p:ext uri="{BB962C8B-B14F-4D97-AF65-F5344CB8AC3E}">
        <p14:creationId xmlns:p14="http://schemas.microsoft.com/office/powerpoint/2010/main" val="4282493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E0A13A-D3BA-49E1-98A1-3E33D876F768}"/>
              </a:ext>
            </a:extLst>
          </p:cNvPr>
          <p:cNvPicPr>
            <a:picLocks noChangeAspect="1"/>
          </p:cNvPicPr>
          <p:nvPr userDrawn="1"/>
        </p:nvPicPr>
        <p:blipFill>
          <a:blip r:embed="rId2"/>
          <a:stretch>
            <a:fillRect/>
          </a:stretch>
        </p:blipFill>
        <p:spPr>
          <a:xfrm>
            <a:off x="1" y="4602781"/>
            <a:ext cx="12154016" cy="2278166"/>
          </a:xfrm>
          <a:prstGeom prst="rect">
            <a:avLst/>
          </a:prstGeom>
        </p:spPr>
      </p:pic>
      <p:sp>
        <p:nvSpPr>
          <p:cNvPr id="2" name="Title 1">
            <a:extLst>
              <a:ext uri="{FF2B5EF4-FFF2-40B4-BE49-F238E27FC236}">
                <a16:creationId xmlns:a16="http://schemas.microsoft.com/office/drawing/2014/main" id="{1EF15AC2-1D09-47A3-9E7B-6F5D217BE9F3}"/>
              </a:ext>
            </a:extLst>
          </p:cNvPr>
          <p:cNvSpPr>
            <a:spLocks noGrp="1"/>
          </p:cNvSpPr>
          <p:nvPr>
            <p:ph type="title"/>
          </p:nvPr>
        </p:nvSpPr>
        <p:spPr/>
        <p:txBody>
          <a:bodyPr>
            <a:normAutofit/>
          </a:bodyPr>
          <a:lstStyle>
            <a:lvl1pPr>
              <a:defRPr sz="4800">
                <a:solidFill>
                  <a:srgbClr val="B6121D"/>
                </a:solidFill>
                <a:latin typeface="Raleway" panose="020B0503030101060003"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4B3CAE7F-3312-4697-9E8A-A0806E421184}"/>
              </a:ext>
            </a:extLst>
          </p:cNvPr>
          <p:cNvSpPr>
            <a:spLocks noGrp="1"/>
          </p:cNvSpPr>
          <p:nvPr>
            <p:ph type="dt" sz="half" idx="10"/>
          </p:nvPr>
        </p:nvSpPr>
        <p:spPr/>
        <p:txBody>
          <a:bodyPr/>
          <a:lstStyle/>
          <a:p>
            <a:fld id="{D8830EE5-1AD0-42BE-98F5-D6E9F419AB37}" type="datetimeFigureOut">
              <a:rPr lang="en-US" smtClean="0"/>
              <a:t>3/24/2021</a:t>
            </a:fld>
            <a:endParaRPr lang="en-US"/>
          </a:p>
        </p:txBody>
      </p:sp>
      <p:sp>
        <p:nvSpPr>
          <p:cNvPr id="5" name="Footer Placeholder 4">
            <a:extLst>
              <a:ext uri="{FF2B5EF4-FFF2-40B4-BE49-F238E27FC236}">
                <a16:creationId xmlns:a16="http://schemas.microsoft.com/office/drawing/2014/main" id="{1E88C6D5-C83A-41E2-852D-F6E0389A0F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C53EFA-FFF3-484D-B2C3-B2FD07B42FBB}"/>
              </a:ext>
            </a:extLst>
          </p:cNvPr>
          <p:cNvSpPr>
            <a:spLocks noGrp="1"/>
          </p:cNvSpPr>
          <p:nvPr>
            <p:ph type="sldNum" sz="quarter" idx="12"/>
          </p:nvPr>
        </p:nvSpPr>
        <p:spPr/>
        <p:txBody>
          <a:bodyPr/>
          <a:lstStyle/>
          <a:p>
            <a:fld id="{2B27A9B5-45B0-49CB-8F8B-B04E4EFF2289}" type="slidenum">
              <a:rPr lang="en-US" smtClean="0"/>
              <a:t>‹#›</a:t>
            </a:fld>
            <a:endParaRPr lang="en-US"/>
          </a:p>
        </p:txBody>
      </p:sp>
      <p:pic>
        <p:nvPicPr>
          <p:cNvPr id="9" name="Picture 8">
            <a:extLst>
              <a:ext uri="{FF2B5EF4-FFF2-40B4-BE49-F238E27FC236}">
                <a16:creationId xmlns:a16="http://schemas.microsoft.com/office/drawing/2014/main" id="{00FC370E-EB07-481F-A98C-B08D6C4D3A9E}"/>
              </a:ext>
            </a:extLst>
          </p:cNvPr>
          <p:cNvPicPr>
            <a:picLocks noChangeAspect="1"/>
          </p:cNvPicPr>
          <p:nvPr userDrawn="1"/>
        </p:nvPicPr>
        <p:blipFill>
          <a:blip r:embed="rId2"/>
          <a:stretch>
            <a:fillRect/>
          </a:stretch>
        </p:blipFill>
        <p:spPr>
          <a:xfrm>
            <a:off x="0" y="7239907"/>
            <a:ext cx="13004800" cy="2437638"/>
          </a:xfrm>
          <a:prstGeom prst="rect">
            <a:avLst/>
          </a:prstGeom>
        </p:spPr>
      </p:pic>
      <p:sp>
        <p:nvSpPr>
          <p:cNvPr id="3" name="Content Placeholder 2">
            <a:extLst>
              <a:ext uri="{FF2B5EF4-FFF2-40B4-BE49-F238E27FC236}">
                <a16:creationId xmlns:a16="http://schemas.microsoft.com/office/drawing/2014/main" id="{055769A9-D647-4450-B006-DAE267B77969}"/>
              </a:ext>
            </a:extLst>
          </p:cNvPr>
          <p:cNvSpPr>
            <a:spLocks noGrp="1"/>
          </p:cNvSpPr>
          <p:nvPr>
            <p:ph idx="1"/>
          </p:nvPr>
        </p:nvSpPr>
        <p:spPr/>
        <p:txBody>
          <a:bodyPr/>
          <a:lstStyle>
            <a:lvl1pPr>
              <a:defRPr sz="32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973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14FFBE-700A-403F-882D-E007466007EC}"/>
              </a:ext>
            </a:extLst>
          </p:cNvPr>
          <p:cNvPicPr>
            <a:picLocks noChangeAspect="1"/>
          </p:cNvPicPr>
          <p:nvPr userDrawn="1"/>
        </p:nvPicPr>
        <p:blipFill>
          <a:blip r:embed="rId2"/>
          <a:stretch>
            <a:fillRect/>
          </a:stretch>
        </p:blipFill>
        <p:spPr>
          <a:xfrm>
            <a:off x="1" y="4602781"/>
            <a:ext cx="12154016" cy="2278166"/>
          </a:xfrm>
          <a:prstGeom prst="rect">
            <a:avLst/>
          </a:prstGeom>
        </p:spPr>
      </p:pic>
      <p:sp>
        <p:nvSpPr>
          <p:cNvPr id="2" name="Title 1">
            <a:extLst>
              <a:ext uri="{FF2B5EF4-FFF2-40B4-BE49-F238E27FC236}">
                <a16:creationId xmlns:a16="http://schemas.microsoft.com/office/drawing/2014/main" id="{54CCDFF6-A456-4097-893B-BB609016FA36}"/>
              </a:ext>
            </a:extLst>
          </p:cNvPr>
          <p:cNvSpPr>
            <a:spLocks noGrp="1"/>
          </p:cNvSpPr>
          <p:nvPr>
            <p:ph type="title"/>
          </p:nvPr>
        </p:nvSpPr>
        <p:spPr>
          <a:xfrm>
            <a:off x="831850" y="1709738"/>
            <a:ext cx="10515600" cy="2852737"/>
          </a:xfrm>
        </p:spPr>
        <p:txBody>
          <a:bodyPr anchor="b">
            <a:normAutofit/>
          </a:bodyPr>
          <a:lstStyle>
            <a:lvl1pPr>
              <a:defRPr sz="4800">
                <a:solidFill>
                  <a:srgbClr val="B6121D"/>
                </a:solidFill>
                <a:latin typeface="Raleway" panose="020B05030301010600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F23603A-70B9-4B84-8456-144D2E17D30B}"/>
              </a:ext>
            </a:extLst>
          </p:cNvPr>
          <p:cNvSpPr>
            <a:spLocks noGrp="1"/>
          </p:cNvSpPr>
          <p:nvPr>
            <p:ph type="body" idx="1"/>
          </p:nvPr>
        </p:nvSpPr>
        <p:spPr>
          <a:xfrm>
            <a:off x="831850" y="4589463"/>
            <a:ext cx="105156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6D291F0B-BB97-4136-A83D-F63232D76CE0}"/>
              </a:ext>
            </a:extLst>
          </p:cNvPr>
          <p:cNvSpPr>
            <a:spLocks noGrp="1"/>
          </p:cNvSpPr>
          <p:nvPr>
            <p:ph type="dt" sz="half" idx="10"/>
          </p:nvPr>
        </p:nvSpPr>
        <p:spPr/>
        <p:txBody>
          <a:bodyPr/>
          <a:lstStyle/>
          <a:p>
            <a:fld id="{D8830EE5-1AD0-42BE-98F5-D6E9F419AB37}" type="datetimeFigureOut">
              <a:rPr lang="en-US" smtClean="0"/>
              <a:t>3/24/2021</a:t>
            </a:fld>
            <a:endParaRPr lang="en-US"/>
          </a:p>
        </p:txBody>
      </p:sp>
      <p:sp>
        <p:nvSpPr>
          <p:cNvPr id="5" name="Footer Placeholder 4">
            <a:extLst>
              <a:ext uri="{FF2B5EF4-FFF2-40B4-BE49-F238E27FC236}">
                <a16:creationId xmlns:a16="http://schemas.microsoft.com/office/drawing/2014/main" id="{92642AD0-5F27-4255-9BC7-8E12FF17E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D7108-B126-44A7-AE0A-9F2AB1611316}"/>
              </a:ext>
            </a:extLst>
          </p:cNvPr>
          <p:cNvSpPr>
            <a:spLocks noGrp="1"/>
          </p:cNvSpPr>
          <p:nvPr>
            <p:ph type="sldNum" sz="quarter" idx="12"/>
          </p:nvPr>
        </p:nvSpPr>
        <p:spPr/>
        <p:txBody>
          <a:bodyPr/>
          <a:lstStyle/>
          <a:p>
            <a:fld id="{2B27A9B5-45B0-49CB-8F8B-B04E4EFF2289}" type="slidenum">
              <a:rPr lang="en-US" smtClean="0"/>
              <a:t>‹#›</a:t>
            </a:fld>
            <a:endParaRPr lang="en-US"/>
          </a:p>
        </p:txBody>
      </p:sp>
    </p:spTree>
    <p:extLst>
      <p:ext uri="{BB962C8B-B14F-4D97-AF65-F5344CB8AC3E}">
        <p14:creationId xmlns:p14="http://schemas.microsoft.com/office/powerpoint/2010/main" val="422969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FDB2CF-778A-446D-BD7D-2B46C423D540}"/>
              </a:ext>
            </a:extLst>
          </p:cNvPr>
          <p:cNvPicPr>
            <a:picLocks noChangeAspect="1"/>
          </p:cNvPicPr>
          <p:nvPr userDrawn="1"/>
        </p:nvPicPr>
        <p:blipFill>
          <a:blip r:embed="rId2"/>
          <a:stretch>
            <a:fillRect/>
          </a:stretch>
        </p:blipFill>
        <p:spPr>
          <a:xfrm>
            <a:off x="1" y="4602781"/>
            <a:ext cx="12154016" cy="2278166"/>
          </a:xfrm>
          <a:prstGeom prst="rect">
            <a:avLst/>
          </a:prstGeom>
        </p:spPr>
      </p:pic>
      <p:sp>
        <p:nvSpPr>
          <p:cNvPr id="2" name="Title 1">
            <a:extLst>
              <a:ext uri="{FF2B5EF4-FFF2-40B4-BE49-F238E27FC236}">
                <a16:creationId xmlns:a16="http://schemas.microsoft.com/office/drawing/2014/main" id="{BA08C579-789D-432F-828A-2C65DBC70083}"/>
              </a:ext>
            </a:extLst>
          </p:cNvPr>
          <p:cNvSpPr>
            <a:spLocks noGrp="1"/>
          </p:cNvSpPr>
          <p:nvPr>
            <p:ph type="title"/>
          </p:nvPr>
        </p:nvSpPr>
        <p:spPr/>
        <p:txBody>
          <a:bodyPr>
            <a:normAutofit/>
          </a:bodyPr>
          <a:lstStyle>
            <a:lvl1pPr>
              <a:defRPr sz="4800">
                <a:solidFill>
                  <a:srgbClr val="B6121D"/>
                </a:solidFill>
                <a:latin typeface="Raleway" panose="020B05030301010600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9566140-F3A3-4E12-8999-0ED41CFBFBD4}"/>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61C9760-5040-4B33-8621-AEB5DE5C0429}"/>
              </a:ext>
            </a:extLst>
          </p:cNvPr>
          <p:cNvSpPr>
            <a:spLocks noGrp="1"/>
          </p:cNvSpPr>
          <p:nvPr>
            <p:ph type="dt" sz="half" idx="10"/>
          </p:nvPr>
        </p:nvSpPr>
        <p:spPr/>
        <p:txBody>
          <a:bodyPr/>
          <a:lstStyle/>
          <a:p>
            <a:fld id="{D8830EE5-1AD0-42BE-98F5-D6E9F419AB37}" type="datetimeFigureOut">
              <a:rPr lang="en-US" smtClean="0"/>
              <a:t>3/24/2021</a:t>
            </a:fld>
            <a:endParaRPr lang="en-US"/>
          </a:p>
        </p:txBody>
      </p:sp>
      <p:sp>
        <p:nvSpPr>
          <p:cNvPr id="6" name="Footer Placeholder 5">
            <a:extLst>
              <a:ext uri="{FF2B5EF4-FFF2-40B4-BE49-F238E27FC236}">
                <a16:creationId xmlns:a16="http://schemas.microsoft.com/office/drawing/2014/main" id="{84C9A41A-1261-411F-8338-27A991EE0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858099-794A-48B2-99A6-B1DA1DA629DD}"/>
              </a:ext>
            </a:extLst>
          </p:cNvPr>
          <p:cNvSpPr>
            <a:spLocks noGrp="1"/>
          </p:cNvSpPr>
          <p:nvPr>
            <p:ph type="sldNum" sz="quarter" idx="12"/>
          </p:nvPr>
        </p:nvSpPr>
        <p:spPr/>
        <p:txBody>
          <a:bodyPr/>
          <a:lstStyle/>
          <a:p>
            <a:fld id="{2B27A9B5-45B0-49CB-8F8B-B04E4EFF2289}" type="slidenum">
              <a:rPr lang="en-US" smtClean="0"/>
              <a:t>‹#›</a:t>
            </a:fld>
            <a:endParaRPr lang="en-US"/>
          </a:p>
        </p:txBody>
      </p:sp>
      <p:sp>
        <p:nvSpPr>
          <p:cNvPr id="9" name="Content Placeholder 2">
            <a:extLst>
              <a:ext uri="{FF2B5EF4-FFF2-40B4-BE49-F238E27FC236}">
                <a16:creationId xmlns:a16="http://schemas.microsoft.com/office/drawing/2014/main" id="{C63432C8-5A8F-4DAF-B2CC-AE3FFCA86D64}"/>
              </a:ext>
            </a:extLst>
          </p:cNvPr>
          <p:cNvSpPr>
            <a:spLocks noGrp="1"/>
          </p:cNvSpPr>
          <p:nvPr>
            <p:ph sz="half" idx="13"/>
          </p:nvPr>
        </p:nvSpPr>
        <p:spPr>
          <a:xfrm>
            <a:off x="60960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693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491162B-E51D-4476-AA0D-98B669E9DA2C}"/>
              </a:ext>
            </a:extLst>
          </p:cNvPr>
          <p:cNvPicPr>
            <a:picLocks noChangeAspect="1"/>
          </p:cNvPicPr>
          <p:nvPr userDrawn="1"/>
        </p:nvPicPr>
        <p:blipFill>
          <a:blip r:embed="rId2"/>
          <a:stretch>
            <a:fillRect/>
          </a:stretch>
        </p:blipFill>
        <p:spPr>
          <a:xfrm>
            <a:off x="1" y="4602781"/>
            <a:ext cx="12154016" cy="2278166"/>
          </a:xfrm>
          <a:prstGeom prst="rect">
            <a:avLst/>
          </a:prstGeom>
        </p:spPr>
      </p:pic>
      <p:sp>
        <p:nvSpPr>
          <p:cNvPr id="2" name="Title 1">
            <a:extLst>
              <a:ext uri="{FF2B5EF4-FFF2-40B4-BE49-F238E27FC236}">
                <a16:creationId xmlns:a16="http://schemas.microsoft.com/office/drawing/2014/main" id="{9D7B30FE-BC75-43FD-A6DD-DC99A32489EB}"/>
              </a:ext>
            </a:extLst>
          </p:cNvPr>
          <p:cNvSpPr>
            <a:spLocks noGrp="1"/>
          </p:cNvSpPr>
          <p:nvPr>
            <p:ph type="title"/>
          </p:nvPr>
        </p:nvSpPr>
        <p:spPr>
          <a:xfrm>
            <a:off x="839788" y="365125"/>
            <a:ext cx="10515600" cy="1325563"/>
          </a:xfrm>
        </p:spPr>
        <p:txBody>
          <a:bodyPr>
            <a:normAutofit/>
          </a:bodyPr>
          <a:lstStyle>
            <a:lvl1pPr>
              <a:defRPr sz="4800">
                <a:solidFill>
                  <a:srgbClr val="B6121D"/>
                </a:solidFill>
                <a:latin typeface="Raleway" panose="020B05030301010600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76C2E8A-50DB-4F59-8350-8F1AA3C682A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80E4B85-D1C8-48D4-BEDC-F6E72DCD4B3F}"/>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47F5DB-1B07-4946-BB1C-B70606D88243}"/>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428DF3D-7748-43B9-92B3-451E4B016ECC}"/>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B6C3B02-D45B-4577-836E-4B485FCC89CA}"/>
              </a:ext>
            </a:extLst>
          </p:cNvPr>
          <p:cNvSpPr>
            <a:spLocks noGrp="1"/>
          </p:cNvSpPr>
          <p:nvPr>
            <p:ph type="dt" sz="half" idx="10"/>
          </p:nvPr>
        </p:nvSpPr>
        <p:spPr/>
        <p:txBody>
          <a:bodyPr/>
          <a:lstStyle/>
          <a:p>
            <a:fld id="{D8830EE5-1AD0-42BE-98F5-D6E9F419AB37}" type="datetimeFigureOut">
              <a:rPr lang="en-US" smtClean="0"/>
              <a:t>3/24/2021</a:t>
            </a:fld>
            <a:endParaRPr lang="en-US"/>
          </a:p>
        </p:txBody>
      </p:sp>
      <p:sp>
        <p:nvSpPr>
          <p:cNvPr id="8" name="Footer Placeholder 7">
            <a:extLst>
              <a:ext uri="{FF2B5EF4-FFF2-40B4-BE49-F238E27FC236}">
                <a16:creationId xmlns:a16="http://schemas.microsoft.com/office/drawing/2014/main" id="{53BB99DB-C882-49EF-8007-FAEC7F2066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34B3A7-94DA-4435-8FC0-0CC29C79517A}"/>
              </a:ext>
            </a:extLst>
          </p:cNvPr>
          <p:cNvSpPr>
            <a:spLocks noGrp="1"/>
          </p:cNvSpPr>
          <p:nvPr>
            <p:ph type="sldNum" sz="quarter" idx="12"/>
          </p:nvPr>
        </p:nvSpPr>
        <p:spPr/>
        <p:txBody>
          <a:bodyPr/>
          <a:lstStyle/>
          <a:p>
            <a:fld id="{2B27A9B5-45B0-49CB-8F8B-B04E4EFF2289}" type="slidenum">
              <a:rPr lang="en-US" smtClean="0"/>
              <a:t>‹#›</a:t>
            </a:fld>
            <a:endParaRPr lang="en-US"/>
          </a:p>
        </p:txBody>
      </p:sp>
    </p:spTree>
    <p:extLst>
      <p:ext uri="{BB962C8B-B14F-4D97-AF65-F5344CB8AC3E}">
        <p14:creationId xmlns:p14="http://schemas.microsoft.com/office/powerpoint/2010/main" val="1542042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BBBC58-C980-43DB-890A-028502640262}"/>
              </a:ext>
            </a:extLst>
          </p:cNvPr>
          <p:cNvPicPr>
            <a:picLocks noChangeAspect="1"/>
          </p:cNvPicPr>
          <p:nvPr userDrawn="1"/>
        </p:nvPicPr>
        <p:blipFill>
          <a:blip r:embed="rId2"/>
          <a:stretch>
            <a:fillRect/>
          </a:stretch>
        </p:blipFill>
        <p:spPr>
          <a:xfrm>
            <a:off x="1" y="4602781"/>
            <a:ext cx="12154016" cy="2278166"/>
          </a:xfrm>
          <a:prstGeom prst="rect">
            <a:avLst/>
          </a:prstGeom>
        </p:spPr>
      </p:pic>
      <p:sp>
        <p:nvSpPr>
          <p:cNvPr id="2" name="Title 1">
            <a:extLst>
              <a:ext uri="{FF2B5EF4-FFF2-40B4-BE49-F238E27FC236}">
                <a16:creationId xmlns:a16="http://schemas.microsoft.com/office/drawing/2014/main" id="{7C1FB809-4653-4B24-8D56-BE19542D6A1E}"/>
              </a:ext>
            </a:extLst>
          </p:cNvPr>
          <p:cNvSpPr>
            <a:spLocks noGrp="1"/>
          </p:cNvSpPr>
          <p:nvPr>
            <p:ph type="title"/>
          </p:nvPr>
        </p:nvSpPr>
        <p:spPr/>
        <p:txBody>
          <a:bodyPr>
            <a:normAutofit/>
          </a:bodyPr>
          <a:lstStyle>
            <a:lvl1pPr>
              <a:defRPr sz="4800">
                <a:solidFill>
                  <a:srgbClr val="B6121D"/>
                </a:solidFill>
                <a:latin typeface="Raleway" panose="020B0503030101060003"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1D389AEC-FC40-4327-A8BD-BA982CBC84AA}"/>
              </a:ext>
            </a:extLst>
          </p:cNvPr>
          <p:cNvSpPr>
            <a:spLocks noGrp="1"/>
          </p:cNvSpPr>
          <p:nvPr>
            <p:ph type="dt" sz="half" idx="10"/>
          </p:nvPr>
        </p:nvSpPr>
        <p:spPr/>
        <p:txBody>
          <a:bodyPr/>
          <a:lstStyle/>
          <a:p>
            <a:fld id="{D8830EE5-1AD0-42BE-98F5-D6E9F419AB37}" type="datetimeFigureOut">
              <a:rPr lang="en-US" smtClean="0"/>
              <a:t>3/24/2021</a:t>
            </a:fld>
            <a:endParaRPr lang="en-US"/>
          </a:p>
        </p:txBody>
      </p:sp>
      <p:sp>
        <p:nvSpPr>
          <p:cNvPr id="4" name="Footer Placeholder 3">
            <a:extLst>
              <a:ext uri="{FF2B5EF4-FFF2-40B4-BE49-F238E27FC236}">
                <a16:creationId xmlns:a16="http://schemas.microsoft.com/office/drawing/2014/main" id="{4005F6A0-3280-4ED3-80F7-BF0B187913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1EAD79-0EBA-406A-AC21-848F84CA24CB}"/>
              </a:ext>
            </a:extLst>
          </p:cNvPr>
          <p:cNvSpPr>
            <a:spLocks noGrp="1"/>
          </p:cNvSpPr>
          <p:nvPr>
            <p:ph type="sldNum" sz="quarter" idx="12"/>
          </p:nvPr>
        </p:nvSpPr>
        <p:spPr/>
        <p:txBody>
          <a:bodyPr/>
          <a:lstStyle/>
          <a:p>
            <a:fld id="{2B27A9B5-45B0-49CB-8F8B-B04E4EFF2289}" type="slidenum">
              <a:rPr lang="en-US" smtClean="0"/>
              <a:t>‹#›</a:t>
            </a:fld>
            <a:endParaRPr lang="en-US"/>
          </a:p>
        </p:txBody>
      </p:sp>
    </p:spTree>
    <p:extLst>
      <p:ext uri="{BB962C8B-B14F-4D97-AF65-F5344CB8AC3E}">
        <p14:creationId xmlns:p14="http://schemas.microsoft.com/office/powerpoint/2010/main" val="2565062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D296A-A01F-4CB7-9BA9-06910E277522}"/>
              </a:ext>
            </a:extLst>
          </p:cNvPr>
          <p:cNvSpPr>
            <a:spLocks noGrp="1"/>
          </p:cNvSpPr>
          <p:nvPr>
            <p:ph type="dt" sz="half" idx="10"/>
          </p:nvPr>
        </p:nvSpPr>
        <p:spPr/>
        <p:txBody>
          <a:bodyPr/>
          <a:lstStyle/>
          <a:p>
            <a:fld id="{D8830EE5-1AD0-42BE-98F5-D6E9F419AB37}" type="datetimeFigureOut">
              <a:rPr lang="en-US" smtClean="0"/>
              <a:t>3/24/2021</a:t>
            </a:fld>
            <a:endParaRPr lang="en-US"/>
          </a:p>
        </p:txBody>
      </p:sp>
      <p:sp>
        <p:nvSpPr>
          <p:cNvPr id="3" name="Footer Placeholder 2">
            <a:extLst>
              <a:ext uri="{FF2B5EF4-FFF2-40B4-BE49-F238E27FC236}">
                <a16:creationId xmlns:a16="http://schemas.microsoft.com/office/drawing/2014/main" id="{62D51EFE-5050-4FEB-9486-F10F1BA9E3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231C7F-840D-4AA7-A3EE-472D531332D3}"/>
              </a:ext>
            </a:extLst>
          </p:cNvPr>
          <p:cNvSpPr>
            <a:spLocks noGrp="1"/>
          </p:cNvSpPr>
          <p:nvPr>
            <p:ph type="sldNum" sz="quarter" idx="12"/>
          </p:nvPr>
        </p:nvSpPr>
        <p:spPr/>
        <p:txBody>
          <a:bodyPr/>
          <a:lstStyle/>
          <a:p>
            <a:fld id="{2B27A9B5-45B0-49CB-8F8B-B04E4EFF2289}" type="slidenum">
              <a:rPr lang="en-US" smtClean="0"/>
              <a:t>‹#›</a:t>
            </a:fld>
            <a:endParaRPr lang="en-US"/>
          </a:p>
        </p:txBody>
      </p:sp>
      <p:pic>
        <p:nvPicPr>
          <p:cNvPr id="5" name="Picture 4">
            <a:extLst>
              <a:ext uri="{FF2B5EF4-FFF2-40B4-BE49-F238E27FC236}">
                <a16:creationId xmlns:a16="http://schemas.microsoft.com/office/drawing/2014/main" id="{06BEC112-24A6-4C4A-B99B-D343A0014DD4}"/>
              </a:ext>
            </a:extLst>
          </p:cNvPr>
          <p:cNvPicPr>
            <a:picLocks noChangeAspect="1"/>
          </p:cNvPicPr>
          <p:nvPr userDrawn="1"/>
        </p:nvPicPr>
        <p:blipFill>
          <a:blip r:embed="rId2"/>
          <a:stretch>
            <a:fillRect/>
          </a:stretch>
        </p:blipFill>
        <p:spPr>
          <a:xfrm>
            <a:off x="1" y="4602781"/>
            <a:ext cx="12154016" cy="2278166"/>
          </a:xfrm>
          <a:prstGeom prst="rect">
            <a:avLst/>
          </a:prstGeom>
        </p:spPr>
      </p:pic>
    </p:spTree>
    <p:extLst>
      <p:ext uri="{BB962C8B-B14F-4D97-AF65-F5344CB8AC3E}">
        <p14:creationId xmlns:p14="http://schemas.microsoft.com/office/powerpoint/2010/main" val="1152920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D3F7AF-4516-4FDD-8DE7-AD7804C56C2D}"/>
              </a:ext>
            </a:extLst>
          </p:cNvPr>
          <p:cNvPicPr>
            <a:picLocks noChangeAspect="1"/>
          </p:cNvPicPr>
          <p:nvPr userDrawn="1"/>
        </p:nvPicPr>
        <p:blipFill>
          <a:blip r:embed="rId2"/>
          <a:stretch>
            <a:fillRect/>
          </a:stretch>
        </p:blipFill>
        <p:spPr>
          <a:xfrm>
            <a:off x="0" y="4611170"/>
            <a:ext cx="12154016" cy="2278166"/>
          </a:xfrm>
          <a:prstGeom prst="rect">
            <a:avLst/>
          </a:prstGeom>
        </p:spPr>
      </p:pic>
      <p:sp>
        <p:nvSpPr>
          <p:cNvPr id="2" name="Title 1">
            <a:extLst>
              <a:ext uri="{FF2B5EF4-FFF2-40B4-BE49-F238E27FC236}">
                <a16:creationId xmlns:a16="http://schemas.microsoft.com/office/drawing/2014/main" id="{7F4E1FD5-A739-4145-AA62-F8FC73EEC0F2}"/>
              </a:ext>
            </a:extLst>
          </p:cNvPr>
          <p:cNvSpPr>
            <a:spLocks noGrp="1"/>
          </p:cNvSpPr>
          <p:nvPr>
            <p:ph type="title"/>
          </p:nvPr>
        </p:nvSpPr>
        <p:spPr>
          <a:xfrm>
            <a:off x="839788" y="457200"/>
            <a:ext cx="3932237" cy="1600200"/>
          </a:xfrm>
        </p:spPr>
        <p:txBody>
          <a:bodyPr anchor="b"/>
          <a:lstStyle>
            <a:lvl1pPr>
              <a:defRPr sz="3200">
                <a:solidFill>
                  <a:srgbClr val="B6121D"/>
                </a:solidFill>
                <a:latin typeface="Raleway" panose="020B05030301010600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307B5B-6EF0-4DC8-A95D-737546257771}"/>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296A857-9866-45EC-8958-8D8B6AA72FA2}"/>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7DDC9B5-8C64-47B8-B53E-9A748A64A57F}"/>
              </a:ext>
            </a:extLst>
          </p:cNvPr>
          <p:cNvSpPr>
            <a:spLocks noGrp="1"/>
          </p:cNvSpPr>
          <p:nvPr>
            <p:ph type="dt" sz="half" idx="10"/>
          </p:nvPr>
        </p:nvSpPr>
        <p:spPr/>
        <p:txBody>
          <a:bodyPr/>
          <a:lstStyle/>
          <a:p>
            <a:fld id="{D8830EE5-1AD0-42BE-98F5-D6E9F419AB37}" type="datetimeFigureOut">
              <a:rPr lang="en-US" smtClean="0"/>
              <a:t>3/24/2021</a:t>
            </a:fld>
            <a:endParaRPr lang="en-US"/>
          </a:p>
        </p:txBody>
      </p:sp>
      <p:sp>
        <p:nvSpPr>
          <p:cNvPr id="6" name="Footer Placeholder 5">
            <a:extLst>
              <a:ext uri="{FF2B5EF4-FFF2-40B4-BE49-F238E27FC236}">
                <a16:creationId xmlns:a16="http://schemas.microsoft.com/office/drawing/2014/main" id="{64AAEDCB-5CB2-443C-985D-859CDB6B2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1892D-D4AE-4E16-9020-976CB04613F8}"/>
              </a:ext>
            </a:extLst>
          </p:cNvPr>
          <p:cNvSpPr>
            <a:spLocks noGrp="1"/>
          </p:cNvSpPr>
          <p:nvPr>
            <p:ph type="sldNum" sz="quarter" idx="12"/>
          </p:nvPr>
        </p:nvSpPr>
        <p:spPr/>
        <p:txBody>
          <a:bodyPr/>
          <a:lstStyle/>
          <a:p>
            <a:fld id="{2B27A9B5-45B0-49CB-8F8B-B04E4EFF2289}" type="slidenum">
              <a:rPr lang="en-US" smtClean="0"/>
              <a:t>‹#›</a:t>
            </a:fld>
            <a:endParaRPr lang="en-US"/>
          </a:p>
        </p:txBody>
      </p:sp>
    </p:spTree>
    <p:extLst>
      <p:ext uri="{BB962C8B-B14F-4D97-AF65-F5344CB8AC3E}">
        <p14:creationId xmlns:p14="http://schemas.microsoft.com/office/powerpoint/2010/main" val="224081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A6BBCB-EDF2-41E6-A5CD-0D191A2D98C1}"/>
              </a:ext>
            </a:extLst>
          </p:cNvPr>
          <p:cNvPicPr>
            <a:picLocks noChangeAspect="1"/>
          </p:cNvPicPr>
          <p:nvPr userDrawn="1"/>
        </p:nvPicPr>
        <p:blipFill>
          <a:blip r:embed="rId2"/>
          <a:stretch>
            <a:fillRect/>
          </a:stretch>
        </p:blipFill>
        <p:spPr>
          <a:xfrm>
            <a:off x="1" y="4602781"/>
            <a:ext cx="12154016" cy="2278166"/>
          </a:xfrm>
          <a:prstGeom prst="rect">
            <a:avLst/>
          </a:prstGeom>
        </p:spPr>
      </p:pic>
      <p:sp>
        <p:nvSpPr>
          <p:cNvPr id="2" name="Title 1">
            <a:extLst>
              <a:ext uri="{FF2B5EF4-FFF2-40B4-BE49-F238E27FC236}">
                <a16:creationId xmlns:a16="http://schemas.microsoft.com/office/drawing/2014/main" id="{97012297-A974-4287-948B-A8AAD7D00F12}"/>
              </a:ext>
            </a:extLst>
          </p:cNvPr>
          <p:cNvSpPr>
            <a:spLocks noGrp="1"/>
          </p:cNvSpPr>
          <p:nvPr>
            <p:ph type="title"/>
          </p:nvPr>
        </p:nvSpPr>
        <p:spPr>
          <a:xfrm>
            <a:off x="839788" y="457200"/>
            <a:ext cx="3932237" cy="1600200"/>
          </a:xfrm>
        </p:spPr>
        <p:txBody>
          <a:bodyPr anchor="b"/>
          <a:lstStyle>
            <a:lvl1pPr>
              <a:defRPr sz="3200">
                <a:solidFill>
                  <a:srgbClr val="B6121D"/>
                </a:solidFill>
                <a:latin typeface="Raleway" panose="020B0503030101060003"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BB006540-AED8-4AD4-95D3-D846CCFE8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49F813C-2347-4E0E-AA04-1EC53435FBD7}"/>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10CC849F-F391-4C00-9CA8-C33D40BD6A64}"/>
              </a:ext>
            </a:extLst>
          </p:cNvPr>
          <p:cNvSpPr>
            <a:spLocks noGrp="1"/>
          </p:cNvSpPr>
          <p:nvPr>
            <p:ph type="dt" sz="half" idx="10"/>
          </p:nvPr>
        </p:nvSpPr>
        <p:spPr/>
        <p:txBody>
          <a:bodyPr/>
          <a:lstStyle/>
          <a:p>
            <a:fld id="{D8830EE5-1AD0-42BE-98F5-D6E9F419AB37}" type="datetimeFigureOut">
              <a:rPr lang="en-US" smtClean="0"/>
              <a:t>3/24/2021</a:t>
            </a:fld>
            <a:endParaRPr lang="en-US"/>
          </a:p>
        </p:txBody>
      </p:sp>
      <p:sp>
        <p:nvSpPr>
          <p:cNvPr id="6" name="Footer Placeholder 5">
            <a:extLst>
              <a:ext uri="{FF2B5EF4-FFF2-40B4-BE49-F238E27FC236}">
                <a16:creationId xmlns:a16="http://schemas.microsoft.com/office/drawing/2014/main" id="{1E245E4A-C67F-4BD3-88FE-81B336FAEE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5BBE-8E5F-4C39-B095-75D52357614D}"/>
              </a:ext>
            </a:extLst>
          </p:cNvPr>
          <p:cNvSpPr>
            <a:spLocks noGrp="1"/>
          </p:cNvSpPr>
          <p:nvPr>
            <p:ph type="sldNum" sz="quarter" idx="12"/>
          </p:nvPr>
        </p:nvSpPr>
        <p:spPr/>
        <p:txBody>
          <a:bodyPr/>
          <a:lstStyle/>
          <a:p>
            <a:fld id="{2B27A9B5-45B0-49CB-8F8B-B04E4EFF2289}" type="slidenum">
              <a:rPr lang="en-US" smtClean="0"/>
              <a:t>‹#›</a:t>
            </a:fld>
            <a:endParaRPr lang="en-US"/>
          </a:p>
        </p:txBody>
      </p:sp>
    </p:spTree>
    <p:extLst>
      <p:ext uri="{BB962C8B-B14F-4D97-AF65-F5344CB8AC3E}">
        <p14:creationId xmlns:p14="http://schemas.microsoft.com/office/powerpoint/2010/main" val="4085026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A7F78D-8231-4FB6-9F43-B6F751CB54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B7DA4E-729F-45C0-A263-9F1263CAC6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D91F6-A49C-4822-BF92-4E8985E70C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30EE5-1AD0-42BE-98F5-D6E9F419AB37}" type="datetimeFigureOut">
              <a:rPr lang="en-US" smtClean="0"/>
              <a:t>3/24/2021</a:t>
            </a:fld>
            <a:endParaRPr lang="en-US"/>
          </a:p>
        </p:txBody>
      </p:sp>
      <p:sp>
        <p:nvSpPr>
          <p:cNvPr id="5" name="Footer Placeholder 4">
            <a:extLst>
              <a:ext uri="{FF2B5EF4-FFF2-40B4-BE49-F238E27FC236}">
                <a16:creationId xmlns:a16="http://schemas.microsoft.com/office/drawing/2014/main" id="{A2139458-B138-4C05-9D06-D5077AB9B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735CCC-E52C-4045-B7CB-AE6F4159F6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7A9B5-45B0-49CB-8F8B-B04E4EFF2289}" type="slidenum">
              <a:rPr lang="en-US" smtClean="0"/>
              <a:t>‹#›</a:t>
            </a:fld>
            <a:endParaRPr lang="en-US"/>
          </a:p>
        </p:txBody>
      </p:sp>
    </p:spTree>
    <p:extLst>
      <p:ext uri="{BB962C8B-B14F-4D97-AF65-F5344CB8AC3E}">
        <p14:creationId xmlns:p14="http://schemas.microsoft.com/office/powerpoint/2010/main" val="2054592587"/>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52" r:id="rId4"/>
    <p:sldLayoutId id="2147483653" r:id="rId5"/>
    <p:sldLayoutId id="2147483654" r:id="rId6"/>
    <p:sldLayoutId id="2147483666"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69" y="178594"/>
            <a:ext cx="10406063"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92969" y="1821656"/>
            <a:ext cx="10406063" cy="4420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33329" y="6536531"/>
            <a:ext cx="318993" cy="275717"/>
          </a:xfrm>
          <a:prstGeom prst="rect">
            <a:avLst/>
          </a:prstGeom>
          <a:ln w="12700">
            <a:miter lim="400000"/>
          </a:ln>
        </p:spPr>
        <p:txBody>
          <a:bodyPr wrap="square" lIns="50800" tIns="50800" rIns="50800" bIns="50800">
            <a:spAutoFit/>
          </a:bodyPr>
          <a:lstStyle>
            <a:lvl1pPr>
              <a:defRPr sz="1125" b="0">
                <a:latin typeface="Helvetica Neue Light"/>
                <a:ea typeface="Helvetica Neue Light"/>
                <a:cs typeface="Helvetica Neue Light"/>
                <a:sym typeface="Helvetica Neue Light"/>
              </a:defRPr>
            </a:lvl1pPr>
          </a:lstStyle>
          <a:p>
            <a:fld id="{86CB4B4D-7CA3-9044-876B-883B54F8677D}" type="slidenum">
              <a:t>‹#›</a:t>
            </a:fld>
            <a:endParaRPr/>
          </a:p>
        </p:txBody>
      </p:sp>
      <p:pic>
        <p:nvPicPr>
          <p:cNvPr id="5" name="Picture 4">
            <a:extLst>
              <a:ext uri="{FF2B5EF4-FFF2-40B4-BE49-F238E27FC236}">
                <a16:creationId xmlns:a16="http://schemas.microsoft.com/office/drawing/2014/main" id="{EC67727B-3755-46A4-8B9F-85E6BA6FC931}"/>
              </a:ext>
            </a:extLst>
          </p:cNvPr>
          <p:cNvPicPr>
            <a:picLocks noChangeAspect="1"/>
          </p:cNvPicPr>
          <p:nvPr userDrawn="1"/>
        </p:nvPicPr>
        <p:blipFill>
          <a:blip r:embed="rId3"/>
          <a:stretch>
            <a:fillRect/>
          </a:stretch>
        </p:blipFill>
        <p:spPr>
          <a:xfrm>
            <a:off x="0" y="5090560"/>
            <a:ext cx="12192000" cy="1713964"/>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BE432A-C4AC-49DA-B256-E3BF2A010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3516A4-FFB3-43D6-B212-7D0279B11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21615-06C3-47B3-8075-5D31A17468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FEA1C-22C2-44A7-BA08-5B2D6835AF8E}" type="datetimeFigureOut">
              <a:rPr lang="en-US" smtClean="0"/>
              <a:t>3/24/2021</a:t>
            </a:fld>
            <a:endParaRPr lang="en-US"/>
          </a:p>
        </p:txBody>
      </p:sp>
      <p:sp>
        <p:nvSpPr>
          <p:cNvPr id="5" name="Footer Placeholder 4">
            <a:extLst>
              <a:ext uri="{FF2B5EF4-FFF2-40B4-BE49-F238E27FC236}">
                <a16:creationId xmlns:a16="http://schemas.microsoft.com/office/drawing/2014/main" id="{5006B293-298F-4116-8E9B-CF12429E1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DED98F-2C3A-4425-BC3E-78D15FA112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7C673-4466-4623-B90A-11F8C4D945A5}" type="slidenum">
              <a:rPr lang="en-US" smtClean="0"/>
              <a:t>‹#›</a:t>
            </a:fld>
            <a:endParaRPr lang="en-US"/>
          </a:p>
        </p:txBody>
      </p:sp>
    </p:spTree>
    <p:extLst>
      <p:ext uri="{BB962C8B-B14F-4D97-AF65-F5344CB8AC3E}">
        <p14:creationId xmlns:p14="http://schemas.microsoft.com/office/powerpoint/2010/main" val="1681979903"/>
      </p:ext>
    </p:extLst>
  </p:cSld>
  <p:clrMap bg1="lt1" tx1="dk1" bg2="lt2" tx2="dk2" accent1="accent1" accent2="accent2" accent3="accent3" accent4="accent4" accent5="accent5" accent6="accent6" hlink="hlink" folHlink="folHlink"/>
  <p:sldLayoutIdLst>
    <p:sldLayoutId id="2147483655"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cfre.org/about/participating-organisation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amazon.com/dp/1734723505/?tag=cfreint-2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www.cfre.org/study-aids/practice-exa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8401-8426-4694-97EF-954EBC36503A}"/>
              </a:ext>
            </a:extLst>
          </p:cNvPr>
          <p:cNvSpPr txBox="1">
            <a:spLocks/>
          </p:cNvSpPr>
          <p:nvPr/>
        </p:nvSpPr>
        <p:spPr>
          <a:xfrm>
            <a:off x="0" y="935550"/>
            <a:ext cx="12192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rgbClr val="B6121D"/>
                </a:solidFill>
                <a:latin typeface="Raleway" panose="020B0503030101060003"/>
              </a:rPr>
              <a:t>How to become a</a:t>
            </a:r>
          </a:p>
        </p:txBody>
      </p:sp>
      <p:pic>
        <p:nvPicPr>
          <p:cNvPr id="4" name="Picture 3" descr="A close up of a sign&#10;&#10;Description automatically generated">
            <a:extLst>
              <a:ext uri="{FF2B5EF4-FFF2-40B4-BE49-F238E27FC236}">
                <a16:creationId xmlns:a16="http://schemas.microsoft.com/office/drawing/2014/main" id="{642A54E1-2D01-4721-818C-842E1C89D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625" y="2582509"/>
            <a:ext cx="3956312" cy="3511303"/>
          </a:xfrm>
          <a:prstGeom prst="rect">
            <a:avLst/>
          </a:prstGeom>
        </p:spPr>
      </p:pic>
    </p:spTree>
    <p:extLst>
      <p:ext uri="{BB962C8B-B14F-4D97-AF65-F5344CB8AC3E}">
        <p14:creationId xmlns:p14="http://schemas.microsoft.com/office/powerpoint/2010/main" val="1022529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DEA02331-F298-45E5-9E6D-A067E3DE9B6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2822" r="31002" b="-1"/>
          <a:stretch/>
        </p:blipFill>
        <p:spPr>
          <a:xfrm>
            <a:off x="5797543" y="10"/>
            <a:ext cx="6394152" cy="6857990"/>
          </a:xfrm>
          <a:prstGeom prst="rect">
            <a:avLst/>
          </a:prstGeom>
        </p:spPr>
      </p:pic>
      <p:pic>
        <p:nvPicPr>
          <p:cNvPr id="15" name="Picture 1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AEE6B64-3289-46AC-A447-7CB7DEDC4791}"/>
              </a:ext>
            </a:extLst>
          </p:cNvPr>
          <p:cNvSpPr>
            <a:spLocks noGrp="1"/>
          </p:cNvSpPr>
          <p:nvPr>
            <p:ph type="title"/>
          </p:nvPr>
        </p:nvSpPr>
        <p:spPr>
          <a:xfrm>
            <a:off x="804998" y="798445"/>
            <a:ext cx="4803636" cy="1311664"/>
          </a:xfrm>
        </p:spPr>
        <p:txBody>
          <a:bodyPr>
            <a:normAutofit/>
          </a:bodyPr>
          <a:lstStyle/>
          <a:p>
            <a:r>
              <a:rPr lang="en-US" sz="4000" dirty="0"/>
              <a:t>Education: </a:t>
            </a:r>
            <a:br>
              <a:rPr lang="en-US" sz="4000" dirty="0"/>
            </a:br>
            <a:r>
              <a:rPr lang="en-US" sz="4000" dirty="0"/>
              <a:t>Service Learning</a:t>
            </a:r>
          </a:p>
        </p:txBody>
      </p:sp>
      <p:sp>
        <p:nvSpPr>
          <p:cNvPr id="3" name="Content Placeholder 2">
            <a:extLst>
              <a:ext uri="{FF2B5EF4-FFF2-40B4-BE49-F238E27FC236}">
                <a16:creationId xmlns:a16="http://schemas.microsoft.com/office/drawing/2014/main" id="{246FF9BB-C796-4C95-9E1D-086FD40AF9D2}"/>
              </a:ext>
            </a:extLst>
          </p:cNvPr>
          <p:cNvSpPr>
            <a:spLocks noGrp="1"/>
          </p:cNvSpPr>
          <p:nvPr>
            <p:ph idx="1"/>
          </p:nvPr>
        </p:nvSpPr>
        <p:spPr>
          <a:xfrm>
            <a:off x="804997" y="2272143"/>
            <a:ext cx="4706803" cy="3788830"/>
          </a:xfrm>
        </p:spPr>
        <p:txBody>
          <a:bodyPr anchor="ctr">
            <a:normAutofit/>
          </a:bodyPr>
          <a:lstStyle/>
          <a:p>
            <a:pPr>
              <a:lnSpc>
                <a:spcPct val="100000"/>
              </a:lnSpc>
            </a:pPr>
            <a:r>
              <a:rPr lang="en-US" sz="2400" dirty="0">
                <a:solidFill>
                  <a:srgbClr val="000000"/>
                </a:solidFill>
              </a:rPr>
              <a:t>Up to 10 points = service learning (volunteering)</a:t>
            </a:r>
          </a:p>
          <a:p>
            <a:pPr lvl="1">
              <a:lnSpc>
                <a:spcPct val="100000"/>
              </a:lnSpc>
            </a:pPr>
            <a:r>
              <a:rPr lang="en-US" b="1" dirty="0">
                <a:solidFill>
                  <a:srgbClr val="000000"/>
                </a:solidFill>
              </a:rPr>
              <a:t>1 point </a:t>
            </a:r>
            <a:r>
              <a:rPr lang="en-US" dirty="0">
                <a:solidFill>
                  <a:srgbClr val="000000"/>
                </a:solidFill>
              </a:rPr>
              <a:t>per year per org as a volunteer</a:t>
            </a:r>
          </a:p>
          <a:p>
            <a:pPr lvl="1">
              <a:lnSpc>
                <a:spcPct val="100000"/>
              </a:lnSpc>
            </a:pPr>
            <a:r>
              <a:rPr lang="en-US" b="1" dirty="0">
                <a:solidFill>
                  <a:srgbClr val="000000"/>
                </a:solidFill>
              </a:rPr>
              <a:t>2 points </a:t>
            </a:r>
            <a:r>
              <a:rPr lang="en-US" dirty="0">
                <a:solidFill>
                  <a:srgbClr val="000000"/>
                </a:solidFill>
              </a:rPr>
              <a:t>per year per org on a committee or board</a:t>
            </a:r>
            <a:endParaRPr lang="en-US" sz="2000" dirty="0">
              <a:solidFill>
                <a:srgbClr val="000000"/>
              </a:solidFill>
            </a:endParaRPr>
          </a:p>
          <a:p>
            <a:pPr marL="0" indent="0">
              <a:buNone/>
            </a:pPr>
            <a:endParaRPr lang="en-US" sz="2000" dirty="0">
              <a:solidFill>
                <a:srgbClr val="000000"/>
              </a:solidFill>
            </a:endParaRPr>
          </a:p>
        </p:txBody>
      </p:sp>
    </p:spTree>
    <p:extLst>
      <p:ext uri="{BB962C8B-B14F-4D97-AF65-F5344CB8AC3E}">
        <p14:creationId xmlns:p14="http://schemas.microsoft.com/office/powerpoint/2010/main" val="38389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6B64-3289-46AC-A447-7CB7DEDC4791}"/>
              </a:ext>
            </a:extLst>
          </p:cNvPr>
          <p:cNvSpPr>
            <a:spLocks noGrp="1"/>
          </p:cNvSpPr>
          <p:nvPr>
            <p:ph type="title"/>
          </p:nvPr>
        </p:nvSpPr>
        <p:spPr/>
        <p:txBody>
          <a:bodyPr/>
          <a:lstStyle/>
          <a:p>
            <a:r>
              <a:rPr lang="en-US"/>
              <a:t>Education: Authoring</a:t>
            </a:r>
            <a:endParaRPr lang="en-US" dirty="0"/>
          </a:p>
        </p:txBody>
      </p:sp>
      <p:sp>
        <p:nvSpPr>
          <p:cNvPr id="3" name="Content Placeholder 2">
            <a:extLst>
              <a:ext uri="{FF2B5EF4-FFF2-40B4-BE49-F238E27FC236}">
                <a16:creationId xmlns:a16="http://schemas.microsoft.com/office/drawing/2014/main" id="{246FF9BB-C796-4C95-9E1D-086FD40AF9D2}"/>
              </a:ext>
            </a:extLst>
          </p:cNvPr>
          <p:cNvSpPr>
            <a:spLocks noGrp="1"/>
          </p:cNvSpPr>
          <p:nvPr>
            <p:ph idx="1"/>
          </p:nvPr>
        </p:nvSpPr>
        <p:spPr/>
        <p:txBody>
          <a:bodyPr>
            <a:normAutofit/>
          </a:bodyPr>
          <a:lstStyle/>
          <a:p>
            <a:r>
              <a:rPr lang="en-US" sz="2400" b="1" dirty="0"/>
              <a:t>5 points </a:t>
            </a:r>
            <a:r>
              <a:rPr lang="en-US" sz="2400" dirty="0"/>
              <a:t>per published article </a:t>
            </a:r>
          </a:p>
          <a:p>
            <a:pPr lvl="1"/>
            <a:r>
              <a:rPr lang="en-US" dirty="0"/>
              <a:t>500 words or more</a:t>
            </a:r>
          </a:p>
          <a:p>
            <a:pPr lvl="1"/>
            <a:r>
              <a:rPr lang="en-US" dirty="0"/>
              <a:t>Self-published material is ineligible</a:t>
            </a:r>
          </a:p>
          <a:p>
            <a:r>
              <a:rPr lang="en-US" sz="2400" b="1" dirty="0"/>
              <a:t>15 points </a:t>
            </a:r>
            <a:r>
              <a:rPr lang="en-US" sz="2400" dirty="0"/>
              <a:t>per book chapter</a:t>
            </a:r>
          </a:p>
          <a:p>
            <a:r>
              <a:rPr lang="en-US" sz="2400" b="1" dirty="0"/>
              <a:t>30 points </a:t>
            </a:r>
            <a:r>
              <a:rPr lang="en-US" sz="2400" dirty="0"/>
              <a:t>per book</a:t>
            </a:r>
          </a:p>
          <a:p>
            <a:pPr marL="0" indent="0">
              <a:buNone/>
            </a:pPr>
            <a:endParaRPr lang="en-US" dirty="0"/>
          </a:p>
        </p:txBody>
      </p:sp>
    </p:spTree>
    <p:extLst>
      <p:ext uri="{BB962C8B-B14F-4D97-AF65-F5344CB8AC3E}">
        <p14:creationId xmlns:p14="http://schemas.microsoft.com/office/powerpoint/2010/main" val="39357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6B64-3289-46AC-A447-7CB7DEDC4791}"/>
              </a:ext>
            </a:extLst>
          </p:cNvPr>
          <p:cNvSpPr>
            <a:spLocks noGrp="1"/>
          </p:cNvSpPr>
          <p:nvPr>
            <p:ph type="title"/>
          </p:nvPr>
        </p:nvSpPr>
        <p:spPr/>
        <p:txBody>
          <a:bodyPr>
            <a:normAutofit/>
          </a:bodyPr>
          <a:lstStyle/>
          <a:p>
            <a:r>
              <a:rPr lang="en-US" dirty="0"/>
              <a:t>Education: Academic degrees</a:t>
            </a:r>
          </a:p>
        </p:txBody>
      </p:sp>
      <p:sp>
        <p:nvSpPr>
          <p:cNvPr id="3" name="Content Placeholder 2">
            <a:extLst>
              <a:ext uri="{FF2B5EF4-FFF2-40B4-BE49-F238E27FC236}">
                <a16:creationId xmlns:a16="http://schemas.microsoft.com/office/drawing/2014/main" id="{246FF9BB-C796-4C95-9E1D-086FD40AF9D2}"/>
              </a:ext>
            </a:extLst>
          </p:cNvPr>
          <p:cNvSpPr>
            <a:spLocks noGrp="1"/>
          </p:cNvSpPr>
          <p:nvPr>
            <p:ph idx="1"/>
          </p:nvPr>
        </p:nvSpPr>
        <p:spPr/>
        <p:txBody>
          <a:bodyPr>
            <a:normAutofit/>
          </a:bodyPr>
          <a:lstStyle/>
          <a:p>
            <a:pPr>
              <a:lnSpc>
                <a:spcPct val="110000"/>
              </a:lnSpc>
            </a:pPr>
            <a:r>
              <a:rPr lang="en-US" sz="2400" b="1" dirty="0"/>
              <a:t>10 points </a:t>
            </a:r>
            <a:r>
              <a:rPr lang="en-US" sz="2400" dirty="0"/>
              <a:t>= per bachelor’s, master’s, JD, or doctoral degree </a:t>
            </a:r>
          </a:p>
          <a:p>
            <a:pPr lvl="1">
              <a:lnSpc>
                <a:spcPct val="110000"/>
              </a:lnSpc>
            </a:pPr>
            <a:r>
              <a:rPr lang="en-US" dirty="0"/>
              <a:t>any year, any major</a:t>
            </a:r>
          </a:p>
          <a:p>
            <a:pPr>
              <a:lnSpc>
                <a:spcPct val="110000"/>
              </a:lnSpc>
            </a:pPr>
            <a:r>
              <a:rPr lang="en-US" sz="2400" b="1" dirty="0"/>
              <a:t>5 points </a:t>
            </a:r>
            <a:r>
              <a:rPr lang="en-US" sz="2400" dirty="0"/>
              <a:t>= per associate’s degree </a:t>
            </a:r>
          </a:p>
          <a:p>
            <a:pPr lvl="1">
              <a:lnSpc>
                <a:spcPct val="110000"/>
              </a:lnSpc>
            </a:pPr>
            <a:r>
              <a:rPr lang="en-US" dirty="0"/>
              <a:t>any year, any major</a:t>
            </a:r>
          </a:p>
          <a:p>
            <a:pPr>
              <a:lnSpc>
                <a:spcPct val="110000"/>
              </a:lnSpc>
            </a:pPr>
            <a:r>
              <a:rPr lang="en-US" sz="2400" dirty="0"/>
              <a:t>Degrees can be combined in any way </a:t>
            </a:r>
          </a:p>
          <a:p>
            <a:pPr>
              <a:lnSpc>
                <a:spcPct val="110000"/>
              </a:lnSpc>
            </a:pPr>
            <a:r>
              <a:rPr lang="en-US" sz="2400" b="1" dirty="0"/>
              <a:t>40 points </a:t>
            </a:r>
            <a:r>
              <a:rPr lang="en-US" sz="2400" dirty="0"/>
              <a:t>max from degrees</a:t>
            </a:r>
          </a:p>
          <a:p>
            <a:pPr>
              <a:lnSpc>
                <a:spcPct val="110000"/>
              </a:lnSpc>
            </a:pPr>
            <a:r>
              <a:rPr lang="en-US" sz="2400" dirty="0"/>
              <a:t>Degree not required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6997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itting at a table in front of a computer&#10;&#10;Description automatically generated">
            <a:extLst>
              <a:ext uri="{FF2B5EF4-FFF2-40B4-BE49-F238E27FC236}">
                <a16:creationId xmlns:a16="http://schemas.microsoft.com/office/drawing/2014/main" id="{437FAF07-441E-479A-A040-60ADF2F32FB7}"/>
              </a:ext>
            </a:extLst>
          </p:cNvPr>
          <p:cNvPicPr>
            <a:picLocks noChangeAspect="1"/>
          </p:cNvPicPr>
          <p:nvPr/>
        </p:nvPicPr>
        <p:blipFill rotWithShape="1">
          <a:blip r:embed="rId3">
            <a:extLst>
              <a:ext uri="{28A0092B-C50C-407E-A947-70E740481C1C}">
                <a14:useLocalDpi xmlns:a14="http://schemas.microsoft.com/office/drawing/2010/main" val="0"/>
              </a:ext>
            </a:extLst>
          </a:blip>
          <a:srcRect l="5256" r="3835" b="16512"/>
          <a:stretch/>
        </p:blipFill>
        <p:spPr>
          <a:xfrm>
            <a:off x="20" y="10"/>
            <a:ext cx="12191980" cy="6857990"/>
          </a:xfrm>
          <a:prstGeom prst="rect">
            <a:avLst/>
          </a:prstGeom>
        </p:spPr>
      </p:pic>
      <p:sp>
        <p:nvSpPr>
          <p:cNvPr id="9" name="Rectangle 1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C8DA6C-24D2-4968-9B19-EA993319056D}"/>
              </a:ext>
            </a:extLst>
          </p:cNvPr>
          <p:cNvSpPr>
            <a:spLocks noGrp="1"/>
          </p:cNvSpPr>
          <p:nvPr>
            <p:ph type="title"/>
          </p:nvPr>
        </p:nvSpPr>
        <p:spPr>
          <a:xfrm>
            <a:off x="589219" y="417426"/>
            <a:ext cx="3759240" cy="1804646"/>
          </a:xfrm>
        </p:spPr>
        <p:txBody>
          <a:bodyPr>
            <a:normAutofit/>
          </a:bodyPr>
          <a:lstStyle/>
          <a:p>
            <a:r>
              <a:rPr lang="en-US" sz="3700" dirty="0"/>
              <a:t>Education: </a:t>
            </a:r>
            <a:br>
              <a:rPr lang="en-US" sz="3700" dirty="0"/>
            </a:br>
            <a:r>
              <a:rPr lang="en-US" sz="3700" dirty="0"/>
              <a:t>What counts? </a:t>
            </a:r>
          </a:p>
        </p:txBody>
      </p:sp>
      <p:sp>
        <p:nvSpPr>
          <p:cNvPr id="3" name="Content Placeholder 2">
            <a:extLst>
              <a:ext uri="{FF2B5EF4-FFF2-40B4-BE49-F238E27FC236}">
                <a16:creationId xmlns:a16="http://schemas.microsoft.com/office/drawing/2014/main" id="{8D67062C-0172-4828-81D7-84F835B84B17}"/>
              </a:ext>
            </a:extLst>
          </p:cNvPr>
          <p:cNvSpPr>
            <a:spLocks noGrp="1"/>
          </p:cNvSpPr>
          <p:nvPr>
            <p:ph idx="1"/>
          </p:nvPr>
        </p:nvSpPr>
        <p:spPr>
          <a:xfrm>
            <a:off x="589219" y="2222072"/>
            <a:ext cx="3764826" cy="3995847"/>
          </a:xfrm>
        </p:spPr>
        <p:txBody>
          <a:bodyPr>
            <a:normAutofit fontScale="85000" lnSpcReduction="10000"/>
          </a:bodyPr>
          <a:lstStyle/>
          <a:p>
            <a:pPr>
              <a:lnSpc>
                <a:spcPct val="110000"/>
              </a:lnSpc>
            </a:pPr>
            <a:r>
              <a:rPr lang="en-US" sz="1800" dirty="0"/>
              <a:t>Webinars</a:t>
            </a:r>
          </a:p>
          <a:p>
            <a:pPr>
              <a:lnSpc>
                <a:spcPct val="110000"/>
              </a:lnSpc>
            </a:pPr>
            <a:r>
              <a:rPr lang="en-US" sz="1800" dirty="0"/>
              <a:t>Lunch and learns</a:t>
            </a:r>
          </a:p>
          <a:p>
            <a:pPr>
              <a:lnSpc>
                <a:spcPct val="110000"/>
              </a:lnSpc>
            </a:pPr>
            <a:r>
              <a:rPr lang="en-US" sz="1800" dirty="0"/>
              <a:t>Conferences</a:t>
            </a:r>
          </a:p>
          <a:p>
            <a:pPr>
              <a:lnSpc>
                <a:spcPct val="110000"/>
              </a:lnSpc>
            </a:pPr>
            <a:r>
              <a:rPr lang="en-US" sz="1800" dirty="0"/>
              <a:t>Audio/video recordings of conferences</a:t>
            </a:r>
          </a:p>
          <a:p>
            <a:pPr>
              <a:lnSpc>
                <a:spcPct val="110000"/>
              </a:lnSpc>
            </a:pPr>
            <a:r>
              <a:rPr lang="en-US" sz="1800" dirty="0"/>
              <a:t>Workshops</a:t>
            </a:r>
          </a:p>
          <a:p>
            <a:pPr>
              <a:lnSpc>
                <a:spcPct val="110000"/>
              </a:lnSpc>
            </a:pPr>
            <a:r>
              <a:rPr lang="en-US" sz="1800" dirty="0"/>
              <a:t>Master classes</a:t>
            </a:r>
          </a:p>
          <a:p>
            <a:pPr>
              <a:lnSpc>
                <a:spcPct val="110000"/>
              </a:lnSpc>
            </a:pPr>
            <a:r>
              <a:rPr lang="en-US" sz="1800" dirty="0"/>
              <a:t>Panel discussions</a:t>
            </a:r>
          </a:p>
          <a:p>
            <a:pPr>
              <a:lnSpc>
                <a:spcPct val="110000"/>
              </a:lnSpc>
            </a:pPr>
            <a:r>
              <a:rPr lang="en-US" sz="1800" dirty="0"/>
              <a:t>Roundtables</a:t>
            </a:r>
          </a:p>
          <a:p>
            <a:pPr>
              <a:lnSpc>
                <a:spcPct val="110000"/>
              </a:lnSpc>
            </a:pPr>
            <a:r>
              <a:rPr lang="en-US" sz="1800" dirty="0"/>
              <a:t>Academic courses</a:t>
            </a:r>
          </a:p>
          <a:p>
            <a:pPr>
              <a:lnSpc>
                <a:spcPct val="110000"/>
              </a:lnSpc>
            </a:pPr>
            <a:r>
              <a:rPr lang="en-US" sz="1800" dirty="0"/>
              <a:t>Certificate courses</a:t>
            </a:r>
          </a:p>
          <a:p>
            <a:pPr>
              <a:lnSpc>
                <a:spcPct val="110000"/>
              </a:lnSpc>
            </a:pPr>
            <a:r>
              <a:rPr lang="en-US" sz="1800" dirty="0"/>
              <a:t>Authoring</a:t>
            </a:r>
          </a:p>
          <a:p>
            <a:pPr marL="0" indent="0">
              <a:buNone/>
            </a:pPr>
            <a:endParaRPr lang="en-US" sz="1800" dirty="0"/>
          </a:p>
          <a:p>
            <a:pPr marL="0" indent="0">
              <a:buNone/>
            </a:pPr>
            <a:endParaRPr lang="en-US" sz="1800" dirty="0"/>
          </a:p>
        </p:txBody>
      </p:sp>
      <p:pic>
        <p:nvPicPr>
          <p:cNvPr id="5" name="Picture 4" descr="A picture containing drawing&#10;&#10;Description automatically generated">
            <a:extLst>
              <a:ext uri="{FF2B5EF4-FFF2-40B4-BE49-F238E27FC236}">
                <a16:creationId xmlns:a16="http://schemas.microsoft.com/office/drawing/2014/main" id="{229043CD-71B0-47B3-82F4-C1B0E3C6C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3893" y="4637820"/>
            <a:ext cx="2295762" cy="2037533"/>
          </a:xfrm>
          <a:prstGeom prst="rect">
            <a:avLst/>
          </a:prstGeom>
        </p:spPr>
      </p:pic>
    </p:spTree>
    <p:extLst>
      <p:ext uri="{BB962C8B-B14F-4D97-AF65-F5344CB8AC3E}">
        <p14:creationId xmlns:p14="http://schemas.microsoft.com/office/powerpoint/2010/main" val="118553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DE24-028B-4254-B83A-C6857BA75E0F}"/>
              </a:ext>
            </a:extLst>
          </p:cNvPr>
          <p:cNvSpPr>
            <a:spLocks noGrp="1"/>
          </p:cNvSpPr>
          <p:nvPr>
            <p:ph type="title"/>
          </p:nvPr>
        </p:nvSpPr>
        <p:spPr>
          <a:xfrm>
            <a:off x="655320" y="365125"/>
            <a:ext cx="5120114" cy="1692794"/>
          </a:xfrm>
        </p:spPr>
        <p:txBody>
          <a:bodyPr>
            <a:normAutofit/>
          </a:bodyPr>
          <a:lstStyle/>
          <a:p>
            <a:r>
              <a:rPr lang="en-US" dirty="0"/>
              <a:t>Education: What doesn’t count</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9860C5-EC30-493F-8CA5-C58A2CA4F386}"/>
              </a:ext>
            </a:extLst>
          </p:cNvPr>
          <p:cNvSpPr>
            <a:spLocks noGrp="1"/>
          </p:cNvSpPr>
          <p:nvPr>
            <p:ph idx="1"/>
          </p:nvPr>
        </p:nvSpPr>
        <p:spPr>
          <a:xfrm>
            <a:off x="655321" y="2575034"/>
            <a:ext cx="5120113" cy="3462228"/>
          </a:xfrm>
        </p:spPr>
        <p:txBody>
          <a:bodyPr>
            <a:normAutofit lnSpcReduction="10000"/>
          </a:bodyPr>
          <a:lstStyle/>
          <a:p>
            <a:pPr>
              <a:lnSpc>
                <a:spcPct val="100000"/>
              </a:lnSpc>
            </a:pPr>
            <a:r>
              <a:rPr lang="en-US" sz="1800" dirty="0"/>
              <a:t>Presentations you make for work </a:t>
            </a:r>
            <a:br>
              <a:rPr lang="en-US" sz="1800" dirty="0"/>
            </a:br>
            <a:r>
              <a:rPr lang="en-US" sz="1800" dirty="0"/>
              <a:t>(e.g., board presentations about your department, training staff)</a:t>
            </a:r>
          </a:p>
          <a:p>
            <a:pPr>
              <a:lnSpc>
                <a:spcPct val="100000"/>
              </a:lnSpc>
            </a:pPr>
            <a:r>
              <a:rPr lang="en-US" sz="1800" dirty="0"/>
              <a:t>Presenting non-fundraising material</a:t>
            </a:r>
          </a:p>
          <a:p>
            <a:pPr>
              <a:lnSpc>
                <a:spcPct val="100000"/>
              </a:lnSpc>
            </a:pPr>
            <a:r>
              <a:rPr lang="en-US" sz="1800" dirty="0"/>
              <a:t>Anything that happened more than 5 years ago (excluding academic degrees)</a:t>
            </a:r>
          </a:p>
          <a:p>
            <a:pPr>
              <a:lnSpc>
                <a:spcPct val="100000"/>
              </a:lnSpc>
            </a:pPr>
            <a:r>
              <a:rPr lang="en-US" sz="1800" dirty="0"/>
              <a:t>Networking event</a:t>
            </a:r>
          </a:p>
          <a:p>
            <a:pPr>
              <a:lnSpc>
                <a:spcPct val="100000"/>
              </a:lnSpc>
            </a:pPr>
            <a:r>
              <a:rPr lang="en-US" sz="1800" dirty="0"/>
              <a:t>Awards events</a:t>
            </a:r>
          </a:p>
          <a:p>
            <a:pPr>
              <a:lnSpc>
                <a:spcPct val="100000"/>
              </a:lnSpc>
            </a:pPr>
            <a:r>
              <a:rPr lang="en-US" sz="1800" dirty="0"/>
              <a:t>Mentoring session</a:t>
            </a:r>
          </a:p>
          <a:p>
            <a:pPr>
              <a:lnSpc>
                <a:spcPct val="100000"/>
              </a:lnSpc>
            </a:pPr>
            <a:r>
              <a:rPr lang="en-US" sz="1800" dirty="0"/>
              <a:t>Listening to podcasts</a:t>
            </a:r>
          </a:p>
        </p:txBody>
      </p:sp>
      <p:pic>
        <p:nvPicPr>
          <p:cNvPr id="4" name="Picture 3">
            <a:extLst>
              <a:ext uri="{FF2B5EF4-FFF2-40B4-BE49-F238E27FC236}">
                <a16:creationId xmlns:a16="http://schemas.microsoft.com/office/drawing/2014/main" id="{41E6F8A5-47C8-4714-BBE0-EA5E403753AB}"/>
              </a:ext>
            </a:extLst>
          </p:cNvPr>
          <p:cNvPicPr>
            <a:picLocks noChangeAspect="1"/>
          </p:cNvPicPr>
          <p:nvPr/>
        </p:nvPicPr>
        <p:blipFill>
          <a:blip r:embed="rId2"/>
          <a:stretch>
            <a:fillRect/>
          </a:stretch>
        </p:blipFill>
        <p:spPr>
          <a:xfrm>
            <a:off x="11342254" y="6765031"/>
            <a:ext cx="751754" cy="618318"/>
          </a:xfrm>
          <a:prstGeom prst="rect">
            <a:avLst/>
          </a:prstGeom>
        </p:spPr>
      </p:pic>
    </p:spTree>
    <p:extLst>
      <p:ext uri="{BB962C8B-B14F-4D97-AF65-F5344CB8AC3E}">
        <p14:creationId xmlns:p14="http://schemas.microsoft.com/office/powerpoint/2010/main" val="51495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woman, indoor, phone&#10;&#10;Description automatically generated">
            <a:extLst>
              <a:ext uri="{FF2B5EF4-FFF2-40B4-BE49-F238E27FC236}">
                <a16:creationId xmlns:a16="http://schemas.microsoft.com/office/drawing/2014/main" id="{46F33321-448F-449F-9A41-074F3194D56A}"/>
              </a:ext>
            </a:extLst>
          </p:cNvPr>
          <p:cNvPicPr>
            <a:picLocks noChangeAspect="1"/>
          </p:cNvPicPr>
          <p:nvPr/>
        </p:nvPicPr>
        <p:blipFill rotWithShape="1">
          <a:blip r:embed="rId2">
            <a:extLst>
              <a:ext uri="{28A0092B-C50C-407E-A947-70E740481C1C}">
                <a14:useLocalDpi xmlns:a14="http://schemas.microsoft.com/office/drawing/2010/main" val="0"/>
              </a:ext>
            </a:extLst>
          </a:blip>
          <a:srcRect t="10377" b="5354"/>
          <a:stretch/>
        </p:blipFill>
        <p:spPr>
          <a:xfrm>
            <a:off x="-1" y="10"/>
            <a:ext cx="12192000" cy="6857990"/>
          </a:xfrm>
          <a:prstGeom prst="rect">
            <a:avLst/>
          </a:prstGeom>
        </p:spPr>
      </p:pic>
      <p:sp>
        <p:nvSpPr>
          <p:cNvPr id="2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BE9EBAA-61E6-4550-AC99-2037617F89FB}"/>
              </a:ext>
            </a:extLst>
          </p:cNvPr>
          <p:cNvSpPr>
            <a:spLocks noGrp="1"/>
          </p:cNvSpPr>
          <p:nvPr>
            <p:ph type="title"/>
          </p:nvPr>
        </p:nvSpPr>
        <p:spPr>
          <a:xfrm>
            <a:off x="709448" y="1913950"/>
            <a:ext cx="4204137" cy="1342754"/>
          </a:xfrm>
        </p:spPr>
        <p:txBody>
          <a:bodyPr>
            <a:normAutofit/>
          </a:bodyPr>
          <a:lstStyle/>
          <a:p>
            <a:pPr algn="ctr"/>
            <a:r>
              <a:rPr lang="en-US" sz="3600"/>
              <a:t>Subtract out</a:t>
            </a:r>
          </a:p>
        </p:txBody>
      </p:sp>
      <p:cxnSp>
        <p:nvCxnSpPr>
          <p:cNvPr id="22" name="Straight Connector 1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F46459-8B23-4428-83D3-413F2094E3E6}"/>
              </a:ext>
            </a:extLst>
          </p:cNvPr>
          <p:cNvSpPr>
            <a:spLocks noGrp="1"/>
          </p:cNvSpPr>
          <p:nvPr>
            <p:ph idx="1"/>
          </p:nvPr>
        </p:nvSpPr>
        <p:spPr>
          <a:xfrm>
            <a:off x="525516" y="3417573"/>
            <a:ext cx="4593021" cy="2619839"/>
          </a:xfrm>
        </p:spPr>
        <p:txBody>
          <a:bodyPr anchor="ctr">
            <a:normAutofit/>
          </a:bodyPr>
          <a:lstStyle/>
          <a:p>
            <a:r>
              <a:rPr lang="en-US" sz="1800" dirty="0"/>
              <a:t>All breaks</a:t>
            </a:r>
            <a:r>
              <a:rPr lang="en-US" sz="1800"/>
              <a:t>/meals</a:t>
            </a:r>
            <a:endParaRPr lang="en-US" sz="1800" dirty="0"/>
          </a:p>
          <a:p>
            <a:r>
              <a:rPr lang="en-US" sz="1800" dirty="0"/>
              <a:t>Networking time</a:t>
            </a:r>
          </a:p>
          <a:p>
            <a:r>
              <a:rPr lang="en-US" sz="1800" dirty="0"/>
              <a:t>Receptions</a:t>
            </a:r>
          </a:p>
          <a:p>
            <a:r>
              <a:rPr lang="en-US" sz="1800" dirty="0"/>
              <a:t>Any session you missed</a:t>
            </a:r>
          </a:p>
        </p:txBody>
      </p:sp>
    </p:spTree>
    <p:extLst>
      <p:ext uri="{BB962C8B-B14F-4D97-AF65-F5344CB8AC3E}">
        <p14:creationId xmlns:p14="http://schemas.microsoft.com/office/powerpoint/2010/main" val="2794755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1D03-AAAC-47C5-94AE-EDF61B97F8B4}"/>
              </a:ext>
            </a:extLst>
          </p:cNvPr>
          <p:cNvSpPr>
            <a:spLocks noGrp="1"/>
          </p:cNvSpPr>
          <p:nvPr>
            <p:ph type="title"/>
          </p:nvPr>
        </p:nvSpPr>
        <p:spPr>
          <a:xfrm>
            <a:off x="655320" y="365125"/>
            <a:ext cx="5120114" cy="1692794"/>
          </a:xfrm>
        </p:spPr>
        <p:txBody>
          <a:bodyPr>
            <a:normAutofit/>
          </a:bodyPr>
          <a:lstStyle/>
          <a:p>
            <a:r>
              <a:rPr lang="en-US"/>
              <a:t>I can’t remember what I attended</a:t>
            </a:r>
            <a:endParaRPr lang="en-US" dirty="0"/>
          </a:p>
        </p:txBody>
      </p:sp>
      <p:cxnSp>
        <p:nvCxnSpPr>
          <p:cNvPr id="16"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A05DA11-F2CA-4CBA-9BB5-2B81D64B70AB}"/>
              </a:ext>
            </a:extLst>
          </p:cNvPr>
          <p:cNvSpPr>
            <a:spLocks noGrp="1"/>
          </p:cNvSpPr>
          <p:nvPr>
            <p:ph idx="1"/>
          </p:nvPr>
        </p:nvSpPr>
        <p:spPr>
          <a:xfrm>
            <a:off x="655321" y="2575034"/>
            <a:ext cx="5120113" cy="3462228"/>
          </a:xfrm>
        </p:spPr>
        <p:txBody>
          <a:bodyPr>
            <a:normAutofit/>
          </a:bodyPr>
          <a:lstStyle/>
          <a:p>
            <a:r>
              <a:rPr lang="en-US" sz="1800" dirty="0"/>
              <a:t>Old calendars</a:t>
            </a:r>
          </a:p>
          <a:p>
            <a:r>
              <a:rPr lang="en-US" sz="1800" dirty="0"/>
              <a:t>Old emails</a:t>
            </a:r>
          </a:p>
          <a:p>
            <a:r>
              <a:rPr lang="en-US" sz="1800" dirty="0"/>
              <a:t>Credit card statements</a:t>
            </a:r>
          </a:p>
          <a:p>
            <a:r>
              <a:rPr lang="en-US" sz="1800" dirty="0"/>
              <a:t>Old expense reports</a:t>
            </a:r>
          </a:p>
          <a:p>
            <a:r>
              <a:rPr lang="en-US" sz="1800" dirty="0"/>
              <a:t>Contact the organizer (this isn’t new to them)</a:t>
            </a:r>
          </a:p>
        </p:txBody>
      </p:sp>
      <p:pic>
        <p:nvPicPr>
          <p:cNvPr id="5" name="Picture 4" descr="A cup of coffee and a computer sitting on top of a table&#10;&#10;Description automatically generated">
            <a:extLst>
              <a:ext uri="{FF2B5EF4-FFF2-40B4-BE49-F238E27FC236}">
                <a16:creationId xmlns:a16="http://schemas.microsoft.com/office/drawing/2014/main" id="{0A5BAB2C-5681-404E-BA3B-808F555401F1}"/>
              </a:ext>
            </a:extLst>
          </p:cNvPr>
          <p:cNvPicPr>
            <a:picLocks noChangeAspect="1"/>
          </p:cNvPicPr>
          <p:nvPr/>
        </p:nvPicPr>
        <p:blipFill rotWithShape="1">
          <a:blip r:embed="rId2">
            <a:extLst>
              <a:ext uri="{28A0092B-C50C-407E-A947-70E740481C1C}">
                <a14:useLocalDpi xmlns:a14="http://schemas.microsoft.com/office/drawing/2010/main" val="0"/>
              </a:ext>
            </a:extLst>
          </a:blip>
          <a:srcRect l="5026" r="33526" b="-1"/>
          <a:stretch/>
        </p:blipFill>
        <p:spPr>
          <a:xfrm>
            <a:off x="5950029" y="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860581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2DD2F14A-19C9-48F5-A358-744D6E290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4201" y="3475263"/>
            <a:ext cx="2319117" cy="2705099"/>
          </a:xfrm>
          <a:prstGeom prst="rect">
            <a:avLst/>
          </a:prstGeom>
        </p:spPr>
      </p:pic>
      <p:pic>
        <p:nvPicPr>
          <p:cNvPr id="10" name="Picture 9">
            <a:extLst>
              <a:ext uri="{FF2B5EF4-FFF2-40B4-BE49-F238E27FC236}">
                <a16:creationId xmlns:a16="http://schemas.microsoft.com/office/drawing/2014/main" id="{0B92CBC0-8396-4A0D-9FAF-91046508C07A}"/>
              </a:ext>
            </a:extLst>
          </p:cNvPr>
          <p:cNvPicPr>
            <a:picLocks noChangeAspect="1"/>
          </p:cNvPicPr>
          <p:nvPr/>
        </p:nvPicPr>
        <p:blipFill>
          <a:blip r:embed="rId4"/>
          <a:stretch>
            <a:fillRect/>
          </a:stretch>
        </p:blipFill>
        <p:spPr>
          <a:xfrm>
            <a:off x="3871258" y="1529664"/>
            <a:ext cx="7931190" cy="4650698"/>
          </a:xfrm>
          <a:prstGeom prst="rect">
            <a:avLst/>
          </a:prstGeom>
        </p:spPr>
      </p:pic>
      <p:cxnSp>
        <p:nvCxnSpPr>
          <p:cNvPr id="5" name="Straight Arrow Connector 4">
            <a:extLst>
              <a:ext uri="{FF2B5EF4-FFF2-40B4-BE49-F238E27FC236}">
                <a16:creationId xmlns:a16="http://schemas.microsoft.com/office/drawing/2014/main" id="{660629C1-00FE-490A-AFDB-6797FDCD64EF}"/>
              </a:ext>
            </a:extLst>
          </p:cNvPr>
          <p:cNvCxnSpPr>
            <a:cxnSpLocks/>
          </p:cNvCxnSpPr>
          <p:nvPr/>
        </p:nvCxnSpPr>
        <p:spPr>
          <a:xfrm flipH="1">
            <a:off x="8617210" y="4117104"/>
            <a:ext cx="2209800" cy="38100"/>
          </a:xfrm>
          <a:prstGeom prst="straightConnector1">
            <a:avLst/>
          </a:prstGeom>
          <a:ln w="57150">
            <a:solidFill>
              <a:srgbClr val="B6121D"/>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032CB79-7E70-4C50-A0CE-664DFABB0212}"/>
              </a:ext>
            </a:extLst>
          </p:cNvPr>
          <p:cNvCxnSpPr>
            <a:cxnSpLocks/>
          </p:cNvCxnSpPr>
          <p:nvPr/>
        </p:nvCxnSpPr>
        <p:spPr>
          <a:xfrm flipH="1">
            <a:off x="8149830" y="2982576"/>
            <a:ext cx="2198715" cy="5549"/>
          </a:xfrm>
          <a:prstGeom prst="straightConnector1">
            <a:avLst/>
          </a:prstGeom>
          <a:ln w="57150">
            <a:solidFill>
              <a:srgbClr val="B6121D"/>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7DDD108-071D-4218-BFB8-390030F69D88}"/>
              </a:ext>
            </a:extLst>
          </p:cNvPr>
          <p:cNvCxnSpPr>
            <a:cxnSpLocks/>
          </p:cNvCxnSpPr>
          <p:nvPr/>
        </p:nvCxnSpPr>
        <p:spPr>
          <a:xfrm flipH="1">
            <a:off x="8617210" y="4418998"/>
            <a:ext cx="2209800" cy="38100"/>
          </a:xfrm>
          <a:prstGeom prst="straightConnector1">
            <a:avLst/>
          </a:prstGeom>
          <a:ln w="57150">
            <a:solidFill>
              <a:srgbClr val="B6121D"/>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3B3649A-CE81-4F29-BB10-1DD395DE16CF}"/>
              </a:ext>
            </a:extLst>
          </p:cNvPr>
          <p:cNvSpPr/>
          <p:nvPr/>
        </p:nvSpPr>
        <p:spPr>
          <a:xfrm>
            <a:off x="11261271" y="5094514"/>
            <a:ext cx="800100" cy="15729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A17C7AF-3CE3-4600-85BF-D10635764C9B}"/>
              </a:ext>
            </a:extLst>
          </p:cNvPr>
          <p:cNvSpPr txBox="1"/>
          <p:nvPr/>
        </p:nvSpPr>
        <p:spPr>
          <a:xfrm>
            <a:off x="462739" y="206225"/>
            <a:ext cx="9133081" cy="1323439"/>
          </a:xfrm>
          <a:prstGeom prst="rect">
            <a:avLst/>
          </a:prstGeom>
          <a:noFill/>
        </p:spPr>
        <p:txBody>
          <a:bodyPr wrap="square" rtlCol="0">
            <a:spAutoFit/>
          </a:bodyPr>
          <a:lstStyle/>
          <a:p>
            <a:r>
              <a:rPr lang="en-US" sz="4000" dirty="0">
                <a:solidFill>
                  <a:srgbClr val="B6121D"/>
                </a:solidFill>
                <a:latin typeface="Raleway"/>
              </a:rPr>
              <a:t>How to enter attending a conference in your application</a:t>
            </a:r>
          </a:p>
        </p:txBody>
      </p:sp>
    </p:spTree>
    <p:extLst>
      <p:ext uri="{BB962C8B-B14F-4D97-AF65-F5344CB8AC3E}">
        <p14:creationId xmlns:p14="http://schemas.microsoft.com/office/powerpoint/2010/main" val="373717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ctr"/>
            <a:endParaRPr lang="en-US" sz="1413"/>
          </a:p>
        </p:txBody>
      </p:sp>
      <p:pic>
        <p:nvPicPr>
          <p:cNvPr id="4" name="Picture 3" descr="A close up of a logo&#10;&#10;Description automatically generated">
            <a:extLst>
              <a:ext uri="{FF2B5EF4-FFF2-40B4-BE49-F238E27FC236}">
                <a16:creationId xmlns:a16="http://schemas.microsoft.com/office/drawing/2014/main" id="{9DC9D789-C262-473C-949F-B45D8768B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17672"/>
            <a:ext cx="12230100" cy="12175671"/>
          </a:xfrm>
          <a:prstGeom prst="rect">
            <a:avLst/>
          </a:prstGeom>
        </p:spPr>
      </p:pic>
      <p:sp>
        <p:nvSpPr>
          <p:cNvPr id="2" name="Title 1">
            <a:extLst>
              <a:ext uri="{FF2B5EF4-FFF2-40B4-BE49-F238E27FC236}">
                <a16:creationId xmlns:a16="http://schemas.microsoft.com/office/drawing/2014/main" id="{CD03BA85-5227-4DAD-8DCC-87BEF26BDA03}"/>
              </a:ext>
            </a:extLst>
          </p:cNvPr>
          <p:cNvSpPr>
            <a:spLocks noGrp="1"/>
          </p:cNvSpPr>
          <p:nvPr>
            <p:ph type="title"/>
          </p:nvPr>
        </p:nvSpPr>
        <p:spPr>
          <a:xfrm>
            <a:off x="2356757" y="327706"/>
            <a:ext cx="6858000" cy="2900518"/>
          </a:xfrm>
        </p:spPr>
        <p:txBody>
          <a:bodyPr vert="horz" lIns="64294" tIns="32147" rIns="64294" bIns="32147" rtlCol="0" anchor="b">
            <a:normAutofit/>
          </a:bodyP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defTabSz="642915">
              <a:lnSpc>
                <a:spcPct val="90000"/>
              </a:lnSpc>
              <a:spcBef>
                <a:spcPct val="0"/>
              </a:spcBef>
            </a:pPr>
            <a:r>
              <a:rPr lang="en-US" sz="4400" b="0" kern="1200" dirty="0">
                <a:solidFill>
                  <a:srgbClr val="B6121D"/>
                </a:solidFill>
                <a:latin typeface="Raleway" panose="020B0503030101060003"/>
                <a:ea typeface="+mj-ea"/>
                <a:cs typeface="+mj-cs"/>
              </a:rPr>
              <a:t>Question break</a:t>
            </a:r>
          </a:p>
        </p:txBody>
      </p:sp>
    </p:spTree>
    <p:extLst>
      <p:ext uri="{BB962C8B-B14F-4D97-AF65-F5344CB8AC3E}">
        <p14:creationId xmlns:p14="http://schemas.microsoft.com/office/powerpoint/2010/main" val="2513933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940D2-ECC7-47B6-8FD7-65C0FD7E22A6}"/>
              </a:ext>
            </a:extLst>
          </p:cNvPr>
          <p:cNvSpPr>
            <a:spLocks noGrp="1"/>
          </p:cNvSpPr>
          <p:nvPr>
            <p:ph type="title"/>
          </p:nvPr>
        </p:nvSpPr>
        <p:spPr>
          <a:xfrm>
            <a:off x="655320" y="365125"/>
            <a:ext cx="5120114" cy="1692794"/>
          </a:xfrm>
        </p:spPr>
        <p:txBody>
          <a:bodyPr>
            <a:normAutofit/>
          </a:bodyPr>
          <a:lstStyle/>
          <a:p>
            <a:r>
              <a:rPr lang="en-US"/>
              <a:t>Professional practice</a:t>
            </a:r>
            <a:endParaRPr lang="en-US" dirty="0"/>
          </a:p>
        </p:txBody>
      </p:sp>
      <p:cxnSp>
        <p:nvCxnSpPr>
          <p:cNvPr id="27"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072E00-BD2C-49D6-869B-416BA49B4E32}"/>
              </a:ext>
            </a:extLst>
          </p:cNvPr>
          <p:cNvSpPr>
            <a:spLocks noGrp="1"/>
          </p:cNvSpPr>
          <p:nvPr>
            <p:ph idx="1"/>
          </p:nvPr>
        </p:nvSpPr>
        <p:spPr>
          <a:xfrm>
            <a:off x="655321" y="2575034"/>
            <a:ext cx="5120113" cy="3462228"/>
          </a:xfrm>
        </p:spPr>
        <p:txBody>
          <a:bodyPr>
            <a:normAutofit fontScale="92500" lnSpcReduction="10000"/>
          </a:bodyPr>
          <a:lstStyle/>
          <a:p>
            <a:pPr>
              <a:lnSpc>
                <a:spcPct val="110000"/>
              </a:lnSpc>
            </a:pPr>
            <a:r>
              <a:rPr lang="en-US" sz="1800" b="1" dirty="0"/>
              <a:t>36 points </a:t>
            </a:r>
          </a:p>
          <a:p>
            <a:pPr>
              <a:lnSpc>
                <a:spcPct val="110000"/>
              </a:lnSpc>
            </a:pPr>
            <a:r>
              <a:rPr lang="en-US" sz="1800" b="1" dirty="0"/>
              <a:t>1 point </a:t>
            </a:r>
            <a:r>
              <a:rPr lang="en-US" sz="1800" dirty="0"/>
              <a:t>= 1 month</a:t>
            </a:r>
          </a:p>
          <a:p>
            <a:pPr lvl="1">
              <a:lnSpc>
                <a:spcPct val="110000"/>
              </a:lnSpc>
            </a:pPr>
            <a:r>
              <a:rPr lang="en-US" sz="1800" dirty="0"/>
              <a:t>Note about consultants: Start counting from date of first client</a:t>
            </a:r>
          </a:p>
          <a:p>
            <a:pPr>
              <a:lnSpc>
                <a:spcPct val="110000"/>
              </a:lnSpc>
            </a:pPr>
            <a:r>
              <a:rPr lang="en-US" sz="1800" dirty="0"/>
              <a:t>Worked in a paid professional fundraising role for 36 months out of last 5 years</a:t>
            </a:r>
          </a:p>
          <a:p>
            <a:pPr>
              <a:lnSpc>
                <a:spcPct val="110000"/>
              </a:lnSpc>
            </a:pPr>
            <a:r>
              <a:rPr lang="en-US" sz="1800" dirty="0"/>
              <a:t>50% or more of your duties fundraising-related</a:t>
            </a:r>
          </a:p>
          <a:p>
            <a:pPr>
              <a:lnSpc>
                <a:spcPct val="110000"/>
              </a:lnSpc>
            </a:pPr>
            <a:r>
              <a:rPr lang="en-US" sz="1800" dirty="0"/>
              <a:t>20 hours a week = 100% of your duties fundraising-related</a:t>
            </a:r>
          </a:p>
          <a:p>
            <a:pPr>
              <a:lnSpc>
                <a:spcPct val="110000"/>
              </a:lnSpc>
            </a:pPr>
            <a:r>
              <a:rPr lang="en-US" sz="1800" dirty="0"/>
              <a:t>Not there? No sweat!</a:t>
            </a:r>
          </a:p>
          <a:p>
            <a:pPr marL="0" indent="0">
              <a:buNone/>
            </a:pPr>
            <a:endParaRPr lang="en-US" sz="1800" dirty="0"/>
          </a:p>
          <a:p>
            <a:endParaRPr lang="en-US" sz="1800" dirty="0"/>
          </a:p>
        </p:txBody>
      </p:sp>
      <p:pic>
        <p:nvPicPr>
          <p:cNvPr id="6" name="Picture 5" descr="A person wearing a suit and tie smiling at the camera&#10;&#10;Description automatically generated">
            <a:extLst>
              <a:ext uri="{FF2B5EF4-FFF2-40B4-BE49-F238E27FC236}">
                <a16:creationId xmlns:a16="http://schemas.microsoft.com/office/drawing/2014/main" id="{F18EA6AF-976D-4FE5-B699-3C99435B807A}"/>
              </a:ext>
            </a:extLst>
          </p:cNvPr>
          <p:cNvPicPr>
            <a:picLocks noChangeAspect="1"/>
          </p:cNvPicPr>
          <p:nvPr/>
        </p:nvPicPr>
        <p:blipFill rotWithShape="1">
          <a:blip r:embed="rId2">
            <a:extLst>
              <a:ext uri="{28A0092B-C50C-407E-A947-70E740481C1C}">
                <a14:useLocalDpi xmlns:a14="http://schemas.microsoft.com/office/drawing/2010/main" val="0"/>
              </a:ext>
            </a:extLst>
          </a:blip>
          <a:srcRect l="24514" r="14038"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39868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5" name="Rectangle 7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person, person, suit&#10;&#10;Description automatically generated">
            <a:extLst>
              <a:ext uri="{FF2B5EF4-FFF2-40B4-BE49-F238E27FC236}">
                <a16:creationId xmlns:a16="http://schemas.microsoft.com/office/drawing/2014/main" id="{EC7DBB96-FCBB-4D1B-85F9-236FD08B10CF}"/>
              </a:ext>
            </a:extLst>
          </p:cNvPr>
          <p:cNvPicPr>
            <a:picLocks noChangeAspect="1"/>
          </p:cNvPicPr>
          <p:nvPr/>
        </p:nvPicPr>
        <p:blipFill rotWithShape="1">
          <a:blip r:embed="rId3">
            <a:extLst>
              <a:ext uri="{28A0092B-C50C-407E-A947-70E740481C1C}">
                <a14:useLocalDpi xmlns:a14="http://schemas.microsoft.com/office/drawing/2010/main" val="0"/>
              </a:ext>
            </a:extLst>
          </a:blip>
          <a:srcRect t="3209" r="23298" b="5882"/>
          <a:stretch/>
        </p:blipFill>
        <p:spPr>
          <a:xfrm>
            <a:off x="3523488" y="10"/>
            <a:ext cx="8668512" cy="6857990"/>
          </a:xfrm>
          <a:prstGeom prst="rect">
            <a:avLst/>
          </a:prstGeom>
        </p:spPr>
      </p:pic>
      <p:sp>
        <p:nvSpPr>
          <p:cNvPr id="74" name="Rectangle 7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2" name="Rectangle 2"/>
          <p:cNvSpPr>
            <a:spLocks noGrp="1" noChangeArrowheads="1"/>
          </p:cNvSpPr>
          <p:nvPr>
            <p:ph type="title"/>
          </p:nvPr>
        </p:nvSpPr>
        <p:spPr>
          <a:xfrm>
            <a:off x="371094" y="1161288"/>
            <a:ext cx="3438144" cy="1124712"/>
          </a:xfrm>
        </p:spPr>
        <p:txBody>
          <a:bodyPr anchor="b">
            <a:normAutofit/>
          </a:bodyPr>
          <a:lstStyle/>
          <a:p>
            <a:pPr eaLnBrk="1" hangingPunct="1"/>
            <a:r>
              <a:rPr lang="en-CA" sz="2800">
                <a:latin typeface="Raleway" panose="020B0503030101060003" pitchFamily="34" charset="0"/>
                <a:ea typeface="Verdana" pitchFamily="34" charset="0"/>
                <a:cs typeface="Verdana" pitchFamily="34" charset="0"/>
              </a:rPr>
              <a:t>About Me</a:t>
            </a:r>
          </a:p>
        </p:txBody>
      </p:sp>
      <p:sp>
        <p:nvSpPr>
          <p:cNvPr id="76" name="Rectangle 7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8" name="Rectangle 7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3" name="Rectangle 3"/>
          <p:cNvSpPr>
            <a:spLocks noGrp="1" noChangeArrowheads="1"/>
          </p:cNvSpPr>
          <p:nvPr>
            <p:ph idx="1"/>
          </p:nvPr>
        </p:nvSpPr>
        <p:spPr>
          <a:xfrm>
            <a:off x="371094" y="2718054"/>
            <a:ext cx="5401056" cy="3207258"/>
          </a:xfrm>
        </p:spPr>
        <p:txBody>
          <a:bodyPr anchor="t">
            <a:normAutofit/>
          </a:bodyPr>
          <a:lstStyle/>
          <a:p>
            <a:pPr eaLnBrk="1" hangingPunct="1">
              <a:spcAft>
                <a:spcPct val="35000"/>
              </a:spcAft>
            </a:pPr>
            <a:r>
              <a:rPr lang="en-CA" sz="1700" dirty="0">
                <a:latin typeface="Arial" panose="020B0604020202020204" pitchFamily="34" charset="0"/>
                <a:ea typeface="Verdana" panose="020B0604030504040204" pitchFamily="34" charset="0"/>
                <a:cs typeface="Arial" panose="020B0604020202020204" pitchFamily="34" charset="0"/>
              </a:rPr>
              <a:t>Current (and new!) role: Director of Philanthropy, Rainbow Railroad</a:t>
            </a:r>
          </a:p>
          <a:p>
            <a:pPr eaLnBrk="1" hangingPunct="1">
              <a:spcAft>
                <a:spcPct val="35000"/>
              </a:spcAft>
            </a:pPr>
            <a:r>
              <a:rPr lang="en-CA" sz="1700" dirty="0">
                <a:latin typeface="Arial" panose="020B0604020202020204" pitchFamily="34" charset="0"/>
                <a:ea typeface="Verdana" panose="020B0604030504040204" pitchFamily="34" charset="0"/>
                <a:cs typeface="Arial" panose="020B0604020202020204" pitchFamily="34" charset="0"/>
              </a:rPr>
              <a:t>Professional Fundraiser for 7 years, worked in </a:t>
            </a:r>
            <a:r>
              <a:rPr lang="en-CA" sz="1700" dirty="0" err="1">
                <a:latin typeface="Arial" panose="020B0604020202020204" pitchFamily="34" charset="0"/>
                <a:ea typeface="Verdana" panose="020B0604030504040204" pitchFamily="34" charset="0"/>
                <a:cs typeface="Arial" panose="020B0604020202020204" pitchFamily="34" charset="0"/>
              </a:rPr>
              <a:t>nonprofit</a:t>
            </a:r>
            <a:r>
              <a:rPr lang="en-CA" sz="1700" dirty="0">
                <a:latin typeface="Arial" panose="020B0604020202020204" pitchFamily="34" charset="0"/>
                <a:ea typeface="Verdana" panose="020B0604030504040204" pitchFamily="34" charset="0"/>
                <a:cs typeface="Arial" panose="020B0604020202020204" pitchFamily="34" charset="0"/>
              </a:rPr>
              <a:t> for 10 years including in healthcare, education (at Trent – hi Trent friends), and arts &amp; culture in Peterborough &amp; Toronto</a:t>
            </a:r>
          </a:p>
          <a:p>
            <a:pPr eaLnBrk="1" hangingPunct="1">
              <a:spcAft>
                <a:spcPct val="35000"/>
              </a:spcAft>
            </a:pPr>
            <a:r>
              <a:rPr lang="en-CA" sz="1700"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Obtained CFRE in 2018, CFRE Ambassador since 2019</a:t>
            </a:r>
          </a:p>
          <a:p>
            <a:pPr eaLnBrk="1" hangingPunct="1">
              <a:spcAft>
                <a:spcPct val="35000"/>
              </a:spcAft>
            </a:pPr>
            <a:r>
              <a:rPr lang="en-CA" sz="1700"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Volunteer &amp; Community Manager </a:t>
            </a:r>
          </a:p>
          <a:p>
            <a:pPr eaLnBrk="1" hangingPunct="1">
              <a:spcAft>
                <a:spcPct val="35000"/>
              </a:spcAft>
            </a:pPr>
            <a:endParaRPr lang="en-CA" sz="1700"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4419687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19D8-1A77-4383-9620-38F1926DC5B2}"/>
              </a:ext>
            </a:extLst>
          </p:cNvPr>
          <p:cNvSpPr>
            <a:spLocks noGrp="1"/>
          </p:cNvSpPr>
          <p:nvPr>
            <p:ph type="title"/>
          </p:nvPr>
        </p:nvSpPr>
        <p:spPr>
          <a:xfrm>
            <a:off x="481013" y="3752849"/>
            <a:ext cx="3290887" cy="2452687"/>
          </a:xfrm>
        </p:spPr>
        <p:txBody>
          <a:bodyPr anchor="ctr">
            <a:normAutofit/>
          </a:bodyPr>
          <a:lstStyle/>
          <a:p>
            <a:r>
              <a:rPr lang="en-US" sz="3600"/>
              <a:t>Professional Performance</a:t>
            </a:r>
          </a:p>
        </p:txBody>
      </p:sp>
      <p:pic>
        <p:nvPicPr>
          <p:cNvPr id="9" name="Picture 8" descr="A person wearing glasses&#10;&#10;Description automatically generated with medium confidence">
            <a:extLst>
              <a:ext uri="{FF2B5EF4-FFF2-40B4-BE49-F238E27FC236}">
                <a16:creationId xmlns:a16="http://schemas.microsoft.com/office/drawing/2014/main" id="{E9A8569C-C717-4D56-97AE-8EE373C992FD}"/>
              </a:ext>
            </a:extLst>
          </p:cNvPr>
          <p:cNvPicPr>
            <a:picLocks noChangeAspect="1"/>
          </p:cNvPicPr>
          <p:nvPr/>
        </p:nvPicPr>
        <p:blipFill rotWithShape="1">
          <a:blip r:embed="rId3">
            <a:extLst>
              <a:ext uri="{28A0092B-C50C-407E-A947-70E740481C1C}">
                <a14:useLocalDpi xmlns:a14="http://schemas.microsoft.com/office/drawing/2010/main" val="0"/>
              </a:ext>
            </a:extLst>
          </a:blip>
          <a:srcRect t="16280" b="2961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341233E-BBA6-49DE-A1AF-00CBA3AE8C23}"/>
              </a:ext>
            </a:extLst>
          </p:cNvPr>
          <p:cNvSpPr>
            <a:spLocks noGrp="1"/>
          </p:cNvSpPr>
          <p:nvPr>
            <p:ph idx="1"/>
          </p:nvPr>
        </p:nvSpPr>
        <p:spPr>
          <a:xfrm>
            <a:off x="4223983" y="3752850"/>
            <a:ext cx="5011458" cy="2452687"/>
          </a:xfrm>
        </p:spPr>
        <p:txBody>
          <a:bodyPr anchor="ctr">
            <a:normAutofit/>
          </a:bodyPr>
          <a:lstStyle/>
          <a:p>
            <a:pPr>
              <a:lnSpc>
                <a:spcPct val="100000"/>
              </a:lnSpc>
            </a:pPr>
            <a:r>
              <a:rPr lang="en-US" sz="1800" b="1" dirty="0"/>
              <a:t>55 points </a:t>
            </a:r>
            <a:r>
              <a:rPr lang="en-US" sz="1800" dirty="0"/>
              <a:t>earned within last five years</a:t>
            </a:r>
            <a:endParaRPr lang="en-US" sz="1800" b="1" dirty="0"/>
          </a:p>
          <a:p>
            <a:pPr>
              <a:lnSpc>
                <a:spcPct val="100000"/>
              </a:lnSpc>
            </a:pPr>
            <a:r>
              <a:rPr lang="en-US" sz="1800" b="1" dirty="0"/>
              <a:t>1 point </a:t>
            </a:r>
            <a:r>
              <a:rPr lang="en-US" sz="1800" dirty="0"/>
              <a:t>= US$25,000 </a:t>
            </a:r>
          </a:p>
          <a:p>
            <a:pPr lvl="1">
              <a:lnSpc>
                <a:spcPct val="100000"/>
              </a:lnSpc>
            </a:pPr>
            <a:r>
              <a:rPr lang="en-US" sz="1800" dirty="0"/>
              <a:t>US$1.375 million = 55 points</a:t>
            </a:r>
          </a:p>
          <a:p>
            <a:pPr lvl="1">
              <a:lnSpc>
                <a:spcPct val="100000"/>
              </a:lnSpc>
            </a:pPr>
            <a:r>
              <a:rPr lang="en-US" sz="1800" dirty="0"/>
              <a:t>Events: Report gross</a:t>
            </a:r>
          </a:p>
          <a:p>
            <a:pPr lvl="1">
              <a:lnSpc>
                <a:spcPct val="100000"/>
              </a:lnSpc>
            </a:pPr>
            <a:r>
              <a:rPr lang="en-US" sz="1800" dirty="0"/>
              <a:t>Planned gifts: Must have been received or be an irrevocable pledge</a:t>
            </a:r>
          </a:p>
          <a:p>
            <a:pPr lvl="1">
              <a:lnSpc>
                <a:spcPct val="100000"/>
              </a:lnSpc>
            </a:pPr>
            <a:r>
              <a:rPr lang="en-US" sz="1800" dirty="0"/>
              <a:t>Secured grants count</a:t>
            </a:r>
          </a:p>
        </p:txBody>
      </p:sp>
    </p:spTree>
    <p:extLst>
      <p:ext uri="{BB962C8B-B14F-4D97-AF65-F5344CB8AC3E}">
        <p14:creationId xmlns:p14="http://schemas.microsoft.com/office/powerpoint/2010/main" val="291758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19D8-1A77-4383-9620-38F1926DC5B2}"/>
              </a:ext>
            </a:extLst>
          </p:cNvPr>
          <p:cNvSpPr>
            <a:spLocks noGrp="1"/>
          </p:cNvSpPr>
          <p:nvPr>
            <p:ph type="title"/>
          </p:nvPr>
        </p:nvSpPr>
        <p:spPr/>
        <p:txBody>
          <a:bodyPr/>
          <a:lstStyle/>
          <a:p>
            <a:r>
              <a:rPr lang="en-US" dirty="0"/>
              <a:t>Professional Performance</a:t>
            </a:r>
          </a:p>
        </p:txBody>
      </p:sp>
      <p:sp>
        <p:nvSpPr>
          <p:cNvPr id="3" name="Content Placeholder 2">
            <a:extLst>
              <a:ext uri="{FF2B5EF4-FFF2-40B4-BE49-F238E27FC236}">
                <a16:creationId xmlns:a16="http://schemas.microsoft.com/office/drawing/2014/main" id="{0341233E-BBA6-49DE-A1AF-00CBA3AE8C23}"/>
              </a:ext>
            </a:extLst>
          </p:cNvPr>
          <p:cNvSpPr>
            <a:spLocks noGrp="1"/>
          </p:cNvSpPr>
          <p:nvPr>
            <p:ph idx="1"/>
          </p:nvPr>
        </p:nvSpPr>
        <p:spPr/>
        <p:txBody>
          <a:bodyPr>
            <a:normAutofit/>
          </a:bodyPr>
          <a:lstStyle/>
          <a:p>
            <a:pPr>
              <a:lnSpc>
                <a:spcPct val="100000"/>
              </a:lnSpc>
            </a:pPr>
            <a:r>
              <a:rPr lang="en-US" sz="2400" dirty="0"/>
              <a:t>Can earn points through management and/or communications projects</a:t>
            </a:r>
          </a:p>
          <a:p>
            <a:pPr lvl="1">
              <a:lnSpc>
                <a:spcPct val="100000"/>
              </a:lnSpc>
            </a:pPr>
            <a:r>
              <a:rPr lang="en-US" sz="1600" dirty="0"/>
              <a:t>5 points per project</a:t>
            </a:r>
          </a:p>
          <a:p>
            <a:pPr lvl="1">
              <a:lnSpc>
                <a:spcPct val="100000"/>
              </a:lnSpc>
            </a:pPr>
            <a:r>
              <a:rPr lang="en-US" sz="1600" dirty="0"/>
              <a:t>Must have start and end date</a:t>
            </a:r>
          </a:p>
          <a:p>
            <a:pPr lvl="1">
              <a:lnSpc>
                <a:spcPct val="100000"/>
              </a:lnSpc>
            </a:pPr>
            <a:r>
              <a:rPr lang="en-US" sz="1600" dirty="0"/>
              <a:t>Not what you do week-in, week-out</a:t>
            </a:r>
          </a:p>
          <a:p>
            <a:pPr lvl="1">
              <a:lnSpc>
                <a:spcPct val="100000"/>
              </a:lnSpc>
            </a:pPr>
            <a:r>
              <a:rPr lang="en-US" sz="1600" dirty="0"/>
              <a:t>Project examples on CFRE website</a:t>
            </a:r>
          </a:p>
        </p:txBody>
      </p:sp>
    </p:spTree>
    <p:extLst>
      <p:ext uri="{BB962C8B-B14F-4D97-AF65-F5344CB8AC3E}">
        <p14:creationId xmlns:p14="http://schemas.microsoft.com/office/powerpoint/2010/main" val="353170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able, sitting, green, woman&#10;&#10;Description automatically generated">
            <a:extLst>
              <a:ext uri="{FF2B5EF4-FFF2-40B4-BE49-F238E27FC236}">
                <a16:creationId xmlns:a16="http://schemas.microsoft.com/office/drawing/2014/main" id="{F0F2581E-A958-436F-8E6D-F1B4C15767C6}"/>
              </a:ext>
            </a:extLst>
          </p:cNvPr>
          <p:cNvPicPr>
            <a:picLocks noChangeAspect="1"/>
          </p:cNvPicPr>
          <p:nvPr/>
        </p:nvPicPr>
        <p:blipFill rotWithShape="1">
          <a:blip r:embed="rId2">
            <a:extLst>
              <a:ext uri="{28A0092B-C50C-407E-A947-70E740481C1C}">
                <a14:useLocalDpi xmlns:a14="http://schemas.microsoft.com/office/drawing/2010/main" val="0"/>
              </a:ext>
            </a:extLst>
          </a:blip>
          <a:srcRect t="6005" b="290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003792-59A7-4D00-BCBC-BBC1547E279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mj-lt"/>
              </a:rPr>
              <a:t>Update your application as you go</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037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7BE013E6-65A0-4F29-AB0C-7E6492820395}"/>
              </a:ext>
            </a:extLst>
          </p:cNvPr>
          <p:cNvPicPr>
            <a:picLocks noChangeAspect="1"/>
          </p:cNvPicPr>
          <p:nvPr/>
        </p:nvPicPr>
        <p:blipFill rotWithShape="1">
          <a:blip r:embed="rId2">
            <a:extLst>
              <a:ext uri="{28A0092B-C50C-407E-A947-70E740481C1C}">
                <a14:useLocalDpi xmlns:a14="http://schemas.microsoft.com/office/drawing/2010/main" val="0"/>
              </a:ext>
            </a:extLst>
          </a:blip>
          <a:srcRect l="27038" r="11514" b="-1"/>
          <a:stretch/>
        </p:blipFill>
        <p:spPr>
          <a:xfrm>
            <a:off x="5878850" y="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79F6DEAB-567F-49F4-A2EB-3CD138913720}"/>
              </a:ext>
            </a:extLst>
          </p:cNvPr>
          <p:cNvSpPr>
            <a:spLocks noGrp="1"/>
          </p:cNvSpPr>
          <p:nvPr>
            <p:ph type="title"/>
          </p:nvPr>
        </p:nvSpPr>
        <p:spPr>
          <a:xfrm>
            <a:off x="655320" y="365125"/>
            <a:ext cx="5120114" cy="1692794"/>
          </a:xfrm>
        </p:spPr>
        <p:txBody>
          <a:bodyPr>
            <a:normAutofit/>
          </a:bodyPr>
          <a:lstStyle/>
          <a:p>
            <a:r>
              <a:rPr lang="en-US" dirty="0"/>
              <a:t>Storing documentation</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295BFF3-0FAD-41B8-A635-FADABD27721F}"/>
              </a:ext>
            </a:extLst>
          </p:cNvPr>
          <p:cNvSpPr>
            <a:spLocks noGrp="1"/>
          </p:cNvSpPr>
          <p:nvPr>
            <p:ph idx="1"/>
          </p:nvPr>
        </p:nvSpPr>
        <p:spPr>
          <a:xfrm>
            <a:off x="655321" y="2575034"/>
            <a:ext cx="5120113" cy="3462228"/>
          </a:xfrm>
        </p:spPr>
        <p:txBody>
          <a:bodyPr>
            <a:normAutofit/>
          </a:bodyPr>
          <a:lstStyle/>
          <a:p>
            <a:pPr>
              <a:lnSpc>
                <a:spcPct val="100000"/>
              </a:lnSpc>
            </a:pPr>
            <a:endParaRPr lang="en-US" sz="1800" dirty="0"/>
          </a:p>
          <a:p>
            <a:pPr>
              <a:lnSpc>
                <a:spcPct val="100000"/>
              </a:lnSpc>
            </a:pPr>
            <a:r>
              <a:rPr lang="en-US" sz="1800" dirty="0"/>
              <a:t>Use personal email</a:t>
            </a:r>
          </a:p>
          <a:p>
            <a:pPr>
              <a:lnSpc>
                <a:spcPct val="100000"/>
              </a:lnSpc>
            </a:pPr>
            <a:r>
              <a:rPr lang="en-US" sz="1800" dirty="0"/>
              <a:t>Start “CFRE Proof” folder</a:t>
            </a:r>
          </a:p>
          <a:p>
            <a:pPr>
              <a:lnSpc>
                <a:spcPct val="100000"/>
              </a:lnSpc>
            </a:pPr>
            <a:r>
              <a:rPr lang="en-US" sz="1800" dirty="0"/>
              <a:t>Save soft or hard copies of event agendas</a:t>
            </a:r>
          </a:p>
          <a:p>
            <a:pPr>
              <a:lnSpc>
                <a:spcPct val="100000"/>
              </a:lnSpc>
            </a:pPr>
            <a:r>
              <a:rPr lang="en-US" sz="1800" dirty="0"/>
              <a:t>Keep all registration confirmation emails, agendas, receipts, etc. here </a:t>
            </a:r>
          </a:p>
        </p:txBody>
      </p:sp>
    </p:spTree>
    <p:extLst>
      <p:ext uri="{BB962C8B-B14F-4D97-AF65-F5344CB8AC3E}">
        <p14:creationId xmlns:p14="http://schemas.microsoft.com/office/powerpoint/2010/main" val="2688437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miling for the camera&#10;&#10;Description automatically generated">
            <a:extLst>
              <a:ext uri="{FF2B5EF4-FFF2-40B4-BE49-F238E27FC236}">
                <a16:creationId xmlns:a16="http://schemas.microsoft.com/office/drawing/2014/main" id="{D6306136-7143-4A95-BF3C-97545C1D4C31}"/>
              </a:ext>
            </a:extLst>
          </p:cNvPr>
          <p:cNvPicPr>
            <a:picLocks noChangeAspect="1"/>
          </p:cNvPicPr>
          <p:nvPr/>
        </p:nvPicPr>
        <p:blipFill rotWithShape="1">
          <a:blip r:embed="rId3">
            <a:extLst>
              <a:ext uri="{28A0092B-C50C-407E-A947-70E740481C1C}">
                <a14:useLocalDpi xmlns:a14="http://schemas.microsoft.com/office/drawing/2010/main" val="0"/>
              </a:ext>
            </a:extLst>
          </a:blip>
          <a:srcRect t="10251" r="9091" b="13140"/>
          <a:stretch/>
        </p:blipFill>
        <p:spPr>
          <a:xfrm>
            <a:off x="20" y="10"/>
            <a:ext cx="12191980" cy="6857990"/>
          </a:xfrm>
          <a:prstGeom prst="rect">
            <a:avLst/>
          </a:prstGeom>
        </p:spPr>
      </p:pic>
      <p:sp>
        <p:nvSpPr>
          <p:cNvPr id="21" name="Freeform: Shape 2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E15208-2C84-46DF-970A-2C4474D3C788}"/>
              </a:ext>
            </a:extLst>
          </p:cNvPr>
          <p:cNvSpPr>
            <a:spLocks noGrp="1"/>
          </p:cNvSpPr>
          <p:nvPr>
            <p:ph type="title"/>
          </p:nvPr>
        </p:nvSpPr>
        <p:spPr>
          <a:xfrm>
            <a:off x="219373" y="681357"/>
            <a:ext cx="4214348" cy="1043409"/>
          </a:xfrm>
        </p:spPr>
        <p:txBody>
          <a:bodyPr>
            <a:noAutofit/>
          </a:bodyPr>
          <a:lstStyle/>
          <a:p>
            <a:pPr algn="ctr"/>
            <a:r>
              <a:rPr lang="en-US" dirty="0"/>
              <a:t>Initial certification cost</a:t>
            </a:r>
          </a:p>
        </p:txBody>
      </p:sp>
      <p:sp>
        <p:nvSpPr>
          <p:cNvPr id="3" name="Content Placeholder 2">
            <a:extLst>
              <a:ext uri="{FF2B5EF4-FFF2-40B4-BE49-F238E27FC236}">
                <a16:creationId xmlns:a16="http://schemas.microsoft.com/office/drawing/2014/main" id="{B27C3ED6-314E-4084-A058-7AF730DE82AC}"/>
              </a:ext>
            </a:extLst>
          </p:cNvPr>
          <p:cNvSpPr>
            <a:spLocks noGrp="1"/>
          </p:cNvSpPr>
          <p:nvPr>
            <p:ph idx="1"/>
          </p:nvPr>
        </p:nvSpPr>
        <p:spPr>
          <a:xfrm>
            <a:off x="445552" y="2414002"/>
            <a:ext cx="4062642" cy="2754086"/>
          </a:xfrm>
        </p:spPr>
        <p:txBody>
          <a:bodyPr anchor="t">
            <a:normAutofit/>
          </a:bodyPr>
          <a:lstStyle/>
          <a:p>
            <a:r>
              <a:rPr lang="en-US" sz="2400" dirty="0"/>
              <a:t>US$700 for members of </a:t>
            </a:r>
            <a:r>
              <a:rPr lang="en-US" sz="2400" dirty="0">
                <a:hlinkClick r:id="rId4"/>
              </a:rPr>
              <a:t>participating organizations</a:t>
            </a:r>
            <a:endParaRPr lang="en-US" sz="2400" dirty="0"/>
          </a:p>
          <a:p>
            <a:r>
              <a:rPr lang="en-US" sz="2400" dirty="0"/>
              <a:t>US$875 regular rate</a:t>
            </a:r>
          </a:p>
          <a:p>
            <a:r>
              <a:rPr lang="en-US" sz="2400" dirty="0"/>
              <a:t>Pay when ready to submit application</a:t>
            </a:r>
          </a:p>
        </p:txBody>
      </p:sp>
    </p:spTree>
    <p:extLst>
      <p:ext uri="{BB962C8B-B14F-4D97-AF65-F5344CB8AC3E}">
        <p14:creationId xmlns:p14="http://schemas.microsoft.com/office/powerpoint/2010/main" val="24103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15208-2C84-46DF-970A-2C4474D3C788}"/>
              </a:ext>
            </a:extLst>
          </p:cNvPr>
          <p:cNvSpPr>
            <a:spLocks noGrp="1"/>
          </p:cNvSpPr>
          <p:nvPr>
            <p:ph type="title"/>
          </p:nvPr>
        </p:nvSpPr>
        <p:spPr/>
        <p:txBody>
          <a:bodyPr/>
          <a:lstStyle/>
          <a:p>
            <a:r>
              <a:rPr lang="en-US" dirty="0"/>
              <a:t>Initial application fee includes</a:t>
            </a:r>
          </a:p>
        </p:txBody>
      </p:sp>
      <p:pic>
        <p:nvPicPr>
          <p:cNvPr id="5" name="Graphic 4" descr="Glasses">
            <a:extLst>
              <a:ext uri="{FF2B5EF4-FFF2-40B4-BE49-F238E27FC236}">
                <a16:creationId xmlns:a16="http://schemas.microsoft.com/office/drawing/2014/main" id="{E4BC74D0-4698-4B0E-89A3-65FB3F29DC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1521" y="2616201"/>
            <a:ext cx="914400" cy="914400"/>
          </a:xfrm>
          <a:prstGeom prst="rect">
            <a:avLst/>
          </a:prstGeom>
        </p:spPr>
      </p:pic>
      <p:pic>
        <p:nvPicPr>
          <p:cNvPr id="9" name="Graphic 8" descr="Fireworks">
            <a:extLst>
              <a:ext uri="{FF2B5EF4-FFF2-40B4-BE49-F238E27FC236}">
                <a16:creationId xmlns:a16="http://schemas.microsoft.com/office/drawing/2014/main" id="{AA72E26A-7C43-47E4-BC0C-21DAB0338B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1521" y="3867728"/>
            <a:ext cx="914400" cy="914400"/>
          </a:xfrm>
          <a:prstGeom prst="rect">
            <a:avLst/>
          </a:prstGeom>
        </p:spPr>
      </p:pic>
      <p:pic>
        <p:nvPicPr>
          <p:cNvPr id="11" name="Graphic 10" descr="Diploma">
            <a:extLst>
              <a:ext uri="{FF2B5EF4-FFF2-40B4-BE49-F238E27FC236}">
                <a16:creationId xmlns:a16="http://schemas.microsoft.com/office/drawing/2014/main" id="{A2DAE8AF-FAA7-4DF1-8C80-31F68D5F14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0" y="3867728"/>
            <a:ext cx="914400" cy="914400"/>
          </a:xfrm>
          <a:prstGeom prst="rect">
            <a:avLst/>
          </a:prstGeom>
        </p:spPr>
      </p:pic>
      <p:pic>
        <p:nvPicPr>
          <p:cNvPr id="14" name="Graphic 13" descr="Coins">
            <a:extLst>
              <a:ext uri="{FF2B5EF4-FFF2-40B4-BE49-F238E27FC236}">
                <a16:creationId xmlns:a16="http://schemas.microsoft.com/office/drawing/2014/main" id="{C979241F-7176-4918-BD7F-B5150C06E4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65273" y="2533072"/>
            <a:ext cx="914400" cy="914400"/>
          </a:xfrm>
          <a:prstGeom prst="rect">
            <a:avLst/>
          </a:prstGeom>
        </p:spPr>
      </p:pic>
      <p:sp>
        <p:nvSpPr>
          <p:cNvPr id="3" name="TextBox 2">
            <a:extLst>
              <a:ext uri="{FF2B5EF4-FFF2-40B4-BE49-F238E27FC236}">
                <a16:creationId xmlns:a16="http://schemas.microsoft.com/office/drawing/2014/main" id="{14DA0583-6EE1-4F2A-906B-E997ACB10FCC}"/>
              </a:ext>
            </a:extLst>
          </p:cNvPr>
          <p:cNvSpPr txBox="1"/>
          <p:nvPr/>
        </p:nvSpPr>
        <p:spPr>
          <a:xfrm>
            <a:off x="2593729" y="2801141"/>
            <a:ext cx="2567353" cy="646331"/>
          </a:xfrm>
          <a:prstGeom prst="rect">
            <a:avLst/>
          </a:prstGeom>
          <a:noFill/>
        </p:spPr>
        <p:txBody>
          <a:bodyPr wrap="square" rtlCol="0">
            <a:spAutoFit/>
          </a:bodyPr>
          <a:lstStyle/>
          <a:p>
            <a:r>
              <a:rPr lang="en-US" dirty="0"/>
              <a:t>Application review </a:t>
            </a:r>
            <a:br>
              <a:rPr lang="en-US" dirty="0"/>
            </a:br>
            <a:r>
              <a:rPr lang="en-US" dirty="0"/>
              <a:t>(no cost to resubmit)</a:t>
            </a:r>
          </a:p>
        </p:txBody>
      </p:sp>
      <p:sp>
        <p:nvSpPr>
          <p:cNvPr id="4" name="TextBox 3">
            <a:extLst>
              <a:ext uri="{FF2B5EF4-FFF2-40B4-BE49-F238E27FC236}">
                <a16:creationId xmlns:a16="http://schemas.microsoft.com/office/drawing/2014/main" id="{A30CF31C-1561-4A95-B596-96E7938296DD}"/>
              </a:ext>
            </a:extLst>
          </p:cNvPr>
          <p:cNvSpPr txBox="1"/>
          <p:nvPr/>
        </p:nvSpPr>
        <p:spPr>
          <a:xfrm>
            <a:off x="2593729" y="4140262"/>
            <a:ext cx="2567353" cy="369332"/>
          </a:xfrm>
          <a:prstGeom prst="rect">
            <a:avLst/>
          </a:prstGeom>
          <a:noFill/>
        </p:spPr>
        <p:txBody>
          <a:bodyPr wrap="square" rtlCol="0">
            <a:spAutoFit/>
          </a:bodyPr>
          <a:lstStyle/>
          <a:p>
            <a:r>
              <a:rPr lang="en-US" dirty="0"/>
              <a:t>Digital badge</a:t>
            </a:r>
          </a:p>
        </p:txBody>
      </p:sp>
      <p:sp>
        <p:nvSpPr>
          <p:cNvPr id="6" name="TextBox 5">
            <a:extLst>
              <a:ext uri="{FF2B5EF4-FFF2-40B4-BE49-F238E27FC236}">
                <a16:creationId xmlns:a16="http://schemas.microsoft.com/office/drawing/2014/main" id="{B7C528F1-7093-4572-BE0A-7EFDAF3F632C}"/>
              </a:ext>
            </a:extLst>
          </p:cNvPr>
          <p:cNvSpPr txBox="1"/>
          <p:nvPr/>
        </p:nvSpPr>
        <p:spPr>
          <a:xfrm>
            <a:off x="7230206" y="2754974"/>
            <a:ext cx="2567353" cy="369332"/>
          </a:xfrm>
          <a:prstGeom prst="rect">
            <a:avLst/>
          </a:prstGeom>
          <a:noFill/>
        </p:spPr>
        <p:txBody>
          <a:bodyPr wrap="square" rtlCol="0">
            <a:spAutoFit/>
          </a:bodyPr>
          <a:lstStyle/>
          <a:p>
            <a:r>
              <a:rPr lang="en-US" dirty="0"/>
              <a:t>All testing fees</a:t>
            </a:r>
          </a:p>
        </p:txBody>
      </p:sp>
      <p:sp>
        <p:nvSpPr>
          <p:cNvPr id="7" name="TextBox 6">
            <a:extLst>
              <a:ext uri="{FF2B5EF4-FFF2-40B4-BE49-F238E27FC236}">
                <a16:creationId xmlns:a16="http://schemas.microsoft.com/office/drawing/2014/main" id="{C58FB0AB-DE88-4C97-B1A4-26F896929CFD}"/>
              </a:ext>
            </a:extLst>
          </p:cNvPr>
          <p:cNvSpPr txBox="1"/>
          <p:nvPr/>
        </p:nvSpPr>
        <p:spPr>
          <a:xfrm>
            <a:off x="7145211" y="4001762"/>
            <a:ext cx="2567353" cy="646331"/>
          </a:xfrm>
          <a:prstGeom prst="rect">
            <a:avLst/>
          </a:prstGeom>
          <a:noFill/>
        </p:spPr>
        <p:txBody>
          <a:bodyPr wrap="square" rtlCol="0">
            <a:spAutoFit/>
          </a:bodyPr>
          <a:lstStyle/>
          <a:p>
            <a:r>
              <a:rPr lang="en-US" dirty="0"/>
              <a:t>Printing and mailing your certificate</a:t>
            </a:r>
          </a:p>
        </p:txBody>
      </p:sp>
    </p:spTree>
    <p:extLst>
      <p:ext uri="{BB962C8B-B14F-4D97-AF65-F5344CB8AC3E}">
        <p14:creationId xmlns:p14="http://schemas.microsoft.com/office/powerpoint/2010/main" val="154270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ctr"/>
            <a:endParaRPr lang="en-US" sz="1413"/>
          </a:p>
        </p:txBody>
      </p:sp>
      <p:pic>
        <p:nvPicPr>
          <p:cNvPr id="4" name="Picture 3" descr="A close up of a logo&#10;&#10;Description automatically generated">
            <a:extLst>
              <a:ext uri="{FF2B5EF4-FFF2-40B4-BE49-F238E27FC236}">
                <a16:creationId xmlns:a16="http://schemas.microsoft.com/office/drawing/2014/main" id="{9DC9D789-C262-473C-949F-B45D8768B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14" y="-5317671"/>
            <a:ext cx="12230100" cy="12175671"/>
          </a:xfrm>
          <a:prstGeom prst="rect">
            <a:avLst/>
          </a:prstGeom>
        </p:spPr>
      </p:pic>
      <p:sp>
        <p:nvSpPr>
          <p:cNvPr id="2" name="Title 1">
            <a:extLst>
              <a:ext uri="{FF2B5EF4-FFF2-40B4-BE49-F238E27FC236}">
                <a16:creationId xmlns:a16="http://schemas.microsoft.com/office/drawing/2014/main" id="{CD03BA85-5227-4DAD-8DCC-87BEF26BDA03}"/>
              </a:ext>
            </a:extLst>
          </p:cNvPr>
          <p:cNvSpPr>
            <a:spLocks noGrp="1"/>
          </p:cNvSpPr>
          <p:nvPr>
            <p:ph type="title"/>
          </p:nvPr>
        </p:nvSpPr>
        <p:spPr>
          <a:xfrm>
            <a:off x="2356757" y="327706"/>
            <a:ext cx="6858000" cy="2900518"/>
          </a:xfrm>
        </p:spPr>
        <p:txBody>
          <a:bodyPr vert="horz" lIns="64294" tIns="32147" rIns="64294" bIns="32147" rtlCol="0" anchor="b">
            <a:normAutofit/>
          </a:bodyP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defTabSz="642915">
              <a:lnSpc>
                <a:spcPct val="90000"/>
              </a:lnSpc>
              <a:spcBef>
                <a:spcPct val="0"/>
              </a:spcBef>
            </a:pPr>
            <a:r>
              <a:rPr lang="en-US" sz="4400" b="0" kern="1200" dirty="0">
                <a:solidFill>
                  <a:srgbClr val="B6121D"/>
                </a:solidFill>
                <a:latin typeface="Raleway" panose="020B0503030101060003"/>
                <a:ea typeface="+mj-ea"/>
                <a:cs typeface="+mj-cs"/>
              </a:rPr>
              <a:t>Question break</a:t>
            </a:r>
          </a:p>
        </p:txBody>
      </p:sp>
    </p:spTree>
    <p:extLst>
      <p:ext uri="{BB962C8B-B14F-4D97-AF65-F5344CB8AC3E}">
        <p14:creationId xmlns:p14="http://schemas.microsoft.com/office/powerpoint/2010/main" val="4184110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68AB6-7CC1-4BA1-BA7A-AEDEBD7D8DD2}"/>
              </a:ext>
            </a:extLst>
          </p:cNvPr>
          <p:cNvSpPr>
            <a:spLocks noGrp="1"/>
          </p:cNvSpPr>
          <p:nvPr>
            <p:ph type="title"/>
          </p:nvPr>
        </p:nvSpPr>
        <p:spPr/>
        <p:txBody>
          <a:bodyPr/>
          <a:lstStyle/>
          <a:p>
            <a:r>
              <a:rPr lang="en-US" dirty="0"/>
              <a:t>CFRE exam: Test windows</a:t>
            </a:r>
          </a:p>
        </p:txBody>
      </p:sp>
      <p:sp>
        <p:nvSpPr>
          <p:cNvPr id="3" name="Content Placeholder 2">
            <a:extLst>
              <a:ext uri="{FF2B5EF4-FFF2-40B4-BE49-F238E27FC236}">
                <a16:creationId xmlns:a16="http://schemas.microsoft.com/office/drawing/2014/main" id="{31BCE43E-E3A4-4348-BD34-3339DF7E263F}"/>
              </a:ext>
            </a:extLst>
          </p:cNvPr>
          <p:cNvSpPr>
            <a:spLocks noGrp="1"/>
          </p:cNvSpPr>
          <p:nvPr>
            <p:ph idx="1"/>
          </p:nvPr>
        </p:nvSpPr>
        <p:spPr>
          <a:xfrm>
            <a:off x="798577" y="1693369"/>
            <a:ext cx="10515600" cy="4351338"/>
          </a:xfrm>
        </p:spPr>
        <p:txBody>
          <a:bodyPr/>
          <a:lstStyle/>
          <a:p>
            <a:r>
              <a:rPr lang="en-US" sz="2000" dirty="0"/>
              <a:t>Select test window in application</a:t>
            </a:r>
          </a:p>
          <a:p>
            <a:r>
              <a:rPr lang="en-US" sz="2000" dirty="0"/>
              <a:t>US$35 fee to change windows</a:t>
            </a:r>
          </a:p>
          <a:p>
            <a:r>
              <a:rPr lang="en-US" sz="2000" dirty="0"/>
              <a:t>No fee if change needed due to COVID</a:t>
            </a:r>
          </a:p>
          <a:p>
            <a:r>
              <a:rPr lang="en-US" sz="2000" dirty="0"/>
              <a:t>One year to sit for exam after application approved</a:t>
            </a:r>
          </a:p>
        </p:txBody>
      </p:sp>
      <p:pic>
        <p:nvPicPr>
          <p:cNvPr id="5" name="Picture 4">
            <a:extLst>
              <a:ext uri="{FF2B5EF4-FFF2-40B4-BE49-F238E27FC236}">
                <a16:creationId xmlns:a16="http://schemas.microsoft.com/office/drawing/2014/main" id="{A1B9262B-34EC-4E24-BA1C-B452E5CB1641}"/>
              </a:ext>
            </a:extLst>
          </p:cNvPr>
          <p:cNvPicPr>
            <a:picLocks noChangeAspect="1"/>
          </p:cNvPicPr>
          <p:nvPr/>
        </p:nvPicPr>
        <p:blipFill>
          <a:blip r:embed="rId3"/>
          <a:stretch>
            <a:fillRect/>
          </a:stretch>
        </p:blipFill>
        <p:spPr>
          <a:xfrm>
            <a:off x="877823" y="3716920"/>
            <a:ext cx="7421011" cy="2200582"/>
          </a:xfrm>
          <a:prstGeom prst="rect">
            <a:avLst/>
          </a:prstGeom>
        </p:spPr>
      </p:pic>
    </p:spTree>
    <p:extLst>
      <p:ext uri="{BB962C8B-B14F-4D97-AF65-F5344CB8AC3E}">
        <p14:creationId xmlns:p14="http://schemas.microsoft.com/office/powerpoint/2010/main" val="777735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9575-433E-4ABA-A300-6FA3E820E52F}"/>
              </a:ext>
            </a:extLst>
          </p:cNvPr>
          <p:cNvSpPr>
            <a:spLocks noGrp="1"/>
          </p:cNvSpPr>
          <p:nvPr>
            <p:ph type="title"/>
          </p:nvPr>
        </p:nvSpPr>
        <p:spPr>
          <a:xfrm>
            <a:off x="358783" y="172066"/>
            <a:ext cx="9145702" cy="1676603"/>
          </a:xfrm>
        </p:spPr>
        <p:txBody>
          <a:bodyPr>
            <a:normAutofit/>
          </a:bodyPr>
          <a:lstStyle/>
          <a:p>
            <a:r>
              <a:rPr lang="en-US" dirty="0"/>
              <a:t>How do I get started studying?</a:t>
            </a:r>
          </a:p>
        </p:txBody>
      </p:sp>
      <p:sp>
        <p:nvSpPr>
          <p:cNvPr id="3" name="Content Placeholder 2">
            <a:extLst>
              <a:ext uri="{FF2B5EF4-FFF2-40B4-BE49-F238E27FC236}">
                <a16:creationId xmlns:a16="http://schemas.microsoft.com/office/drawing/2014/main" id="{F1FF4742-C271-4CB2-9152-0C10B20ADB92}"/>
              </a:ext>
            </a:extLst>
          </p:cNvPr>
          <p:cNvSpPr>
            <a:spLocks noGrp="1"/>
          </p:cNvSpPr>
          <p:nvPr>
            <p:ph idx="1"/>
          </p:nvPr>
        </p:nvSpPr>
        <p:spPr>
          <a:xfrm>
            <a:off x="719269" y="2408146"/>
            <a:ext cx="9356716" cy="3785419"/>
          </a:xfrm>
        </p:spPr>
        <p:txBody>
          <a:bodyPr>
            <a:normAutofit/>
          </a:bodyPr>
          <a:lstStyle/>
          <a:p>
            <a:pPr marL="0" indent="0">
              <a:lnSpc>
                <a:spcPct val="100000"/>
              </a:lnSpc>
              <a:buNone/>
            </a:pPr>
            <a:r>
              <a:rPr lang="en-US" sz="1800" b="1" dirty="0"/>
              <a:t>5 years or more of experience:                   	 	Under 5 years of experience:</a:t>
            </a:r>
            <a:br>
              <a:rPr lang="en-US" sz="1800" dirty="0"/>
            </a:br>
            <a:r>
              <a:rPr lang="en-US" sz="1800" dirty="0"/>
              <a:t>40 hours	 of studying at minimum			80 hours of studying at minimum</a:t>
            </a:r>
          </a:p>
          <a:p>
            <a:pPr marL="0" indent="0">
              <a:lnSpc>
                <a:spcPct val="100000"/>
              </a:lnSpc>
              <a:buNone/>
            </a:pPr>
            <a:endParaRPr lang="en-US" sz="1800" dirty="0"/>
          </a:p>
          <a:p>
            <a:pPr marL="0" indent="0">
              <a:lnSpc>
                <a:spcPct val="100000"/>
              </a:lnSpc>
              <a:buNone/>
            </a:pPr>
            <a:endParaRPr lang="en-US" sz="1800" dirty="0"/>
          </a:p>
          <a:p>
            <a:pPr marL="0" indent="0" algn="ctr">
              <a:lnSpc>
                <a:spcPct val="100000"/>
              </a:lnSpc>
              <a:buNone/>
            </a:pPr>
            <a:r>
              <a:rPr lang="en-US" sz="1800" dirty="0"/>
              <a:t>Determine what you need to study:</a:t>
            </a:r>
          </a:p>
          <a:p>
            <a:pPr algn="ctr">
              <a:lnSpc>
                <a:spcPct val="100000"/>
              </a:lnSpc>
            </a:pPr>
            <a:r>
              <a:rPr lang="en-US" sz="1800" dirty="0"/>
              <a:t>Resource Reading List</a:t>
            </a:r>
          </a:p>
          <a:p>
            <a:pPr algn="ctr">
              <a:lnSpc>
                <a:spcPct val="100000"/>
              </a:lnSpc>
            </a:pPr>
            <a:r>
              <a:rPr lang="en-US" sz="1800" dirty="0"/>
              <a:t>Rent, borrow, buy, listen</a:t>
            </a:r>
          </a:p>
          <a:p>
            <a:pPr marL="0" indent="0" algn="ctr">
              <a:lnSpc>
                <a:spcPct val="100000"/>
              </a:lnSpc>
              <a:buNone/>
            </a:pPr>
            <a:endParaRPr lang="en-US" sz="1800" dirty="0"/>
          </a:p>
          <a:p>
            <a:pPr lvl="1"/>
            <a:endParaRPr lang="en-US" sz="1800" dirty="0"/>
          </a:p>
        </p:txBody>
      </p:sp>
      <p:cxnSp>
        <p:nvCxnSpPr>
          <p:cNvPr id="6" name="Straight Connector 5">
            <a:extLst>
              <a:ext uri="{FF2B5EF4-FFF2-40B4-BE49-F238E27FC236}">
                <a16:creationId xmlns:a16="http://schemas.microsoft.com/office/drawing/2014/main" id="{85F67F43-CCBB-4336-8632-768A0296FC48}"/>
              </a:ext>
            </a:extLst>
          </p:cNvPr>
          <p:cNvCxnSpPr/>
          <p:nvPr/>
        </p:nvCxnSpPr>
        <p:spPr>
          <a:xfrm>
            <a:off x="5319346" y="2523392"/>
            <a:ext cx="0" cy="562708"/>
          </a:xfrm>
          <a:prstGeom prst="line">
            <a:avLst/>
          </a:prstGeom>
          <a:ln w="28575">
            <a:solidFill>
              <a:srgbClr val="B612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535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4758"/>
            <a:ext cx="9144000" cy="5145993"/>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ctr"/>
            <a:endParaRPr lang="en-US" sz="1800"/>
          </a:p>
        </p:txBody>
      </p:sp>
      <p:sp>
        <p:nvSpPr>
          <p:cNvPr id="15"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8840066" cy="51435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ctr"/>
            <a:endParaRPr lang="en-US" sz="1800"/>
          </a:p>
        </p:txBody>
      </p:sp>
      <p:sp>
        <p:nvSpPr>
          <p:cNvPr id="13"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2686050" cy="51435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ctr"/>
            <a:endParaRPr lang="en-US" sz="1800"/>
          </a:p>
        </p:txBody>
      </p:sp>
      <p:sp>
        <p:nvSpPr>
          <p:cNvPr id="2" name="Title 1">
            <a:extLst>
              <a:ext uri="{FF2B5EF4-FFF2-40B4-BE49-F238E27FC236}">
                <a16:creationId xmlns:a16="http://schemas.microsoft.com/office/drawing/2014/main" id="{D4D395D1-91E8-4930-9460-40EF40A6CE7D}"/>
              </a:ext>
            </a:extLst>
          </p:cNvPr>
          <p:cNvSpPr>
            <a:spLocks noGrp="1"/>
          </p:cNvSpPr>
          <p:nvPr>
            <p:ph type="title"/>
          </p:nvPr>
        </p:nvSpPr>
        <p:spPr>
          <a:xfrm>
            <a:off x="2148752" y="1131094"/>
            <a:ext cx="7890527" cy="994172"/>
          </a:xfrm>
        </p:spPr>
        <p:txBody>
          <a:bodyPr>
            <a:normAutofit/>
          </a:bodyP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sz="4800" b="0" dirty="0">
                <a:solidFill>
                  <a:schemeClr val="bg1"/>
                </a:solidFill>
                <a:latin typeface="Raleway" panose="020B0503030101060003"/>
                <a:ea typeface="Verdana" panose="020B0604030504040204" pitchFamily="34" charset="0"/>
              </a:rPr>
              <a:t>Six Knowledge Domains</a:t>
            </a:r>
          </a:p>
        </p:txBody>
      </p:sp>
      <p:graphicFrame>
        <p:nvGraphicFramePr>
          <p:cNvPr id="4" name="Content Placeholder 3">
            <a:extLst>
              <a:ext uri="{FF2B5EF4-FFF2-40B4-BE49-F238E27FC236}">
                <a16:creationId xmlns:a16="http://schemas.microsoft.com/office/drawing/2014/main" id="{421C93F4-120A-4637-89DD-83253BD94412}"/>
              </a:ext>
            </a:extLst>
          </p:cNvPr>
          <p:cNvGraphicFramePr>
            <a:graphicFrameLocks noGrp="1"/>
          </p:cNvGraphicFramePr>
          <p:nvPr>
            <p:ph idx="1"/>
            <p:extLst>
              <p:ext uri="{D42A27DB-BD31-4B8C-83A1-F6EECF244321}">
                <p14:modId xmlns:p14="http://schemas.microsoft.com/office/powerpoint/2010/main" val="3575069161"/>
              </p:ext>
            </p:extLst>
          </p:nvPr>
        </p:nvGraphicFramePr>
        <p:xfrm>
          <a:off x="2232391" y="2374106"/>
          <a:ext cx="7727219" cy="3349450"/>
        </p:xfrm>
        <a:graphic>
          <a:graphicData uri="http://schemas.openxmlformats.org/drawingml/2006/table">
            <a:tbl>
              <a:tblPr firstRow="1" bandRow="1">
                <a:tableStyleId>{21E4AEA4-8DFA-4A89-87EB-49C32662AFE0}</a:tableStyleId>
              </a:tblPr>
              <a:tblGrid>
                <a:gridCol w="3756721">
                  <a:extLst>
                    <a:ext uri="{9D8B030D-6E8A-4147-A177-3AD203B41FA5}">
                      <a16:colId xmlns:a16="http://schemas.microsoft.com/office/drawing/2014/main" val="1935517379"/>
                    </a:ext>
                  </a:extLst>
                </a:gridCol>
                <a:gridCol w="1394759">
                  <a:extLst>
                    <a:ext uri="{9D8B030D-6E8A-4147-A177-3AD203B41FA5}">
                      <a16:colId xmlns:a16="http://schemas.microsoft.com/office/drawing/2014/main" val="634212777"/>
                    </a:ext>
                  </a:extLst>
                </a:gridCol>
                <a:gridCol w="2575739">
                  <a:extLst>
                    <a:ext uri="{9D8B030D-6E8A-4147-A177-3AD203B41FA5}">
                      <a16:colId xmlns:a16="http://schemas.microsoft.com/office/drawing/2014/main" val="2613318820"/>
                    </a:ext>
                  </a:extLst>
                </a:gridCol>
              </a:tblGrid>
              <a:tr h="605086">
                <a:tc>
                  <a:txBody>
                    <a:bodyPr/>
                    <a:lstStyle/>
                    <a:p>
                      <a:pPr algn="ctr"/>
                      <a:r>
                        <a:rPr lang="en-US" sz="1700" dirty="0">
                          <a:latin typeface="Arial" panose="020B0604020202020204" pitchFamily="34" charset="0"/>
                          <a:ea typeface="Verdana" panose="020B0604030504040204" pitchFamily="34" charset="0"/>
                          <a:cs typeface="Arial" panose="020B0604020202020204" pitchFamily="34" charset="0"/>
                        </a:rPr>
                        <a:t>Topic </a:t>
                      </a:r>
                    </a:p>
                  </a:txBody>
                  <a:tcPr marL="86927" marR="86927" marT="43463" marB="43463">
                    <a:solidFill>
                      <a:srgbClr val="B6121D"/>
                    </a:solidFill>
                  </a:tcPr>
                </a:tc>
                <a:tc>
                  <a:txBody>
                    <a:bodyPr/>
                    <a:lstStyle/>
                    <a:p>
                      <a:pPr algn="ctr"/>
                      <a:r>
                        <a:rPr lang="en-US" sz="1700">
                          <a:latin typeface="Arial" panose="020B0604020202020204" pitchFamily="34" charset="0"/>
                          <a:ea typeface="Verdana" panose="020B0604030504040204" pitchFamily="34" charset="0"/>
                          <a:cs typeface="Arial" panose="020B0604020202020204" pitchFamily="34" charset="0"/>
                        </a:rPr>
                        <a:t>Number</a:t>
                      </a:r>
                    </a:p>
                  </a:txBody>
                  <a:tcPr marL="86927" marR="86927" marT="43463" marB="43463">
                    <a:solidFill>
                      <a:srgbClr val="B6121D"/>
                    </a:solidFill>
                  </a:tcPr>
                </a:tc>
                <a:tc>
                  <a:txBody>
                    <a:bodyPr/>
                    <a:lstStyle/>
                    <a:p>
                      <a:pPr algn="ctr"/>
                      <a:r>
                        <a:rPr lang="en-US" sz="1700" dirty="0">
                          <a:latin typeface="Arial" panose="020B0604020202020204" pitchFamily="34" charset="0"/>
                          <a:ea typeface="Verdana" panose="020B0604030504040204" pitchFamily="34" charset="0"/>
                          <a:cs typeface="Arial" panose="020B0604020202020204" pitchFamily="34" charset="0"/>
                        </a:rPr>
                        <a:t>Percentage of Exam</a:t>
                      </a:r>
                    </a:p>
                  </a:txBody>
                  <a:tcPr marL="86927" marR="86927" marT="43463" marB="43463">
                    <a:solidFill>
                      <a:srgbClr val="B6121D"/>
                    </a:solidFill>
                  </a:tcPr>
                </a:tc>
                <a:extLst>
                  <a:ext uri="{0D108BD9-81ED-4DB2-BD59-A6C34878D82A}">
                    <a16:rowId xmlns:a16="http://schemas.microsoft.com/office/drawing/2014/main" val="1563452924"/>
                  </a:ext>
                </a:extLst>
              </a:tr>
              <a:tr h="629184">
                <a:tc>
                  <a:txBody>
                    <a:bodyPr/>
                    <a:lstStyle/>
                    <a:p>
                      <a:pPr algn="ctr"/>
                      <a:r>
                        <a:rPr lang="en-US" sz="1700" dirty="0">
                          <a:solidFill>
                            <a:schemeClr val="bg1"/>
                          </a:solidFill>
                          <a:latin typeface="Arial" panose="020B0604020202020204" pitchFamily="34" charset="0"/>
                          <a:ea typeface="Verdana" panose="020B0604030504040204" pitchFamily="34" charset="0"/>
                          <a:cs typeface="Arial" panose="020B0604020202020204" pitchFamily="34" charset="0"/>
                        </a:rPr>
                        <a:t>Current and Prospective Donor Research</a:t>
                      </a:r>
                    </a:p>
                  </a:txBody>
                  <a:tcPr marL="86927" marR="86927" marT="43463" marB="43463">
                    <a:solidFill>
                      <a:srgbClr val="B6121D"/>
                    </a:solidFill>
                  </a:tcPr>
                </a:tc>
                <a:tc>
                  <a:txBody>
                    <a:bodyPr/>
                    <a:lstStyle/>
                    <a:p>
                      <a:pPr algn="ctr"/>
                      <a:r>
                        <a:rPr lang="en-US" sz="1700" dirty="0">
                          <a:solidFill>
                            <a:schemeClr val="bg1"/>
                          </a:solidFill>
                          <a:latin typeface="Arial" panose="020B0604020202020204" pitchFamily="34" charset="0"/>
                          <a:ea typeface="Verdana" panose="020B0604030504040204" pitchFamily="34" charset="0"/>
                          <a:cs typeface="Arial" panose="020B0604020202020204" pitchFamily="34" charset="0"/>
                        </a:rPr>
                        <a:t>28 Items</a:t>
                      </a:r>
                    </a:p>
                  </a:txBody>
                  <a:tcPr marL="86927" marR="86927" marT="43463" marB="43463">
                    <a:solidFill>
                      <a:srgbClr val="B6121D"/>
                    </a:solidFill>
                  </a:tcPr>
                </a:tc>
                <a:tc>
                  <a:txBody>
                    <a:bodyPr/>
                    <a:lstStyle/>
                    <a:p>
                      <a:pPr algn="ctr"/>
                      <a:r>
                        <a:rPr lang="en-US" sz="1700" dirty="0">
                          <a:solidFill>
                            <a:schemeClr val="bg1"/>
                          </a:solidFill>
                          <a:latin typeface="Arial" panose="020B0604020202020204" pitchFamily="34" charset="0"/>
                          <a:ea typeface="Verdana" panose="020B0604030504040204" pitchFamily="34" charset="0"/>
                          <a:cs typeface="Arial" panose="020B0604020202020204" pitchFamily="34" charset="0"/>
                        </a:rPr>
                        <a:t>14%</a:t>
                      </a:r>
                    </a:p>
                  </a:txBody>
                  <a:tcPr marL="86927" marR="86927" marT="43463" marB="43463">
                    <a:solidFill>
                      <a:srgbClr val="B6121D"/>
                    </a:solidFill>
                  </a:tcPr>
                </a:tc>
                <a:extLst>
                  <a:ext uri="{0D108BD9-81ED-4DB2-BD59-A6C34878D82A}">
                    <a16:rowId xmlns:a16="http://schemas.microsoft.com/office/drawing/2014/main" val="3275073960"/>
                  </a:ext>
                </a:extLst>
              </a:tr>
              <a:tr h="371499">
                <a:tc>
                  <a:txBody>
                    <a:bodyPr/>
                    <a:lstStyle/>
                    <a:p>
                      <a:pPr algn="ctr"/>
                      <a:r>
                        <a:rPr lang="en-US" sz="1700" dirty="0">
                          <a:solidFill>
                            <a:schemeClr val="bg1"/>
                          </a:solidFill>
                          <a:latin typeface="Arial" panose="020B0604020202020204" pitchFamily="34" charset="0"/>
                          <a:ea typeface="Verdana" panose="020B0604030504040204" pitchFamily="34" charset="0"/>
                          <a:cs typeface="Arial" panose="020B0604020202020204" pitchFamily="34" charset="0"/>
                        </a:rPr>
                        <a:t>Securing the Gift</a:t>
                      </a:r>
                    </a:p>
                  </a:txBody>
                  <a:tcPr marL="86927" marR="86927" marT="43463" marB="43463">
                    <a:solidFill>
                      <a:srgbClr val="B6121D"/>
                    </a:solidFill>
                  </a:tcPr>
                </a:tc>
                <a:tc>
                  <a:txBody>
                    <a:bodyPr/>
                    <a:lstStyle/>
                    <a:p>
                      <a:pPr algn="ctr"/>
                      <a:r>
                        <a:rPr lang="en-US" sz="1700" dirty="0">
                          <a:solidFill>
                            <a:schemeClr val="bg1"/>
                          </a:solidFill>
                          <a:latin typeface="Arial" panose="020B0604020202020204" pitchFamily="34" charset="0"/>
                          <a:ea typeface="Verdana" panose="020B0604030504040204" pitchFamily="34" charset="0"/>
                          <a:cs typeface="Arial" panose="020B0604020202020204" pitchFamily="34" charset="0"/>
                        </a:rPr>
                        <a:t>46 Items</a:t>
                      </a:r>
                    </a:p>
                  </a:txBody>
                  <a:tcPr marL="86927" marR="86927" marT="43463" marB="43463">
                    <a:solidFill>
                      <a:srgbClr val="B6121D"/>
                    </a:solidFill>
                  </a:tcPr>
                </a:tc>
                <a:tc>
                  <a:txBody>
                    <a:bodyPr/>
                    <a:lstStyle/>
                    <a:p>
                      <a:pPr algn="ctr"/>
                      <a:r>
                        <a:rPr lang="en-US" sz="1700">
                          <a:solidFill>
                            <a:schemeClr val="bg1"/>
                          </a:solidFill>
                          <a:latin typeface="Arial" panose="020B0604020202020204" pitchFamily="34" charset="0"/>
                          <a:ea typeface="Verdana" panose="020B0604030504040204" pitchFamily="34" charset="0"/>
                          <a:cs typeface="Arial" panose="020B0604020202020204" pitchFamily="34" charset="0"/>
                        </a:rPr>
                        <a:t>23%</a:t>
                      </a:r>
                    </a:p>
                  </a:txBody>
                  <a:tcPr marL="86927" marR="86927" marT="43463" marB="43463">
                    <a:solidFill>
                      <a:srgbClr val="B6121D"/>
                    </a:solidFill>
                  </a:tcPr>
                </a:tc>
                <a:extLst>
                  <a:ext uri="{0D108BD9-81ED-4DB2-BD59-A6C34878D82A}">
                    <a16:rowId xmlns:a16="http://schemas.microsoft.com/office/drawing/2014/main" val="643038808"/>
                  </a:ext>
                </a:extLst>
              </a:tr>
              <a:tr h="371499">
                <a:tc>
                  <a:txBody>
                    <a:bodyPr/>
                    <a:lstStyle/>
                    <a:p>
                      <a:pPr algn="ctr"/>
                      <a:r>
                        <a:rPr lang="en-US" sz="1700" dirty="0">
                          <a:solidFill>
                            <a:schemeClr val="bg1"/>
                          </a:solidFill>
                          <a:latin typeface="Arial" panose="020B0604020202020204" pitchFamily="34" charset="0"/>
                          <a:ea typeface="Verdana" panose="020B0604030504040204" pitchFamily="34" charset="0"/>
                          <a:cs typeface="Arial" panose="020B0604020202020204" pitchFamily="34" charset="0"/>
                        </a:rPr>
                        <a:t>Relationship Building</a:t>
                      </a:r>
                    </a:p>
                  </a:txBody>
                  <a:tcPr marL="86927" marR="86927" marT="43463" marB="43463">
                    <a:solidFill>
                      <a:srgbClr val="B6121D"/>
                    </a:solidFill>
                  </a:tcPr>
                </a:tc>
                <a:tc>
                  <a:txBody>
                    <a:bodyPr/>
                    <a:lstStyle/>
                    <a:p>
                      <a:pPr algn="ctr"/>
                      <a:r>
                        <a:rPr lang="en-US" sz="1700" dirty="0">
                          <a:solidFill>
                            <a:schemeClr val="bg1"/>
                          </a:solidFill>
                          <a:latin typeface="Arial" panose="020B0604020202020204" pitchFamily="34" charset="0"/>
                          <a:ea typeface="Verdana" panose="020B0604030504040204" pitchFamily="34" charset="0"/>
                          <a:cs typeface="Arial" panose="020B0604020202020204" pitchFamily="34" charset="0"/>
                        </a:rPr>
                        <a:t>52 Items</a:t>
                      </a:r>
                    </a:p>
                  </a:txBody>
                  <a:tcPr marL="86927" marR="86927" marT="43463" marB="43463">
                    <a:solidFill>
                      <a:srgbClr val="B6121D"/>
                    </a:solidFill>
                  </a:tcPr>
                </a:tc>
                <a:tc>
                  <a:txBody>
                    <a:bodyPr/>
                    <a:lstStyle/>
                    <a:p>
                      <a:pPr algn="ctr"/>
                      <a:r>
                        <a:rPr lang="en-US" sz="1700">
                          <a:solidFill>
                            <a:schemeClr val="bg1"/>
                          </a:solidFill>
                          <a:latin typeface="Arial" panose="020B0604020202020204" pitchFamily="34" charset="0"/>
                          <a:ea typeface="Verdana" panose="020B0604030504040204" pitchFamily="34" charset="0"/>
                          <a:cs typeface="Arial" panose="020B0604020202020204" pitchFamily="34" charset="0"/>
                        </a:rPr>
                        <a:t>26%</a:t>
                      </a:r>
                    </a:p>
                  </a:txBody>
                  <a:tcPr marL="86927" marR="86927" marT="43463" marB="43463">
                    <a:solidFill>
                      <a:srgbClr val="B6121D"/>
                    </a:solidFill>
                  </a:tcPr>
                </a:tc>
                <a:extLst>
                  <a:ext uri="{0D108BD9-81ED-4DB2-BD59-A6C34878D82A}">
                    <a16:rowId xmlns:a16="http://schemas.microsoft.com/office/drawing/2014/main" val="4288242832"/>
                  </a:ext>
                </a:extLst>
              </a:tr>
              <a:tr h="371499">
                <a:tc>
                  <a:txBody>
                    <a:bodyPr/>
                    <a:lstStyle/>
                    <a:p>
                      <a:pPr algn="ctr"/>
                      <a:r>
                        <a:rPr lang="en-US" sz="1700" dirty="0">
                          <a:solidFill>
                            <a:schemeClr val="bg1"/>
                          </a:solidFill>
                          <a:latin typeface="Arial" panose="020B0604020202020204" pitchFamily="34" charset="0"/>
                          <a:ea typeface="Verdana" panose="020B0604030504040204" pitchFamily="34" charset="0"/>
                          <a:cs typeface="Arial" panose="020B0604020202020204" pitchFamily="34" charset="0"/>
                        </a:rPr>
                        <a:t>Volunteer Involvement</a:t>
                      </a:r>
                    </a:p>
                  </a:txBody>
                  <a:tcPr marL="86927" marR="86927" marT="43463" marB="43463">
                    <a:solidFill>
                      <a:srgbClr val="B6121D"/>
                    </a:solidFill>
                  </a:tcPr>
                </a:tc>
                <a:tc>
                  <a:txBody>
                    <a:bodyPr/>
                    <a:lstStyle/>
                    <a:p>
                      <a:pPr algn="ctr"/>
                      <a:r>
                        <a:rPr lang="en-US" sz="1700" dirty="0">
                          <a:solidFill>
                            <a:schemeClr val="bg1"/>
                          </a:solidFill>
                          <a:latin typeface="Arial" panose="020B0604020202020204" pitchFamily="34" charset="0"/>
                          <a:ea typeface="Verdana" panose="020B0604030504040204" pitchFamily="34" charset="0"/>
                          <a:cs typeface="Arial" panose="020B0604020202020204" pitchFamily="34" charset="0"/>
                        </a:rPr>
                        <a:t>16 Items</a:t>
                      </a:r>
                    </a:p>
                  </a:txBody>
                  <a:tcPr marL="86927" marR="86927" marT="43463" marB="43463">
                    <a:solidFill>
                      <a:srgbClr val="B6121D"/>
                    </a:solidFill>
                  </a:tcPr>
                </a:tc>
                <a:tc>
                  <a:txBody>
                    <a:bodyPr/>
                    <a:lstStyle/>
                    <a:p>
                      <a:pPr algn="ctr"/>
                      <a:r>
                        <a:rPr lang="en-US" sz="1700" dirty="0">
                          <a:solidFill>
                            <a:schemeClr val="bg1"/>
                          </a:solidFill>
                          <a:latin typeface="Arial" panose="020B0604020202020204" pitchFamily="34" charset="0"/>
                          <a:ea typeface="Verdana" panose="020B0604030504040204" pitchFamily="34" charset="0"/>
                          <a:cs typeface="Arial" panose="020B0604020202020204" pitchFamily="34" charset="0"/>
                        </a:rPr>
                        <a:t>8%</a:t>
                      </a:r>
                    </a:p>
                  </a:txBody>
                  <a:tcPr marL="86927" marR="86927" marT="43463" marB="43463">
                    <a:solidFill>
                      <a:srgbClr val="B6121D"/>
                    </a:solidFill>
                  </a:tcPr>
                </a:tc>
                <a:extLst>
                  <a:ext uri="{0D108BD9-81ED-4DB2-BD59-A6C34878D82A}">
                    <a16:rowId xmlns:a16="http://schemas.microsoft.com/office/drawing/2014/main" val="2414020369"/>
                  </a:ext>
                </a:extLst>
              </a:tr>
              <a:tr h="371499">
                <a:tc>
                  <a:txBody>
                    <a:bodyPr/>
                    <a:lstStyle/>
                    <a:p>
                      <a:pPr algn="ctr"/>
                      <a:r>
                        <a:rPr lang="en-US" sz="1700">
                          <a:solidFill>
                            <a:schemeClr val="bg1"/>
                          </a:solidFill>
                          <a:latin typeface="Arial" panose="020B0604020202020204" pitchFamily="34" charset="0"/>
                          <a:ea typeface="Verdana" panose="020B0604030504040204" pitchFamily="34" charset="0"/>
                          <a:cs typeface="Arial" panose="020B0604020202020204" pitchFamily="34" charset="0"/>
                        </a:rPr>
                        <a:t>Leadership and Management</a:t>
                      </a:r>
                    </a:p>
                  </a:txBody>
                  <a:tcPr marL="86927" marR="86927" marT="43463" marB="43463">
                    <a:solidFill>
                      <a:srgbClr val="B6121D"/>
                    </a:solidFill>
                  </a:tcPr>
                </a:tc>
                <a:tc>
                  <a:txBody>
                    <a:bodyPr/>
                    <a:lstStyle/>
                    <a:p>
                      <a:pPr algn="ctr"/>
                      <a:r>
                        <a:rPr lang="en-US" sz="1700">
                          <a:solidFill>
                            <a:schemeClr val="bg1"/>
                          </a:solidFill>
                          <a:latin typeface="Arial" panose="020B0604020202020204" pitchFamily="34" charset="0"/>
                          <a:ea typeface="Verdana" panose="020B0604030504040204" pitchFamily="34" charset="0"/>
                          <a:cs typeface="Arial" panose="020B0604020202020204" pitchFamily="34" charset="0"/>
                        </a:rPr>
                        <a:t>38 Items</a:t>
                      </a:r>
                    </a:p>
                  </a:txBody>
                  <a:tcPr marL="86927" marR="86927" marT="43463" marB="43463">
                    <a:solidFill>
                      <a:srgbClr val="B6121D"/>
                    </a:solidFill>
                  </a:tcPr>
                </a:tc>
                <a:tc>
                  <a:txBody>
                    <a:bodyPr/>
                    <a:lstStyle/>
                    <a:p>
                      <a:pPr algn="ctr"/>
                      <a:r>
                        <a:rPr lang="en-US" sz="1700" dirty="0">
                          <a:solidFill>
                            <a:schemeClr val="bg1"/>
                          </a:solidFill>
                          <a:latin typeface="Arial" panose="020B0604020202020204" pitchFamily="34" charset="0"/>
                          <a:ea typeface="Verdana" panose="020B0604030504040204" pitchFamily="34" charset="0"/>
                          <a:cs typeface="Arial" panose="020B0604020202020204" pitchFamily="34" charset="0"/>
                        </a:rPr>
                        <a:t>19%</a:t>
                      </a:r>
                    </a:p>
                  </a:txBody>
                  <a:tcPr marL="86927" marR="86927" marT="43463" marB="43463">
                    <a:solidFill>
                      <a:srgbClr val="B6121D"/>
                    </a:solidFill>
                  </a:tcPr>
                </a:tc>
                <a:extLst>
                  <a:ext uri="{0D108BD9-81ED-4DB2-BD59-A6C34878D82A}">
                    <a16:rowId xmlns:a16="http://schemas.microsoft.com/office/drawing/2014/main" val="3845041903"/>
                  </a:ext>
                </a:extLst>
              </a:tr>
              <a:tr h="629184">
                <a:tc>
                  <a:txBody>
                    <a:bodyPr/>
                    <a:lstStyle/>
                    <a:p>
                      <a:pPr algn="ctr"/>
                      <a:r>
                        <a:rPr lang="en-US" sz="1700">
                          <a:solidFill>
                            <a:schemeClr val="bg1"/>
                          </a:solidFill>
                          <a:latin typeface="Arial" panose="020B0604020202020204" pitchFamily="34" charset="0"/>
                          <a:ea typeface="Verdana" panose="020B0604030504040204" pitchFamily="34" charset="0"/>
                          <a:cs typeface="Arial" panose="020B0604020202020204" pitchFamily="34" charset="0"/>
                        </a:rPr>
                        <a:t>Ethics, Accountability, and Professionalism</a:t>
                      </a:r>
                    </a:p>
                  </a:txBody>
                  <a:tcPr marL="86927" marR="86927" marT="43463" marB="43463">
                    <a:solidFill>
                      <a:srgbClr val="B6121D"/>
                    </a:solidFill>
                  </a:tcPr>
                </a:tc>
                <a:tc>
                  <a:txBody>
                    <a:bodyPr/>
                    <a:lstStyle/>
                    <a:p>
                      <a:pPr algn="ctr"/>
                      <a:r>
                        <a:rPr lang="en-US" sz="1700">
                          <a:solidFill>
                            <a:schemeClr val="bg1"/>
                          </a:solidFill>
                          <a:latin typeface="Arial" panose="020B0604020202020204" pitchFamily="34" charset="0"/>
                          <a:ea typeface="Verdana" panose="020B0604030504040204" pitchFamily="34" charset="0"/>
                          <a:cs typeface="Arial" panose="020B0604020202020204" pitchFamily="34" charset="0"/>
                        </a:rPr>
                        <a:t>20 Items</a:t>
                      </a:r>
                    </a:p>
                  </a:txBody>
                  <a:tcPr marL="86927" marR="86927" marT="43463" marB="43463">
                    <a:solidFill>
                      <a:srgbClr val="B6121D"/>
                    </a:solidFill>
                  </a:tcPr>
                </a:tc>
                <a:tc>
                  <a:txBody>
                    <a:bodyPr/>
                    <a:lstStyle/>
                    <a:p>
                      <a:pPr algn="ctr"/>
                      <a:r>
                        <a:rPr lang="en-US" sz="1700" dirty="0">
                          <a:solidFill>
                            <a:schemeClr val="bg1"/>
                          </a:solidFill>
                          <a:latin typeface="Arial" panose="020B0604020202020204" pitchFamily="34" charset="0"/>
                          <a:ea typeface="Verdana" panose="020B0604030504040204" pitchFamily="34" charset="0"/>
                          <a:cs typeface="Arial" panose="020B0604020202020204" pitchFamily="34" charset="0"/>
                        </a:rPr>
                        <a:t>10%</a:t>
                      </a:r>
                    </a:p>
                  </a:txBody>
                  <a:tcPr marL="86927" marR="86927" marT="43463" marB="43463">
                    <a:solidFill>
                      <a:srgbClr val="B6121D"/>
                    </a:solidFill>
                  </a:tcPr>
                </a:tc>
                <a:extLst>
                  <a:ext uri="{0D108BD9-81ED-4DB2-BD59-A6C34878D82A}">
                    <a16:rowId xmlns:a16="http://schemas.microsoft.com/office/drawing/2014/main" val="3614282899"/>
                  </a:ext>
                </a:extLst>
              </a:tr>
            </a:tbl>
          </a:graphicData>
        </a:graphic>
      </p:graphicFrame>
    </p:spTree>
    <p:extLst>
      <p:ext uri="{BB962C8B-B14F-4D97-AF65-F5344CB8AC3E}">
        <p14:creationId xmlns:p14="http://schemas.microsoft.com/office/powerpoint/2010/main" val="6411561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180114" y="343353"/>
            <a:ext cx="5725886" cy="1325563"/>
          </a:xfrm>
        </p:spPr>
        <p:txBody>
          <a:bodyPr>
            <a:normAutofit/>
          </a:bodyPr>
          <a:lstStyle/>
          <a:p>
            <a:pPr eaLnBrk="1" hangingPunct="1"/>
            <a:r>
              <a:rPr lang="en-CA" dirty="0">
                <a:solidFill>
                  <a:srgbClr val="B6121D"/>
                </a:solidFill>
                <a:latin typeface="Raleway" panose="020B0503030101060003" pitchFamily="34" charset="0"/>
                <a:ea typeface="Verdana" pitchFamily="34" charset="0"/>
                <a:cs typeface="Verdana" pitchFamily="34" charset="0"/>
              </a:rPr>
              <a:t>FAQs</a:t>
            </a:r>
          </a:p>
        </p:txBody>
      </p:sp>
      <p:sp>
        <p:nvSpPr>
          <p:cNvPr id="10243" name="Rectangle 3"/>
          <p:cNvSpPr>
            <a:spLocks noGrp="1" noChangeArrowheads="1"/>
          </p:cNvSpPr>
          <p:nvPr>
            <p:ph idx="1"/>
          </p:nvPr>
        </p:nvSpPr>
        <p:spPr>
          <a:xfrm>
            <a:off x="4263616" y="2955664"/>
            <a:ext cx="6491883" cy="1143000"/>
          </a:xfrm>
        </p:spPr>
        <p:txBody>
          <a:bodyPr>
            <a:noAutofit/>
          </a:bodyPr>
          <a:lstStyle/>
          <a:p>
            <a:pPr eaLnBrk="1" hangingPunct="1">
              <a:lnSpc>
                <a:spcPct val="100000"/>
              </a:lnSpc>
              <a:spcAft>
                <a:spcPct val="35000"/>
              </a:spcAft>
            </a:pPr>
            <a:r>
              <a:rPr lang="en-CA" sz="2200" dirty="0">
                <a:latin typeface="Arial" panose="020B0604020202020204" pitchFamily="34" charset="0"/>
                <a:ea typeface="Verdana" panose="020B0604030504040204" pitchFamily="34" charset="0"/>
                <a:cs typeface="Arial" panose="020B0604020202020204" pitchFamily="34" charset="0"/>
              </a:rPr>
              <a:t>Application cost: US$875 regular/US$700 participating organization member rate</a:t>
            </a:r>
          </a:p>
          <a:p>
            <a:pPr eaLnBrk="1" hangingPunct="1">
              <a:lnSpc>
                <a:spcPct val="100000"/>
              </a:lnSpc>
              <a:spcAft>
                <a:spcPct val="35000"/>
              </a:spcAft>
            </a:pPr>
            <a:r>
              <a:rPr lang="en-CA" sz="2200"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Candidate Handbook, Test Content Outline, Glossary available at www.cfre.org</a:t>
            </a:r>
          </a:p>
        </p:txBody>
      </p:sp>
      <p:pic>
        <p:nvPicPr>
          <p:cNvPr id="4" name="Picture 3" descr="A close up of a sign&#10;&#10;Description automatically generated">
            <a:extLst>
              <a:ext uri="{FF2B5EF4-FFF2-40B4-BE49-F238E27FC236}">
                <a16:creationId xmlns:a16="http://schemas.microsoft.com/office/drawing/2014/main" id="{6EBEDCD0-8195-4F80-8449-17E6D7F9F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62" y="2373746"/>
            <a:ext cx="2990230" cy="2653887"/>
          </a:xfrm>
          <a:prstGeom prst="rect">
            <a:avLst/>
          </a:prstGeom>
        </p:spPr>
      </p:pic>
    </p:spTree>
    <p:extLst>
      <p:ext uri="{BB962C8B-B14F-4D97-AF65-F5344CB8AC3E}">
        <p14:creationId xmlns:p14="http://schemas.microsoft.com/office/powerpoint/2010/main" val="1786086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F35B63-FBA2-4460-8AFF-E347375FEAD5}"/>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kern="1200" dirty="0">
                <a:solidFill>
                  <a:srgbClr val="FFFFFF"/>
                </a:solidFill>
                <a:latin typeface="Raleway" panose="020B0503030101060003" pitchFamily="34" charset="0"/>
                <a:cs typeface="Arial" panose="020B0604020202020204" pitchFamily="34" charset="0"/>
              </a:rPr>
              <a:t>Breakdown of Knowledge Domains</a:t>
            </a:r>
          </a:p>
        </p:txBody>
      </p:sp>
      <p:cxnSp>
        <p:nvCxnSpPr>
          <p:cNvPr id="21" name="Straight Connector 2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social media post&#10;&#10;Description generated with very high confidence">
            <a:extLst>
              <a:ext uri="{FF2B5EF4-FFF2-40B4-BE49-F238E27FC236}">
                <a16:creationId xmlns:a16="http://schemas.microsoft.com/office/drawing/2014/main" id="{D5F1B4DB-6E05-43D2-91E6-1BE51B2FA5B2}"/>
              </a:ext>
            </a:extLst>
          </p:cNvPr>
          <p:cNvPicPr>
            <a:picLocks noChangeAspect="1"/>
          </p:cNvPicPr>
          <p:nvPr/>
        </p:nvPicPr>
        <p:blipFill>
          <a:blip r:embed="rId2"/>
          <a:stretch>
            <a:fillRect/>
          </a:stretch>
        </p:blipFill>
        <p:spPr>
          <a:xfrm>
            <a:off x="5153822" y="614947"/>
            <a:ext cx="6553545" cy="5636047"/>
          </a:xfrm>
          <a:prstGeom prst="rect">
            <a:avLst/>
          </a:prstGeom>
        </p:spPr>
      </p:pic>
    </p:spTree>
    <p:extLst>
      <p:ext uri="{BB962C8B-B14F-4D97-AF65-F5344CB8AC3E}">
        <p14:creationId xmlns:p14="http://schemas.microsoft.com/office/powerpoint/2010/main" val="3100468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D3E8-3687-4430-998E-2EC19088673B}"/>
              </a:ext>
            </a:extLst>
          </p:cNvPr>
          <p:cNvSpPr>
            <a:spLocks noGrp="1"/>
          </p:cNvSpPr>
          <p:nvPr>
            <p:ph type="title"/>
          </p:nvPr>
        </p:nvSpPr>
        <p:spPr>
          <a:xfrm>
            <a:off x="648929" y="629266"/>
            <a:ext cx="3667039" cy="1676603"/>
          </a:xfrm>
        </p:spPr>
        <p:txBody>
          <a:bodyPr>
            <a:normAutofit/>
          </a:bodyPr>
          <a:lstStyle/>
          <a:p>
            <a:r>
              <a:rPr lang="en-US" dirty="0">
                <a:solidFill>
                  <a:srgbClr val="B6121D"/>
                </a:solidFill>
                <a:latin typeface="Raleway" panose="020B0503030101060003" pitchFamily="34" charset="0"/>
                <a:ea typeface="Verdana" panose="020B0604030504040204" pitchFamily="34" charset="0"/>
                <a:cs typeface="Arial" panose="020B0604020202020204" pitchFamily="34" charset="0"/>
              </a:rPr>
              <a:t>Resource Reading List</a:t>
            </a:r>
          </a:p>
        </p:txBody>
      </p:sp>
      <p:sp>
        <p:nvSpPr>
          <p:cNvPr id="3" name="Content Placeholder 2">
            <a:extLst>
              <a:ext uri="{FF2B5EF4-FFF2-40B4-BE49-F238E27FC236}">
                <a16:creationId xmlns:a16="http://schemas.microsoft.com/office/drawing/2014/main" id="{FF2FC765-5ACF-4218-BA48-5CA1AF58EE63}"/>
              </a:ext>
            </a:extLst>
          </p:cNvPr>
          <p:cNvSpPr>
            <a:spLocks noGrp="1"/>
          </p:cNvSpPr>
          <p:nvPr>
            <p:ph idx="1"/>
          </p:nvPr>
        </p:nvSpPr>
        <p:spPr>
          <a:xfrm>
            <a:off x="648931" y="2438401"/>
            <a:ext cx="3667036" cy="3779520"/>
          </a:xfrm>
        </p:spPr>
        <p:txBody>
          <a:bodyPr>
            <a:normAutofit fontScale="92500" lnSpcReduction="10000"/>
          </a:bodyPr>
          <a:lstStyle/>
          <a:p>
            <a:pPr>
              <a:lnSpc>
                <a:spcPct val="110000"/>
              </a:lnSpc>
            </a:pPr>
            <a:r>
              <a:rPr lang="en-US" sz="2200" dirty="0">
                <a:latin typeface="Arial" panose="020B0604020202020204" pitchFamily="34" charset="0"/>
                <a:cs typeface="Arial" panose="020B0604020202020204" pitchFamily="34" charset="0"/>
              </a:rPr>
              <a:t>Pick 1 – 3 books from Resource Reading List based on which knowledge domains they address</a:t>
            </a:r>
          </a:p>
          <a:p>
            <a:pPr>
              <a:lnSpc>
                <a:spcPct val="110000"/>
              </a:lnSpc>
            </a:pPr>
            <a:r>
              <a:rPr lang="en-US" sz="2200" dirty="0">
                <a:latin typeface="Arial" panose="020B0604020202020204" pitchFamily="34" charset="0"/>
                <a:cs typeface="Arial" panose="020B0604020202020204" pitchFamily="34" charset="0"/>
              </a:rPr>
              <a:t>Borrow books from library or new CFREs</a:t>
            </a:r>
          </a:p>
          <a:p>
            <a:pPr>
              <a:lnSpc>
                <a:spcPct val="110000"/>
              </a:lnSpc>
            </a:pPr>
            <a:r>
              <a:rPr lang="en-US" sz="2200" dirty="0">
                <a:latin typeface="Arial" panose="020B0604020202020204" pitchFamily="34" charset="0"/>
                <a:cs typeface="Arial" panose="020B0604020202020204" pitchFamily="34" charset="0"/>
              </a:rPr>
              <a:t>Request employer to purchase for your team </a:t>
            </a:r>
          </a:p>
          <a:p>
            <a:pPr>
              <a:lnSpc>
                <a:spcPct val="110000"/>
              </a:lnSpc>
            </a:pPr>
            <a:r>
              <a:rPr lang="en-US" sz="2200" dirty="0">
                <a:latin typeface="Arial" panose="020B0604020202020204" pitchFamily="34" charset="0"/>
                <a:cs typeface="Arial" panose="020B0604020202020204" pitchFamily="34" charset="0"/>
              </a:rPr>
              <a:t>Divide and conquer with others in your study group</a:t>
            </a:r>
          </a:p>
          <a:p>
            <a:pPr marL="0" indent="0">
              <a:buNone/>
            </a:pPr>
            <a:endParaRPr lang="en-US" sz="1800" dirty="0"/>
          </a:p>
        </p:txBody>
      </p:sp>
      <p:sp>
        <p:nvSpPr>
          <p:cNvPr id="9" name="Rectangle 8">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010E79-E442-4236-843A-AA274F5A3B86}"/>
              </a:ext>
            </a:extLst>
          </p:cNvPr>
          <p:cNvPicPr>
            <a:picLocks noChangeAspect="1"/>
          </p:cNvPicPr>
          <p:nvPr/>
        </p:nvPicPr>
        <p:blipFill rotWithShape="1">
          <a:blip r:embed="rId3"/>
          <a:srcRect r="3672"/>
          <a:stretch/>
        </p:blipFill>
        <p:spPr>
          <a:xfrm>
            <a:off x="5283708" y="722376"/>
            <a:ext cx="6263640" cy="5413248"/>
          </a:xfrm>
          <a:prstGeom prst="rect">
            <a:avLst/>
          </a:prstGeom>
          <a:effectLst/>
        </p:spPr>
      </p:pic>
      <p:sp>
        <p:nvSpPr>
          <p:cNvPr id="5" name="Rectangle 4">
            <a:extLst>
              <a:ext uri="{FF2B5EF4-FFF2-40B4-BE49-F238E27FC236}">
                <a16:creationId xmlns:a16="http://schemas.microsoft.com/office/drawing/2014/main" id="{62CCE080-97C3-42C9-BB2C-12D1365DC200}"/>
              </a:ext>
            </a:extLst>
          </p:cNvPr>
          <p:cNvSpPr/>
          <p:nvPr/>
        </p:nvSpPr>
        <p:spPr>
          <a:xfrm>
            <a:off x="9671957" y="1224643"/>
            <a:ext cx="1415143" cy="348343"/>
          </a:xfrm>
          <a:prstGeom prst="rect">
            <a:avLst/>
          </a:prstGeom>
          <a:noFill/>
          <a:ln w="76200">
            <a:solidFill>
              <a:srgbClr val="B61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2292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omputer&#10;&#10;Description automatically generated">
            <a:extLst>
              <a:ext uri="{FF2B5EF4-FFF2-40B4-BE49-F238E27FC236}">
                <a16:creationId xmlns:a16="http://schemas.microsoft.com/office/drawing/2014/main" id="{DB997600-B142-43C9-9574-5AD1C8233F40}"/>
              </a:ext>
            </a:extLst>
          </p:cNvPr>
          <p:cNvPicPr>
            <a:picLocks noChangeAspect="1"/>
          </p:cNvPicPr>
          <p:nvPr/>
        </p:nvPicPr>
        <p:blipFill rotWithShape="1">
          <a:blip r:embed="rId2">
            <a:extLst>
              <a:ext uri="{28A0092B-C50C-407E-A947-70E740481C1C}">
                <a14:useLocalDpi xmlns:a14="http://schemas.microsoft.com/office/drawing/2010/main" val="0"/>
              </a:ext>
            </a:extLst>
          </a:blip>
          <a:srcRect l="2622" r="3" b="3"/>
          <a:stretch/>
        </p:blipFill>
        <p:spPr>
          <a:xfrm>
            <a:off x="1419305" y="1875840"/>
            <a:ext cx="2981873" cy="2044002"/>
          </a:xfrm>
          <a:prstGeom prst="rect">
            <a:avLst/>
          </a:prstGeom>
        </p:spPr>
      </p:pic>
      <p:pic>
        <p:nvPicPr>
          <p:cNvPr id="7" name="Picture 6">
            <a:extLst>
              <a:ext uri="{FF2B5EF4-FFF2-40B4-BE49-F238E27FC236}">
                <a16:creationId xmlns:a16="http://schemas.microsoft.com/office/drawing/2014/main" id="{5226D920-CBAF-4302-873A-5D28154A1C55}"/>
              </a:ext>
            </a:extLst>
          </p:cNvPr>
          <p:cNvPicPr>
            <a:picLocks noChangeAspect="1"/>
          </p:cNvPicPr>
          <p:nvPr/>
        </p:nvPicPr>
        <p:blipFill>
          <a:blip r:embed="rId3"/>
          <a:stretch>
            <a:fillRect/>
          </a:stretch>
        </p:blipFill>
        <p:spPr>
          <a:xfrm>
            <a:off x="1160585" y="1061695"/>
            <a:ext cx="9716961" cy="4530130"/>
          </a:xfrm>
          <a:prstGeom prst="rect">
            <a:avLst/>
          </a:prstGeom>
        </p:spPr>
      </p:pic>
      <p:sp>
        <p:nvSpPr>
          <p:cNvPr id="5" name="Rectangle 4">
            <a:extLst>
              <a:ext uri="{FF2B5EF4-FFF2-40B4-BE49-F238E27FC236}">
                <a16:creationId xmlns:a16="http://schemas.microsoft.com/office/drawing/2014/main" id="{518DA410-FC4D-407F-A334-8E21BD9AB454}"/>
              </a:ext>
            </a:extLst>
          </p:cNvPr>
          <p:cNvSpPr/>
          <p:nvPr/>
        </p:nvSpPr>
        <p:spPr>
          <a:xfrm>
            <a:off x="4747845" y="2324248"/>
            <a:ext cx="958363" cy="726683"/>
          </a:xfrm>
          <a:prstGeom prst="rect">
            <a:avLst/>
          </a:prstGeom>
          <a:noFill/>
          <a:ln w="76200">
            <a:solidFill>
              <a:srgbClr val="B61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E069E83-0161-404F-A1A1-DC4C70012276}"/>
              </a:ext>
            </a:extLst>
          </p:cNvPr>
          <p:cNvSpPr txBox="1"/>
          <p:nvPr/>
        </p:nvSpPr>
        <p:spPr>
          <a:xfrm>
            <a:off x="1521800" y="5744229"/>
            <a:ext cx="8994530" cy="830997"/>
          </a:xfrm>
          <a:prstGeom prst="rect">
            <a:avLst/>
          </a:prstGeom>
          <a:noFill/>
        </p:spPr>
        <p:txBody>
          <a:bodyPr wrap="square" rtlCol="0">
            <a:spAutoFit/>
          </a:bodyPr>
          <a:lstStyle/>
          <a:p>
            <a:pPr algn="ctr"/>
            <a:r>
              <a:rPr lang="en-US" sz="2400" dirty="0">
                <a:solidFill>
                  <a:srgbClr val="B6121D"/>
                </a:solidFill>
                <a:latin typeface="Arial" panose="020B0604020202020204" pitchFamily="34" charset="0"/>
                <a:cs typeface="Arial" panose="020B0604020202020204" pitchFamily="34" charset="0"/>
              </a:rPr>
              <a:t>Occasionally “Achieving Excellence in Fundraising” audiobook is available free with an Audible account trial via Amazon</a:t>
            </a:r>
          </a:p>
        </p:txBody>
      </p:sp>
    </p:spTree>
    <p:extLst>
      <p:ext uri="{BB962C8B-B14F-4D97-AF65-F5344CB8AC3E}">
        <p14:creationId xmlns:p14="http://schemas.microsoft.com/office/powerpoint/2010/main" val="718127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6F52-7892-4DE9-816C-7EE15A1AC318}"/>
              </a:ext>
            </a:extLst>
          </p:cNvPr>
          <p:cNvSpPr>
            <a:spLocks noGrp="1"/>
          </p:cNvSpPr>
          <p:nvPr>
            <p:ph type="title"/>
          </p:nvPr>
        </p:nvSpPr>
        <p:spPr>
          <a:xfrm>
            <a:off x="838200" y="365125"/>
            <a:ext cx="10515600" cy="1325563"/>
          </a:xfrm>
        </p:spPr>
        <p:txBody>
          <a:bodyPr>
            <a:normAutofit/>
          </a:bodyPr>
          <a:lstStyle/>
          <a:p>
            <a:r>
              <a:rPr lang="en-US" dirty="0"/>
              <a:t>Free resources at www.cfre.org</a:t>
            </a:r>
          </a:p>
        </p:txBody>
      </p:sp>
      <p:sp>
        <p:nvSpPr>
          <p:cNvPr id="3" name="Content Placeholder 2">
            <a:extLst>
              <a:ext uri="{FF2B5EF4-FFF2-40B4-BE49-F238E27FC236}">
                <a16:creationId xmlns:a16="http://schemas.microsoft.com/office/drawing/2014/main" id="{735A3D23-10EB-49E3-955C-13A87FE507B9}"/>
              </a:ext>
            </a:extLst>
          </p:cNvPr>
          <p:cNvSpPr>
            <a:spLocks noGrp="1"/>
          </p:cNvSpPr>
          <p:nvPr>
            <p:ph idx="1"/>
          </p:nvPr>
        </p:nvSpPr>
        <p:spPr>
          <a:xfrm>
            <a:off x="838200" y="1825625"/>
            <a:ext cx="3797807" cy="4351338"/>
          </a:xfrm>
        </p:spPr>
        <p:txBody>
          <a:bodyPr>
            <a:normAutofit/>
          </a:bodyPr>
          <a:lstStyle/>
          <a:p>
            <a:pPr>
              <a:lnSpc>
                <a:spcPct val="100000"/>
              </a:lnSpc>
            </a:pPr>
            <a:r>
              <a:rPr lang="en-US" sz="2000" dirty="0"/>
              <a:t>Test Content Outline</a:t>
            </a:r>
          </a:p>
          <a:p>
            <a:pPr>
              <a:lnSpc>
                <a:spcPct val="100000"/>
              </a:lnSpc>
            </a:pPr>
            <a:r>
              <a:rPr lang="en-US" sz="2000" dirty="0"/>
              <a:t>Study plan template</a:t>
            </a:r>
          </a:p>
          <a:p>
            <a:pPr>
              <a:lnSpc>
                <a:spcPct val="100000"/>
              </a:lnSpc>
            </a:pPr>
            <a:r>
              <a:rPr lang="en-US" sz="2000" dirty="0"/>
              <a:t>Study groups</a:t>
            </a:r>
          </a:p>
          <a:p>
            <a:pPr>
              <a:lnSpc>
                <a:spcPct val="100000"/>
              </a:lnSpc>
            </a:pPr>
            <a:r>
              <a:rPr lang="en-US" sz="2000" dirty="0"/>
              <a:t>CFRE Central</a:t>
            </a:r>
          </a:p>
          <a:p>
            <a:pPr>
              <a:lnSpc>
                <a:spcPct val="100000"/>
              </a:lnSpc>
            </a:pPr>
            <a:r>
              <a:rPr lang="en-US" sz="2000" dirty="0"/>
              <a:t>Candidate Handbook</a:t>
            </a:r>
          </a:p>
          <a:p>
            <a:pPr>
              <a:lnSpc>
                <a:spcPct val="100000"/>
              </a:lnSpc>
            </a:pPr>
            <a:r>
              <a:rPr lang="en-US" sz="2000" dirty="0"/>
              <a:t>Glossary</a:t>
            </a:r>
          </a:p>
          <a:p>
            <a:pPr>
              <a:lnSpc>
                <a:spcPct val="100000"/>
              </a:lnSpc>
            </a:pPr>
            <a:r>
              <a:rPr lang="en-US" sz="2000" dirty="0"/>
              <a:t>Link to “CFRE exam: Setting yourself up for success” video on our YouTube channel</a:t>
            </a:r>
          </a:p>
        </p:txBody>
      </p:sp>
      <p:pic>
        <p:nvPicPr>
          <p:cNvPr id="5" name="Picture 4" descr="A person standing in front of a computer&#10;&#10;Description automatically generated">
            <a:extLst>
              <a:ext uri="{FF2B5EF4-FFF2-40B4-BE49-F238E27FC236}">
                <a16:creationId xmlns:a16="http://schemas.microsoft.com/office/drawing/2014/main" id="{9D239418-9052-42EE-9C4F-575000BDF67F}"/>
              </a:ext>
            </a:extLst>
          </p:cNvPr>
          <p:cNvPicPr>
            <a:picLocks noChangeAspect="1"/>
          </p:cNvPicPr>
          <p:nvPr/>
        </p:nvPicPr>
        <p:blipFill rotWithShape="1">
          <a:blip r:embed="rId2">
            <a:extLst>
              <a:ext uri="{28A0092B-C50C-407E-A947-70E740481C1C}">
                <a14:useLocalDpi xmlns:a14="http://schemas.microsoft.com/office/drawing/2010/main" val="0"/>
              </a:ext>
            </a:extLst>
          </a:blip>
          <a:srcRect l="2622" r="3" b="3"/>
          <a:stretch/>
        </p:blipFill>
        <p:spPr>
          <a:xfrm>
            <a:off x="5762085" y="1904282"/>
            <a:ext cx="6233160" cy="4272681"/>
          </a:xfrm>
          <a:prstGeom prst="rect">
            <a:avLst/>
          </a:prstGeom>
        </p:spPr>
      </p:pic>
    </p:spTree>
    <p:extLst>
      <p:ext uri="{BB962C8B-B14F-4D97-AF65-F5344CB8AC3E}">
        <p14:creationId xmlns:p14="http://schemas.microsoft.com/office/powerpoint/2010/main" val="3388210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FA9F-7DA3-4293-9195-0F31628B4964}"/>
              </a:ext>
            </a:extLst>
          </p:cNvPr>
          <p:cNvSpPr>
            <a:spLocks noGrp="1"/>
          </p:cNvSpPr>
          <p:nvPr>
            <p:ph type="title"/>
          </p:nvPr>
        </p:nvSpPr>
        <p:spPr>
          <a:xfrm>
            <a:off x="838200" y="400295"/>
            <a:ext cx="10515600" cy="1325563"/>
          </a:xfrm>
        </p:spPr>
        <p:txBody>
          <a:bodyPr/>
          <a:lstStyle/>
          <a:p>
            <a:r>
              <a:rPr lang="en-US" dirty="0"/>
              <a:t>Additional resources</a:t>
            </a:r>
          </a:p>
        </p:txBody>
      </p:sp>
      <p:sp>
        <p:nvSpPr>
          <p:cNvPr id="3" name="Content Placeholder 2">
            <a:extLst>
              <a:ext uri="{FF2B5EF4-FFF2-40B4-BE49-F238E27FC236}">
                <a16:creationId xmlns:a16="http://schemas.microsoft.com/office/drawing/2014/main" id="{158AFBB5-C91D-48C3-8786-BD46E5069784}"/>
              </a:ext>
            </a:extLst>
          </p:cNvPr>
          <p:cNvSpPr>
            <a:spLocks noGrp="1"/>
          </p:cNvSpPr>
          <p:nvPr>
            <p:ph idx="1"/>
          </p:nvPr>
        </p:nvSpPr>
        <p:spPr/>
        <p:txBody>
          <a:bodyPr>
            <a:normAutofit/>
          </a:bodyPr>
          <a:lstStyle/>
          <a:p>
            <a:r>
              <a:rPr lang="en-US" sz="2400" dirty="0"/>
              <a:t>CFRE Exam Compass Study Guide</a:t>
            </a:r>
          </a:p>
          <a:p>
            <a:pPr lvl="1"/>
            <a:r>
              <a:rPr lang="en-US" sz="2000" dirty="0">
                <a:hlinkClick r:id="rId3"/>
              </a:rPr>
              <a:t>Available on Amazon</a:t>
            </a:r>
            <a:endParaRPr lang="en-US" sz="2000" dirty="0"/>
          </a:p>
          <a:p>
            <a:pPr lvl="1"/>
            <a:r>
              <a:rPr lang="en-US" sz="2000" dirty="0"/>
              <a:t>Official CFRE Exam study guide</a:t>
            </a:r>
          </a:p>
          <a:p>
            <a:pPr lvl="1"/>
            <a:r>
              <a:rPr lang="en-US" sz="2000" dirty="0"/>
              <a:t>Ideal if you need help structuring your study time/making </a:t>
            </a:r>
            <a:br>
              <a:rPr lang="en-US" sz="2000" dirty="0"/>
            </a:br>
            <a:r>
              <a:rPr lang="en-US" sz="2000" dirty="0"/>
              <a:t>a study plan</a:t>
            </a:r>
          </a:p>
          <a:p>
            <a:pPr lvl="1"/>
            <a:r>
              <a:rPr lang="en-US" sz="2000" dirty="0"/>
              <a:t>US$49.99</a:t>
            </a:r>
            <a:br>
              <a:rPr lang="en-US" dirty="0"/>
            </a:br>
            <a:endParaRPr lang="en-US" dirty="0"/>
          </a:p>
          <a:p>
            <a:r>
              <a:rPr lang="en-US" sz="2400" dirty="0"/>
              <a:t>Practice exam (includes digital flash cards)</a:t>
            </a:r>
          </a:p>
          <a:p>
            <a:pPr lvl="1"/>
            <a:r>
              <a:rPr lang="en-US" sz="2000" dirty="0">
                <a:hlinkClick r:id="rId4"/>
              </a:rPr>
              <a:t>Available on CFRE website</a:t>
            </a:r>
            <a:endParaRPr lang="en-US" sz="2000" dirty="0"/>
          </a:p>
          <a:p>
            <a:pPr lvl="1"/>
            <a:r>
              <a:rPr lang="en-US" sz="2000" dirty="0"/>
              <a:t>Ideal if you don’t know what to study/take edge off test anxiety</a:t>
            </a:r>
          </a:p>
          <a:p>
            <a:pPr lvl="1"/>
            <a:r>
              <a:rPr lang="en-US" sz="2000" dirty="0"/>
              <a:t>US$59.95 for 30-day unlimited use</a:t>
            </a:r>
          </a:p>
          <a:p>
            <a:pPr lvl="1"/>
            <a:r>
              <a:rPr lang="en-US" sz="2000" dirty="0"/>
              <a:t>US$99.95 for 90-day unlimited use</a:t>
            </a:r>
          </a:p>
          <a:p>
            <a:pPr lvl="1"/>
            <a:endParaRPr lang="en-US" dirty="0"/>
          </a:p>
          <a:p>
            <a:pPr lvl="1"/>
            <a:endParaRPr lang="en-US" dirty="0"/>
          </a:p>
        </p:txBody>
      </p:sp>
      <p:pic>
        <p:nvPicPr>
          <p:cNvPr id="5" name="Picture 4" descr="A screenshot of a cell phone&#10;&#10;Description automatically generated">
            <a:extLst>
              <a:ext uri="{FF2B5EF4-FFF2-40B4-BE49-F238E27FC236}">
                <a16:creationId xmlns:a16="http://schemas.microsoft.com/office/drawing/2014/main" id="{39ABB3EE-EC79-42D4-92BD-4CFE67BB4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3984" y="1376529"/>
            <a:ext cx="1933532" cy="2498832"/>
          </a:xfrm>
          <a:prstGeom prst="rect">
            <a:avLst/>
          </a:prstGeom>
        </p:spPr>
      </p:pic>
    </p:spTree>
    <p:extLst>
      <p:ext uri="{BB962C8B-B14F-4D97-AF65-F5344CB8AC3E}">
        <p14:creationId xmlns:p14="http://schemas.microsoft.com/office/powerpoint/2010/main" val="373621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lit, desk, table&#10;&#10;Description automatically generated">
            <a:extLst>
              <a:ext uri="{FF2B5EF4-FFF2-40B4-BE49-F238E27FC236}">
                <a16:creationId xmlns:a16="http://schemas.microsoft.com/office/drawing/2014/main" id="{4F9DF410-12B8-4D33-AAE0-B6AD072B1EF7}"/>
              </a:ext>
            </a:extLst>
          </p:cNvPr>
          <p:cNvPicPr>
            <a:picLocks noChangeAspect="1"/>
          </p:cNvPicPr>
          <p:nvPr/>
        </p:nvPicPr>
        <p:blipFill rotWithShape="1">
          <a:blip r:embed="rId3">
            <a:extLst>
              <a:ext uri="{28A0092B-C50C-407E-A947-70E740481C1C}">
                <a14:useLocalDpi xmlns:a14="http://schemas.microsoft.com/office/drawing/2010/main" val="0"/>
              </a:ext>
            </a:extLst>
          </a:blip>
          <a:srcRect l="28771" r="14979"/>
          <a:stretch/>
        </p:blipFill>
        <p:spPr>
          <a:xfrm rot="16200000">
            <a:off x="9792855" y="4033982"/>
            <a:ext cx="1620980" cy="2881743"/>
          </a:xfrm>
          <a:prstGeom prst="rect">
            <a:avLst/>
          </a:prstGeom>
        </p:spPr>
      </p:pic>
      <p:sp>
        <p:nvSpPr>
          <p:cNvPr id="2" name="Title 1">
            <a:extLst>
              <a:ext uri="{FF2B5EF4-FFF2-40B4-BE49-F238E27FC236}">
                <a16:creationId xmlns:a16="http://schemas.microsoft.com/office/drawing/2014/main" id="{A9E1A69E-2800-4C80-8CC7-22AE73A2DC67}"/>
              </a:ext>
            </a:extLst>
          </p:cNvPr>
          <p:cNvSpPr>
            <a:spLocks noGrp="1"/>
          </p:cNvSpPr>
          <p:nvPr>
            <p:ph type="title"/>
          </p:nvPr>
        </p:nvSpPr>
        <p:spPr/>
        <p:txBody>
          <a:bodyPr/>
          <a:lstStyle/>
          <a:p>
            <a:r>
              <a:rPr lang="en-US" dirty="0"/>
              <a:t>What’s the CFRE exam like?</a:t>
            </a:r>
          </a:p>
        </p:txBody>
      </p:sp>
      <p:sp>
        <p:nvSpPr>
          <p:cNvPr id="3" name="Content Placeholder 2">
            <a:extLst>
              <a:ext uri="{FF2B5EF4-FFF2-40B4-BE49-F238E27FC236}">
                <a16:creationId xmlns:a16="http://schemas.microsoft.com/office/drawing/2014/main" id="{CD9A46B9-9F02-45A7-907F-CE219C479037}"/>
              </a:ext>
            </a:extLst>
          </p:cNvPr>
          <p:cNvSpPr>
            <a:spLocks noGrp="1"/>
          </p:cNvSpPr>
          <p:nvPr>
            <p:ph idx="1"/>
          </p:nvPr>
        </p:nvSpPr>
        <p:spPr>
          <a:xfrm>
            <a:off x="725184" y="1445481"/>
            <a:ext cx="10515600" cy="4351338"/>
          </a:xfrm>
        </p:spPr>
        <p:txBody>
          <a:bodyPr>
            <a:normAutofit/>
          </a:bodyPr>
          <a:lstStyle/>
          <a:p>
            <a:endParaRPr lang="en-US" sz="2400" dirty="0"/>
          </a:p>
          <a:p>
            <a:r>
              <a:rPr lang="en-US" sz="2400" dirty="0"/>
              <a:t>Exam is global</a:t>
            </a:r>
          </a:p>
          <a:p>
            <a:r>
              <a:rPr lang="en-US" sz="2400" dirty="0"/>
              <a:t>Computer-based</a:t>
            </a:r>
          </a:p>
          <a:p>
            <a:r>
              <a:rPr lang="en-US" sz="2400"/>
              <a:t>No country-specific </a:t>
            </a:r>
            <a:r>
              <a:rPr lang="en-US" sz="2400" dirty="0"/>
              <a:t>questions</a:t>
            </a:r>
          </a:p>
          <a:p>
            <a:r>
              <a:rPr lang="en-US" sz="2400" dirty="0"/>
              <a:t>Written at 5-year practice level</a:t>
            </a:r>
          </a:p>
          <a:p>
            <a:r>
              <a:rPr lang="en-US" sz="2400" dirty="0"/>
              <a:t>200 multiple-choice questions</a:t>
            </a:r>
          </a:p>
          <a:p>
            <a:pPr lvl="2"/>
            <a:r>
              <a:rPr lang="en-US" dirty="0"/>
              <a:t>4 options per question</a:t>
            </a:r>
          </a:p>
          <a:p>
            <a:pPr lvl="2"/>
            <a:r>
              <a:rPr lang="en-US" dirty="0"/>
              <a:t>Best answer</a:t>
            </a:r>
          </a:p>
          <a:p>
            <a:pPr lvl="2"/>
            <a:r>
              <a:rPr lang="en-US" dirty="0"/>
              <a:t>Best practice</a:t>
            </a:r>
          </a:p>
        </p:txBody>
      </p:sp>
      <p:sp>
        <p:nvSpPr>
          <p:cNvPr id="6" name="Rectangle 5">
            <a:extLst>
              <a:ext uri="{FF2B5EF4-FFF2-40B4-BE49-F238E27FC236}">
                <a16:creationId xmlns:a16="http://schemas.microsoft.com/office/drawing/2014/main" id="{5FFCC30E-8346-4985-A4A3-059C5D6FA341}"/>
              </a:ext>
            </a:extLst>
          </p:cNvPr>
          <p:cNvSpPr/>
          <p:nvPr/>
        </p:nvSpPr>
        <p:spPr>
          <a:xfrm>
            <a:off x="8150469" y="1690688"/>
            <a:ext cx="4041531" cy="4594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936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indoor, lit, desk, table&#10;&#10;Description automatically generated">
            <a:extLst>
              <a:ext uri="{FF2B5EF4-FFF2-40B4-BE49-F238E27FC236}">
                <a16:creationId xmlns:a16="http://schemas.microsoft.com/office/drawing/2014/main" id="{99E8A66D-F972-446C-A272-C5BED326B6E4}"/>
              </a:ext>
            </a:extLst>
          </p:cNvPr>
          <p:cNvPicPr>
            <a:picLocks noChangeAspect="1"/>
          </p:cNvPicPr>
          <p:nvPr/>
        </p:nvPicPr>
        <p:blipFill rotWithShape="1">
          <a:blip r:embed="rId3">
            <a:extLst>
              <a:ext uri="{28A0092B-C50C-407E-A947-70E740481C1C}">
                <a14:useLocalDpi xmlns:a14="http://schemas.microsoft.com/office/drawing/2010/main" val="0"/>
              </a:ext>
            </a:extLst>
          </a:blip>
          <a:srcRect l="28771" r="14979"/>
          <a:stretch/>
        </p:blipFill>
        <p:spPr>
          <a:xfrm rot="16200000">
            <a:off x="2666999" y="-2667000"/>
            <a:ext cx="6858000" cy="1219200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9E1A69E-2800-4C80-8CC7-22AE73A2DC67}"/>
              </a:ext>
            </a:extLst>
          </p:cNvPr>
          <p:cNvSpPr>
            <a:spLocks noGrp="1"/>
          </p:cNvSpPr>
          <p:nvPr>
            <p:ph type="title"/>
          </p:nvPr>
        </p:nvSpPr>
        <p:spPr>
          <a:xfrm>
            <a:off x="709448" y="1913950"/>
            <a:ext cx="4204137" cy="1342754"/>
          </a:xfrm>
        </p:spPr>
        <p:txBody>
          <a:bodyPr>
            <a:normAutofit/>
          </a:bodyPr>
          <a:lstStyle/>
          <a:p>
            <a:pPr algn="ctr"/>
            <a:r>
              <a:rPr lang="en-US" sz="3600"/>
              <a:t>What’s the CFRE exam like?</a:t>
            </a:r>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D9A46B9-9F02-45A7-907F-CE219C479037}"/>
              </a:ext>
            </a:extLst>
          </p:cNvPr>
          <p:cNvSpPr>
            <a:spLocks noGrp="1"/>
          </p:cNvSpPr>
          <p:nvPr>
            <p:ph idx="1"/>
          </p:nvPr>
        </p:nvSpPr>
        <p:spPr>
          <a:xfrm>
            <a:off x="525516" y="3417573"/>
            <a:ext cx="4593021" cy="3133833"/>
          </a:xfrm>
        </p:spPr>
        <p:txBody>
          <a:bodyPr anchor="ctr">
            <a:normAutofit/>
          </a:bodyPr>
          <a:lstStyle/>
          <a:p>
            <a:pPr>
              <a:lnSpc>
                <a:spcPct val="110000"/>
              </a:lnSpc>
            </a:pPr>
            <a:r>
              <a:rPr lang="en-US" sz="1800" dirty="0"/>
              <a:t>4 hours to sit for the exam</a:t>
            </a:r>
          </a:p>
          <a:p>
            <a:pPr>
              <a:lnSpc>
                <a:spcPct val="110000"/>
              </a:lnSpc>
            </a:pPr>
            <a:r>
              <a:rPr lang="en-US" sz="1800" dirty="0"/>
              <a:t>Every question ties back to a point on Test Content Outline</a:t>
            </a:r>
          </a:p>
          <a:p>
            <a:pPr>
              <a:lnSpc>
                <a:spcPct val="110000"/>
              </a:lnSpc>
            </a:pPr>
            <a:r>
              <a:rPr lang="en-US" sz="1800" dirty="0"/>
              <a:t>Move backwards &amp; forwards</a:t>
            </a:r>
          </a:p>
          <a:p>
            <a:pPr>
              <a:lnSpc>
                <a:spcPct val="110000"/>
              </a:lnSpc>
            </a:pPr>
            <a:r>
              <a:rPr lang="en-US" sz="1800" dirty="0"/>
              <a:t>Score range: 200 – 800</a:t>
            </a:r>
          </a:p>
          <a:p>
            <a:pPr>
              <a:lnSpc>
                <a:spcPct val="110000"/>
              </a:lnSpc>
            </a:pPr>
            <a:r>
              <a:rPr lang="en-US" sz="1800" dirty="0"/>
              <a:t>500 is passing score</a:t>
            </a:r>
          </a:p>
          <a:p>
            <a:pPr>
              <a:lnSpc>
                <a:spcPct val="110000"/>
              </a:lnSpc>
            </a:pPr>
            <a:r>
              <a:rPr lang="en-US" sz="1800" dirty="0"/>
              <a:t>Information on how exam is scored available on CFRE website</a:t>
            </a:r>
          </a:p>
        </p:txBody>
      </p:sp>
    </p:spTree>
    <p:extLst>
      <p:ext uri="{BB962C8B-B14F-4D97-AF65-F5344CB8AC3E}">
        <p14:creationId xmlns:p14="http://schemas.microsoft.com/office/powerpoint/2010/main" val="4273149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indoor, sitting, computer, table&#10;&#10;Description automatically generated">
            <a:extLst>
              <a:ext uri="{FF2B5EF4-FFF2-40B4-BE49-F238E27FC236}">
                <a16:creationId xmlns:a16="http://schemas.microsoft.com/office/drawing/2014/main" id="{3076E1A0-2EEB-45D1-854D-90B92EFF3003}"/>
              </a:ext>
            </a:extLst>
          </p:cNvPr>
          <p:cNvPicPr>
            <a:picLocks noChangeAspect="1"/>
          </p:cNvPicPr>
          <p:nvPr/>
        </p:nvPicPr>
        <p:blipFill rotWithShape="1">
          <a:blip r:embed="rId3">
            <a:extLst>
              <a:ext uri="{28A0092B-C50C-407E-A947-70E740481C1C}">
                <a14:useLocalDpi xmlns:a14="http://schemas.microsoft.com/office/drawing/2010/main" val="0"/>
              </a:ext>
            </a:extLst>
          </a:blip>
          <a:srcRect l="4397" r="13602" b="-2"/>
          <a:stretch/>
        </p:blipFill>
        <p:spPr>
          <a:xfrm>
            <a:off x="20" y="10"/>
            <a:ext cx="6095980" cy="6857990"/>
          </a:xfrm>
          <a:prstGeom prst="rect">
            <a:avLst/>
          </a:prstGeom>
        </p:spPr>
      </p:pic>
      <p:pic>
        <p:nvPicPr>
          <p:cNvPr id="4" name="Content Placeholder 3" descr="Testing Room C">
            <a:extLst>
              <a:ext uri="{FF2B5EF4-FFF2-40B4-BE49-F238E27FC236}">
                <a16:creationId xmlns:a16="http://schemas.microsoft.com/office/drawing/2014/main" id="{0C1E7E10-90E9-45DA-B27A-129A2DABFF6B}"/>
              </a:ext>
            </a:extLst>
          </p:cNvPr>
          <p:cNvPicPr>
            <a:picLocks noGrp="1" noChangeAspect="1" noChangeArrowheads="1"/>
          </p:cNvPicPr>
          <p:nvPr>
            <p:ph idx="1"/>
          </p:nvPr>
        </p:nvPicPr>
        <p:blipFill rotWithShape="1">
          <a:blip r:embed="rId4" cstate="print"/>
          <a:srcRect l="17532" r="15802"/>
          <a:stretch/>
        </p:blipFill>
        <p:spPr>
          <a:xfrm>
            <a:off x="6085021" y="-13857"/>
            <a:ext cx="6096000" cy="6857990"/>
          </a:xfrm>
          <a:prstGeom prst="rect">
            <a:avLst/>
          </a:prstGeom>
          <a:noFill/>
        </p:spPr>
      </p:pic>
      <p:sp>
        <p:nvSpPr>
          <p:cNvPr id="25" name="Rectangle 1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ame 1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E93C4D9-EFE3-4F6C-8EB4-ED9BC331DFAD}"/>
              </a:ext>
            </a:extLst>
          </p:cNvPr>
          <p:cNvSpPr>
            <a:spLocks noGrp="1"/>
          </p:cNvSpPr>
          <p:nvPr>
            <p:ph type="title"/>
          </p:nvPr>
        </p:nvSpPr>
        <p:spPr>
          <a:xfrm>
            <a:off x="4286858" y="2971761"/>
            <a:ext cx="3618284" cy="1345720"/>
          </a:xfrm>
          <a:noFill/>
        </p:spPr>
        <p:txBody>
          <a:bodyPr vert="horz" lIns="91440" tIns="45720" rIns="91440" bIns="45720" rtlCol="0" anchor="ctr">
            <a:noAutofit/>
          </a:bodyPr>
          <a:lstStyle/>
          <a:p>
            <a:pPr algn="ctr"/>
            <a:r>
              <a:rPr lang="en-US" sz="4400" kern="1200" dirty="0">
                <a:solidFill>
                  <a:srgbClr val="080808"/>
                </a:solidFill>
                <a:latin typeface="Raleway"/>
              </a:rPr>
              <a:t>Two </a:t>
            </a:r>
            <a:r>
              <a:rPr lang="en-US" sz="4400" kern="1200">
                <a:solidFill>
                  <a:srgbClr val="080808"/>
                </a:solidFill>
                <a:latin typeface="Raleway"/>
              </a:rPr>
              <a:t>exam options</a:t>
            </a:r>
            <a:endParaRPr lang="en-US" sz="4400" kern="1200" dirty="0">
              <a:solidFill>
                <a:srgbClr val="080808"/>
              </a:solidFill>
              <a:latin typeface="Raleway"/>
            </a:endParaRPr>
          </a:p>
        </p:txBody>
      </p:sp>
      <p:sp>
        <p:nvSpPr>
          <p:cNvPr id="8" name="TextBox 7">
            <a:extLst>
              <a:ext uri="{FF2B5EF4-FFF2-40B4-BE49-F238E27FC236}">
                <a16:creationId xmlns:a16="http://schemas.microsoft.com/office/drawing/2014/main" id="{E747A0AE-7F0A-4B37-A060-222AE92F877B}"/>
              </a:ext>
            </a:extLst>
          </p:cNvPr>
          <p:cNvSpPr txBox="1"/>
          <p:nvPr/>
        </p:nvSpPr>
        <p:spPr>
          <a:xfrm>
            <a:off x="1503548" y="6242213"/>
            <a:ext cx="3493585" cy="369332"/>
          </a:xfrm>
          <a:prstGeom prst="rect">
            <a:avLst/>
          </a:prstGeom>
          <a:noFill/>
        </p:spPr>
        <p:txBody>
          <a:bodyPr wrap="none" rtlCol="0">
            <a:spAutoFit/>
          </a:bodyPr>
          <a:lstStyle/>
          <a:p>
            <a:pPr>
              <a:spcAft>
                <a:spcPts val="600"/>
              </a:spcAft>
            </a:pPr>
            <a:r>
              <a:rPr lang="en-US" dirty="0">
                <a:solidFill>
                  <a:schemeClr val="bg1">
                    <a:lumMod val="95000"/>
                  </a:schemeClr>
                </a:solidFill>
                <a:latin typeface="Arial" panose="020B0604020202020204" pitchFamily="34" charset="0"/>
                <a:cs typeface="Arial" panose="020B0604020202020204" pitchFamily="34" charset="0"/>
              </a:rPr>
              <a:t>Your home or office with </a:t>
            </a:r>
            <a:r>
              <a:rPr lang="en-US" dirty="0" err="1">
                <a:solidFill>
                  <a:schemeClr val="bg1">
                    <a:lumMod val="95000"/>
                  </a:schemeClr>
                </a:solidFill>
                <a:latin typeface="Arial" panose="020B0604020202020204" pitchFamily="34" charset="0"/>
                <a:cs typeface="Arial" panose="020B0604020202020204" pitchFamily="34" charset="0"/>
              </a:rPr>
              <a:t>OnVUE</a:t>
            </a:r>
            <a:endParaRPr lang="en-US" dirty="0">
              <a:solidFill>
                <a:schemeClr val="bg1">
                  <a:lumMod val="9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944ACF6-C26C-406F-9398-47E0B40870B6}"/>
              </a:ext>
            </a:extLst>
          </p:cNvPr>
          <p:cNvSpPr/>
          <p:nvPr/>
        </p:nvSpPr>
        <p:spPr>
          <a:xfrm>
            <a:off x="7506153" y="6256080"/>
            <a:ext cx="4211409" cy="369332"/>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9FEAEAE-FBA5-4214-B485-F64C77EDB06C}"/>
              </a:ext>
            </a:extLst>
          </p:cNvPr>
          <p:cNvSpPr txBox="1"/>
          <p:nvPr/>
        </p:nvSpPr>
        <p:spPr>
          <a:xfrm>
            <a:off x="7618470" y="6242213"/>
            <a:ext cx="4211409" cy="369332"/>
          </a:xfrm>
          <a:prstGeom prst="rect">
            <a:avLst/>
          </a:prstGeom>
          <a:noFill/>
        </p:spPr>
        <p:txBody>
          <a:bodyPr wrap="none" rtlCol="0">
            <a:spAutoFit/>
          </a:bodyPr>
          <a:lstStyle/>
          <a:p>
            <a:pPr>
              <a:spcAft>
                <a:spcPts val="600"/>
              </a:spcAft>
            </a:pPr>
            <a:r>
              <a:rPr lang="en-US" dirty="0">
                <a:latin typeface="Arial" panose="020B0604020202020204" pitchFamily="34" charset="0"/>
                <a:cs typeface="Arial" panose="020B0604020202020204" pitchFamily="34" charset="0"/>
              </a:rPr>
              <a:t>In-person at a Pearson VUE test center</a:t>
            </a:r>
          </a:p>
        </p:txBody>
      </p:sp>
    </p:spTree>
    <p:extLst>
      <p:ext uri="{BB962C8B-B14F-4D97-AF65-F5344CB8AC3E}">
        <p14:creationId xmlns:p14="http://schemas.microsoft.com/office/powerpoint/2010/main" val="2557990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8B889B-5959-4819-B8EA-2AF6FB55F420}"/>
              </a:ext>
            </a:extLst>
          </p:cNvPr>
          <p:cNvSpPr txBox="1"/>
          <p:nvPr/>
        </p:nvSpPr>
        <p:spPr>
          <a:xfrm>
            <a:off x="2039815" y="442665"/>
            <a:ext cx="7552593" cy="810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marL="0" marR="0" indent="0" algn="ctr" defTabSz="410751"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B6121D"/>
                </a:solidFill>
                <a:effectLst/>
                <a:uFillTx/>
                <a:latin typeface="Raleway" panose="020B0503030101060003" pitchFamily="34" charset="0"/>
                <a:sym typeface="Helvetica Neue"/>
              </a:rPr>
              <a:t>www.pearsonvue.com/cfre</a:t>
            </a:r>
          </a:p>
        </p:txBody>
      </p:sp>
      <p:pic>
        <p:nvPicPr>
          <p:cNvPr id="3" name="Picture 2">
            <a:extLst>
              <a:ext uri="{FF2B5EF4-FFF2-40B4-BE49-F238E27FC236}">
                <a16:creationId xmlns:a16="http://schemas.microsoft.com/office/drawing/2014/main" id="{071D1650-A54B-4410-8C4B-84A09034F223}"/>
              </a:ext>
            </a:extLst>
          </p:cNvPr>
          <p:cNvPicPr>
            <a:picLocks noChangeAspect="1"/>
          </p:cNvPicPr>
          <p:nvPr/>
        </p:nvPicPr>
        <p:blipFill>
          <a:blip r:embed="rId3"/>
          <a:stretch>
            <a:fillRect/>
          </a:stretch>
        </p:blipFill>
        <p:spPr>
          <a:xfrm>
            <a:off x="2508067" y="1371983"/>
            <a:ext cx="6676453" cy="5224759"/>
          </a:xfrm>
          <a:prstGeom prst="rect">
            <a:avLst/>
          </a:prstGeom>
        </p:spPr>
      </p:pic>
    </p:spTree>
    <p:extLst>
      <p:ext uri="{BB962C8B-B14F-4D97-AF65-F5344CB8AC3E}">
        <p14:creationId xmlns:p14="http://schemas.microsoft.com/office/powerpoint/2010/main" val="1689207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A69E-2800-4C80-8CC7-22AE73A2DC67}"/>
              </a:ext>
            </a:extLst>
          </p:cNvPr>
          <p:cNvSpPr>
            <a:spLocks noGrp="1"/>
          </p:cNvSpPr>
          <p:nvPr>
            <p:ph type="title"/>
          </p:nvPr>
        </p:nvSpPr>
        <p:spPr>
          <a:xfrm>
            <a:off x="648929" y="629266"/>
            <a:ext cx="5127031" cy="1676603"/>
          </a:xfrm>
        </p:spPr>
        <p:txBody>
          <a:bodyPr>
            <a:normAutofit/>
          </a:bodyPr>
          <a:lstStyle/>
          <a:p>
            <a:r>
              <a:rPr lang="en-US" dirty="0"/>
              <a:t>When you finish</a:t>
            </a:r>
          </a:p>
        </p:txBody>
      </p:sp>
      <p:sp>
        <p:nvSpPr>
          <p:cNvPr id="3" name="Content Placeholder 2">
            <a:extLst>
              <a:ext uri="{FF2B5EF4-FFF2-40B4-BE49-F238E27FC236}">
                <a16:creationId xmlns:a16="http://schemas.microsoft.com/office/drawing/2014/main" id="{CD9A46B9-9F02-45A7-907F-CE219C479037}"/>
              </a:ext>
            </a:extLst>
          </p:cNvPr>
          <p:cNvSpPr>
            <a:spLocks noGrp="1"/>
          </p:cNvSpPr>
          <p:nvPr>
            <p:ph idx="1"/>
          </p:nvPr>
        </p:nvSpPr>
        <p:spPr>
          <a:xfrm>
            <a:off x="648930" y="2438400"/>
            <a:ext cx="5127029" cy="3785419"/>
          </a:xfrm>
        </p:spPr>
        <p:txBody>
          <a:bodyPr>
            <a:normAutofit/>
          </a:bodyPr>
          <a:lstStyle/>
          <a:p>
            <a:pPr>
              <a:lnSpc>
                <a:spcPct val="100000"/>
              </a:lnSpc>
            </a:pPr>
            <a:r>
              <a:rPr lang="en-US" sz="2000" dirty="0"/>
              <a:t>Score appears immediately</a:t>
            </a:r>
          </a:p>
          <a:p>
            <a:pPr>
              <a:lnSpc>
                <a:spcPct val="100000"/>
              </a:lnSpc>
            </a:pPr>
            <a:r>
              <a:rPr lang="en-US" sz="2000" dirty="0"/>
              <a:t>Won’t see what questions you got right or wrong</a:t>
            </a:r>
          </a:p>
          <a:p>
            <a:pPr>
              <a:lnSpc>
                <a:spcPct val="100000"/>
              </a:lnSpc>
            </a:pPr>
            <a:r>
              <a:rPr lang="en-US" sz="2000" dirty="0"/>
              <a:t>Confirmation email within one business day from CFRE International</a:t>
            </a:r>
          </a:p>
          <a:p>
            <a:pPr lvl="1">
              <a:lnSpc>
                <a:spcPct val="100000"/>
              </a:lnSpc>
            </a:pPr>
            <a:r>
              <a:rPr lang="en-US" sz="1600" dirty="0"/>
              <a:t>Add CFRE to your business cards, LinkedIn profile, email signature, etc.</a:t>
            </a:r>
          </a:p>
          <a:p>
            <a:pPr>
              <a:lnSpc>
                <a:spcPct val="100000"/>
              </a:lnSpc>
            </a:pPr>
            <a:r>
              <a:rPr lang="en-US" sz="2000" dirty="0"/>
              <a:t>Certificates mailed monthly</a:t>
            </a:r>
          </a:p>
          <a:p>
            <a:pPr>
              <a:lnSpc>
                <a:spcPct val="100000"/>
              </a:lnSpc>
            </a:pPr>
            <a:r>
              <a:rPr lang="en-US" sz="2000" dirty="0"/>
              <a:t>Digital badge within a week</a:t>
            </a:r>
          </a:p>
          <a:p>
            <a:endParaRPr lang="en-US" sz="2000" dirty="0"/>
          </a:p>
        </p:txBody>
      </p:sp>
      <p:pic>
        <p:nvPicPr>
          <p:cNvPr id="5" name="Picture 4" descr="A picture containing person, toy, man, woman&#10;&#10;Description automatically generated">
            <a:extLst>
              <a:ext uri="{FF2B5EF4-FFF2-40B4-BE49-F238E27FC236}">
                <a16:creationId xmlns:a16="http://schemas.microsoft.com/office/drawing/2014/main" id="{CB3302F4-3152-4659-A312-5DD74E62BF87}"/>
              </a:ext>
            </a:extLst>
          </p:cNvPr>
          <p:cNvPicPr>
            <a:picLocks noChangeAspect="1"/>
          </p:cNvPicPr>
          <p:nvPr/>
        </p:nvPicPr>
        <p:blipFill rotWithShape="1">
          <a:blip r:embed="rId3">
            <a:extLst>
              <a:ext uri="{28A0092B-C50C-407E-A947-70E740481C1C}">
                <a14:useLocalDpi xmlns:a14="http://schemas.microsoft.com/office/drawing/2010/main" val="0"/>
              </a:ext>
            </a:extLst>
          </a:blip>
          <a:srcRect l="8120" r="32493" b="-1"/>
          <a:stretch/>
        </p:blipFill>
        <p:spPr>
          <a:xfrm>
            <a:off x="6090612" y="15378"/>
            <a:ext cx="6101387" cy="6857990"/>
          </a:xfrm>
          <a:prstGeom prst="rect">
            <a:avLst/>
          </a:prstGeom>
          <a:effectLst/>
        </p:spPr>
      </p:pic>
    </p:spTree>
    <p:extLst>
      <p:ext uri="{BB962C8B-B14F-4D97-AF65-F5344CB8AC3E}">
        <p14:creationId xmlns:p14="http://schemas.microsoft.com/office/powerpoint/2010/main" val="383571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C8BB-F714-407E-8442-401E6BADAC6E}"/>
              </a:ext>
            </a:extLst>
          </p:cNvPr>
          <p:cNvSpPr>
            <a:spLocks noGrp="1"/>
          </p:cNvSpPr>
          <p:nvPr>
            <p:ph type="title"/>
          </p:nvPr>
        </p:nvSpPr>
        <p:spPr>
          <a:xfrm>
            <a:off x="648929" y="629266"/>
            <a:ext cx="5930457" cy="1676603"/>
          </a:xfrm>
        </p:spPr>
        <p:txBody>
          <a:bodyPr>
            <a:normAutofit/>
          </a:bodyPr>
          <a:lstStyle/>
          <a:p>
            <a:r>
              <a:rPr lang="en-US" sz="4400" dirty="0"/>
              <a:t>Why become a CFRE?</a:t>
            </a:r>
          </a:p>
        </p:txBody>
      </p:sp>
      <p:sp>
        <p:nvSpPr>
          <p:cNvPr id="3" name="Content Placeholder 2">
            <a:extLst>
              <a:ext uri="{FF2B5EF4-FFF2-40B4-BE49-F238E27FC236}">
                <a16:creationId xmlns:a16="http://schemas.microsoft.com/office/drawing/2014/main" id="{5016E1B3-D37B-44BB-9612-2A552C87160D}"/>
              </a:ext>
            </a:extLst>
          </p:cNvPr>
          <p:cNvSpPr>
            <a:spLocks noGrp="1"/>
          </p:cNvSpPr>
          <p:nvPr>
            <p:ph idx="1"/>
          </p:nvPr>
        </p:nvSpPr>
        <p:spPr>
          <a:xfrm>
            <a:off x="648931" y="2438400"/>
            <a:ext cx="3914277" cy="3785419"/>
          </a:xfrm>
        </p:spPr>
        <p:txBody>
          <a:bodyPr>
            <a:normAutofit/>
          </a:bodyPr>
          <a:lstStyle/>
          <a:p>
            <a:pPr>
              <a:lnSpc>
                <a:spcPct val="100000"/>
              </a:lnSpc>
            </a:pPr>
            <a:r>
              <a:rPr lang="en-US" sz="2400" dirty="0"/>
              <a:t>Demonstrate your fundraising knowledge to your colleagues, board, donors, and beyond</a:t>
            </a:r>
          </a:p>
          <a:p>
            <a:pPr>
              <a:lnSpc>
                <a:spcPct val="100000"/>
              </a:lnSpc>
            </a:pPr>
            <a:r>
              <a:rPr lang="en-US" sz="2400" dirty="0"/>
              <a:t>Improve fundraising knowledge </a:t>
            </a:r>
          </a:p>
          <a:p>
            <a:pPr>
              <a:lnSpc>
                <a:spcPct val="100000"/>
              </a:lnSpc>
            </a:pPr>
            <a:r>
              <a:rPr lang="en-US" sz="2400" dirty="0"/>
              <a:t>More valuable asset to your organization</a:t>
            </a:r>
          </a:p>
          <a:p>
            <a:pPr marL="0" indent="0">
              <a:buNone/>
            </a:pPr>
            <a:endParaRPr lang="en-US" sz="1800" dirty="0"/>
          </a:p>
        </p:txBody>
      </p:sp>
      <p:pic>
        <p:nvPicPr>
          <p:cNvPr id="9" name="Picture 8" descr="A close up of text on a black surface&#10;&#10;Description automatically generated">
            <a:extLst>
              <a:ext uri="{FF2B5EF4-FFF2-40B4-BE49-F238E27FC236}">
                <a16:creationId xmlns:a16="http://schemas.microsoft.com/office/drawing/2014/main" id="{50483A7F-AC25-4FA6-B178-D8C559891F3C}"/>
              </a:ext>
            </a:extLst>
          </p:cNvPr>
          <p:cNvPicPr>
            <a:picLocks noChangeAspect="1"/>
          </p:cNvPicPr>
          <p:nvPr/>
        </p:nvPicPr>
        <p:blipFill rotWithShape="1">
          <a:blip r:embed="rId2">
            <a:extLst>
              <a:ext uri="{28A0092B-C50C-407E-A947-70E740481C1C}">
                <a14:useLocalDpi xmlns:a14="http://schemas.microsoft.com/office/drawing/2010/main" val="0"/>
              </a:ext>
            </a:extLst>
          </a:blip>
          <a:srcRect l="229" r="2026" b="-1"/>
          <a:stretch/>
        </p:blipFill>
        <p:spPr>
          <a:xfrm>
            <a:off x="6196888" y="839029"/>
            <a:ext cx="5930457" cy="5384790"/>
          </a:xfrm>
          <a:prstGeom prst="rect">
            <a:avLst/>
          </a:prstGeom>
          <a:effectLst/>
        </p:spPr>
      </p:pic>
    </p:spTree>
    <p:extLst>
      <p:ext uri="{BB962C8B-B14F-4D97-AF65-F5344CB8AC3E}">
        <p14:creationId xmlns:p14="http://schemas.microsoft.com/office/powerpoint/2010/main" val="278801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A69E-2800-4C80-8CC7-22AE73A2DC67}"/>
              </a:ext>
            </a:extLst>
          </p:cNvPr>
          <p:cNvSpPr>
            <a:spLocks noGrp="1"/>
          </p:cNvSpPr>
          <p:nvPr>
            <p:ph type="title"/>
          </p:nvPr>
        </p:nvSpPr>
        <p:spPr>
          <a:xfrm>
            <a:off x="655320" y="365125"/>
            <a:ext cx="5120114" cy="1692794"/>
          </a:xfrm>
        </p:spPr>
        <p:txBody>
          <a:bodyPr>
            <a:normAutofit/>
          </a:bodyPr>
          <a:lstStyle/>
          <a:p>
            <a:r>
              <a:rPr lang="en-US" dirty="0"/>
              <a:t>Talk to your boss</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D9A46B9-9F02-45A7-907F-CE219C479037}"/>
              </a:ext>
            </a:extLst>
          </p:cNvPr>
          <p:cNvSpPr>
            <a:spLocks noGrp="1"/>
          </p:cNvSpPr>
          <p:nvPr>
            <p:ph idx="1"/>
          </p:nvPr>
        </p:nvSpPr>
        <p:spPr>
          <a:xfrm>
            <a:off x="655321" y="2575033"/>
            <a:ext cx="4809307" cy="3754999"/>
          </a:xfrm>
        </p:spPr>
        <p:txBody>
          <a:bodyPr>
            <a:normAutofit/>
          </a:bodyPr>
          <a:lstStyle/>
          <a:p>
            <a:pPr>
              <a:lnSpc>
                <a:spcPct val="110000"/>
              </a:lnSpc>
            </a:pPr>
            <a:r>
              <a:rPr lang="en-US" sz="2000" dirty="0"/>
              <a:t>Over 50% of CFREs say their employer paid all or part of initial certification fee</a:t>
            </a:r>
          </a:p>
          <a:p>
            <a:pPr>
              <a:lnSpc>
                <a:spcPct val="110000"/>
              </a:lnSpc>
            </a:pPr>
            <a:r>
              <a:rPr lang="en-US" sz="2000" dirty="0"/>
              <a:t>Build into your next job’s contract</a:t>
            </a:r>
          </a:p>
          <a:p>
            <a:pPr>
              <a:lnSpc>
                <a:spcPct val="110000"/>
              </a:lnSpc>
            </a:pPr>
            <a:r>
              <a:rPr lang="en-US" sz="2000" dirty="0"/>
              <a:t>Purchase books</a:t>
            </a:r>
          </a:p>
          <a:p>
            <a:pPr>
              <a:lnSpc>
                <a:spcPct val="110000"/>
              </a:lnSpc>
            </a:pPr>
            <a:r>
              <a:rPr lang="en-US" sz="2000" dirty="0"/>
              <a:t>Day off before exam</a:t>
            </a:r>
          </a:p>
          <a:p>
            <a:pPr>
              <a:lnSpc>
                <a:spcPct val="110000"/>
              </a:lnSpc>
            </a:pPr>
            <a:r>
              <a:rPr lang="en-US" sz="2000" dirty="0"/>
              <a:t>Invest in staff to be even more proficient in their roles</a:t>
            </a:r>
          </a:p>
          <a:p>
            <a:endParaRPr lang="en-US" sz="1700" dirty="0"/>
          </a:p>
        </p:txBody>
      </p:sp>
      <p:pic>
        <p:nvPicPr>
          <p:cNvPr id="5" name="Picture 4" descr="Two people sitting at a table&#10;&#10;Description automatically generated">
            <a:extLst>
              <a:ext uri="{FF2B5EF4-FFF2-40B4-BE49-F238E27FC236}">
                <a16:creationId xmlns:a16="http://schemas.microsoft.com/office/drawing/2014/main" id="{01ED5BE0-ED65-4D47-9AC6-91048CE4000B}"/>
              </a:ext>
            </a:extLst>
          </p:cNvPr>
          <p:cNvPicPr>
            <a:picLocks noChangeAspect="1"/>
          </p:cNvPicPr>
          <p:nvPr/>
        </p:nvPicPr>
        <p:blipFill rotWithShape="1">
          <a:blip r:embed="rId3">
            <a:extLst>
              <a:ext uri="{28A0092B-C50C-407E-A947-70E740481C1C}">
                <a14:useLocalDpi xmlns:a14="http://schemas.microsoft.com/office/drawing/2010/main" val="0"/>
              </a:ext>
            </a:extLst>
          </a:blip>
          <a:srcRect l="12402" r="26150"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70204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848728" y="365132"/>
            <a:ext cx="3840085" cy="1692795"/>
          </a:xfrm>
        </p:spPr>
        <p:txBody>
          <a:bodyPr>
            <a:normAutofit/>
          </a:bodyP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eaLnBrk="1" hangingPunct="1">
              <a:lnSpc>
                <a:spcPct val="90000"/>
              </a:lnSpc>
            </a:pPr>
            <a:r>
              <a:rPr lang="en-CA" sz="4400" b="0" dirty="0">
                <a:solidFill>
                  <a:srgbClr val="B6121D"/>
                </a:solidFill>
                <a:latin typeface="Raleway" panose="020B0503030101060003" pitchFamily="34" charset="0"/>
                <a:ea typeface="Verdana" pitchFamily="34" charset="0"/>
                <a:cs typeface="Verdana" pitchFamily="34" charset="0"/>
              </a:rPr>
              <a:t>Recertification</a:t>
            </a:r>
          </a:p>
        </p:txBody>
      </p:sp>
      <p:cxnSp>
        <p:nvCxnSpPr>
          <p:cNvPr id="72" name="Straight Arrow Connector 7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5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9395" name="Rectangle 3"/>
          <p:cNvSpPr>
            <a:spLocks noGrp="1" noChangeArrowheads="1"/>
          </p:cNvSpPr>
          <p:nvPr>
            <p:ph idx="1"/>
          </p:nvPr>
        </p:nvSpPr>
        <p:spPr>
          <a:xfrm>
            <a:off x="1933550" y="1819316"/>
            <a:ext cx="5602626" cy="4235317"/>
          </a:xfrm>
        </p:spPr>
        <p:txBody>
          <a:bodyPr>
            <a:normAutofit/>
          </a:bodyP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eaLnBrk="1" hangingPunct="1">
              <a:lnSpc>
                <a:spcPct val="110000"/>
              </a:lnSpc>
              <a:spcAft>
                <a:spcPct val="20000"/>
              </a:spcAft>
            </a:pPr>
            <a:endParaRPr lang="en-CA" sz="1547" dirty="0">
              <a:latin typeface="Verdana" pitchFamily="34" charset="0"/>
              <a:ea typeface="Verdana" pitchFamily="34" charset="0"/>
              <a:cs typeface="Verdana" pitchFamily="34" charset="0"/>
            </a:endParaRPr>
          </a:p>
          <a:p>
            <a:pPr marL="285750" indent="-285750" algn="l" eaLnBrk="1" hangingPunct="1">
              <a:spcAft>
                <a:spcPct val="20000"/>
              </a:spcAft>
              <a:buFont typeface="Arial" panose="020B0604020202020204" pitchFamily="34" charset="0"/>
              <a:buChar char="•"/>
            </a:pPr>
            <a:r>
              <a:rPr lang="en-CA" sz="2400" b="0" dirty="0">
                <a:latin typeface="Arial" panose="020B0604020202020204" pitchFamily="34" charset="0"/>
                <a:ea typeface="Verdana" pitchFamily="34" charset="0"/>
                <a:cs typeface="Arial" panose="020B0604020202020204" pitchFamily="34" charset="0"/>
              </a:rPr>
              <a:t>Recertify every 3 years</a:t>
            </a:r>
          </a:p>
          <a:p>
            <a:pPr marL="285750" indent="-285750" algn="l" eaLnBrk="1" hangingPunct="1">
              <a:spcAft>
                <a:spcPct val="20000"/>
              </a:spcAft>
              <a:buFont typeface="Arial" panose="020B0604020202020204" pitchFamily="34" charset="0"/>
              <a:buChar char="•"/>
            </a:pPr>
            <a:r>
              <a:rPr lang="en-CA" sz="2400" b="0" dirty="0">
                <a:latin typeface="Arial" panose="020B0604020202020204" pitchFamily="34" charset="0"/>
                <a:ea typeface="Verdana" pitchFamily="34" charset="0"/>
                <a:cs typeface="Arial" panose="020B0604020202020204" pitchFamily="34" charset="0"/>
              </a:rPr>
              <a:t>To recertify, complete online application</a:t>
            </a:r>
          </a:p>
          <a:p>
            <a:pPr marL="285750" indent="-285750" algn="l" eaLnBrk="1" hangingPunct="1">
              <a:spcAft>
                <a:spcPct val="20000"/>
              </a:spcAft>
              <a:buFont typeface="Arial" panose="020B0604020202020204" pitchFamily="34" charset="0"/>
              <a:buChar char="•"/>
            </a:pPr>
            <a:r>
              <a:rPr lang="en-CA" sz="2400" b="0" dirty="0">
                <a:latin typeface="Arial" panose="020B0604020202020204" pitchFamily="34" charset="0"/>
                <a:ea typeface="Verdana" pitchFamily="34" charset="0"/>
                <a:cs typeface="Arial" panose="020B0604020202020204" pitchFamily="34" charset="0"/>
              </a:rPr>
              <a:t>Recertification fee: </a:t>
            </a:r>
            <a:br>
              <a:rPr lang="en-CA" sz="2400" b="0" dirty="0">
                <a:latin typeface="Arial" panose="020B0604020202020204" pitchFamily="34" charset="0"/>
                <a:ea typeface="Verdana" pitchFamily="34" charset="0"/>
                <a:cs typeface="Arial" panose="020B0604020202020204" pitchFamily="34" charset="0"/>
              </a:rPr>
            </a:br>
            <a:r>
              <a:rPr lang="en-CA" sz="2400" b="0" dirty="0">
                <a:latin typeface="Arial" panose="020B0604020202020204" pitchFamily="34" charset="0"/>
                <a:ea typeface="Verdana" pitchFamily="34" charset="0"/>
                <a:cs typeface="Arial" panose="020B0604020202020204" pitchFamily="34" charset="0"/>
              </a:rPr>
              <a:t>US$510 regular price, US$408 for participating organization members</a:t>
            </a:r>
          </a:p>
          <a:p>
            <a:pPr marL="285750" indent="-285750" algn="l" eaLnBrk="1" hangingPunct="1">
              <a:spcAft>
                <a:spcPct val="20000"/>
              </a:spcAft>
              <a:buFont typeface="Arial" panose="020B0604020202020204" pitchFamily="34" charset="0"/>
              <a:buChar char="•"/>
            </a:pPr>
            <a:r>
              <a:rPr lang="en-CA" sz="2400" b="0" dirty="0">
                <a:latin typeface="Arial" panose="020B0604020202020204" pitchFamily="34" charset="0"/>
                <a:ea typeface="Verdana" pitchFamily="34" charset="0"/>
                <a:cs typeface="Arial" panose="020B0604020202020204" pitchFamily="34" charset="0"/>
              </a:rPr>
              <a:t>No exam required for recertification</a:t>
            </a:r>
          </a:p>
        </p:txBody>
      </p:sp>
      <p:pic>
        <p:nvPicPr>
          <p:cNvPr id="3" name="Picture 2" descr="A person wearing a suit and tie standing in front of a building&#10;&#10;Description generated with very high confidence">
            <a:extLst>
              <a:ext uri="{FF2B5EF4-FFF2-40B4-BE49-F238E27FC236}">
                <a16:creationId xmlns:a16="http://schemas.microsoft.com/office/drawing/2014/main" id="{4A107AA0-62C1-4660-826C-B96D1B59F4F9}"/>
              </a:ext>
            </a:extLst>
          </p:cNvPr>
          <p:cNvPicPr>
            <a:picLocks noChangeAspect="1"/>
          </p:cNvPicPr>
          <p:nvPr/>
        </p:nvPicPr>
        <p:blipFill rotWithShape="1">
          <a:blip r:embed="rId3">
            <a:extLst>
              <a:ext uri="{28A0092B-C50C-407E-A947-70E740481C1C}">
                <a14:useLocalDpi xmlns:a14="http://schemas.microsoft.com/office/drawing/2010/main" val="0"/>
              </a:ext>
            </a:extLst>
          </a:blip>
          <a:srcRect l="22583" r="31332" b="-1"/>
          <a:stretch/>
        </p:blipFill>
        <p:spPr>
          <a:xfrm>
            <a:off x="7457138" y="11"/>
            <a:ext cx="4734862" cy="6857989"/>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38195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395">
                                            <p:txEl>
                                              <p:pRg st="1" end="1"/>
                                            </p:txEl>
                                          </p:spTgt>
                                        </p:tgtEl>
                                        <p:attrNameLst>
                                          <p:attrName>style.visibility</p:attrName>
                                        </p:attrNameLst>
                                      </p:cBhvr>
                                      <p:to>
                                        <p:strVal val="visible"/>
                                      </p:to>
                                    </p:set>
                                    <p:animEffect transition="in" filter="fade">
                                      <p:cBhvr>
                                        <p:cTn id="7" dur="1000"/>
                                        <p:tgtEl>
                                          <p:spTgt spid="59395">
                                            <p:txEl>
                                              <p:pRg st="1" end="1"/>
                                            </p:txEl>
                                          </p:spTgt>
                                        </p:tgtEl>
                                      </p:cBhvr>
                                    </p:animEffect>
                                    <p:anim calcmode="lin" valueType="num">
                                      <p:cBhvr>
                                        <p:cTn id="8" dur="10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93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9395">
                                            <p:txEl>
                                              <p:pRg st="2" end="2"/>
                                            </p:txEl>
                                          </p:spTgt>
                                        </p:tgtEl>
                                        <p:attrNameLst>
                                          <p:attrName>style.visibility</p:attrName>
                                        </p:attrNameLst>
                                      </p:cBhvr>
                                      <p:to>
                                        <p:strVal val="visible"/>
                                      </p:to>
                                    </p:set>
                                    <p:animEffect transition="in" filter="fade">
                                      <p:cBhvr>
                                        <p:cTn id="14" dur="1000"/>
                                        <p:tgtEl>
                                          <p:spTgt spid="59395">
                                            <p:txEl>
                                              <p:pRg st="2" end="2"/>
                                            </p:txEl>
                                          </p:spTgt>
                                        </p:tgtEl>
                                      </p:cBhvr>
                                    </p:animEffect>
                                    <p:anim calcmode="lin" valueType="num">
                                      <p:cBhvr>
                                        <p:cTn id="15" dur="10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93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9395">
                                            <p:txEl>
                                              <p:pRg st="3" end="3"/>
                                            </p:txEl>
                                          </p:spTgt>
                                        </p:tgtEl>
                                        <p:attrNameLst>
                                          <p:attrName>style.visibility</p:attrName>
                                        </p:attrNameLst>
                                      </p:cBhvr>
                                      <p:to>
                                        <p:strVal val="visible"/>
                                      </p:to>
                                    </p:set>
                                    <p:animEffect transition="in" filter="fade">
                                      <p:cBhvr>
                                        <p:cTn id="21" dur="1000"/>
                                        <p:tgtEl>
                                          <p:spTgt spid="59395">
                                            <p:txEl>
                                              <p:pRg st="3" end="3"/>
                                            </p:txEl>
                                          </p:spTgt>
                                        </p:tgtEl>
                                      </p:cBhvr>
                                    </p:animEffect>
                                    <p:anim calcmode="lin" valueType="num">
                                      <p:cBhvr>
                                        <p:cTn id="22" dur="10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93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9395">
                                            <p:txEl>
                                              <p:pRg st="4" end="4"/>
                                            </p:txEl>
                                          </p:spTgt>
                                        </p:tgtEl>
                                        <p:attrNameLst>
                                          <p:attrName>style.visibility</p:attrName>
                                        </p:attrNameLst>
                                      </p:cBhvr>
                                      <p:to>
                                        <p:strVal val="visible"/>
                                      </p:to>
                                    </p:set>
                                    <p:animEffect transition="in" filter="fade">
                                      <p:cBhvr>
                                        <p:cTn id="28" dur="1000"/>
                                        <p:tgtEl>
                                          <p:spTgt spid="59395">
                                            <p:txEl>
                                              <p:pRg st="4" end="4"/>
                                            </p:txEl>
                                          </p:spTgt>
                                        </p:tgtEl>
                                      </p:cBhvr>
                                    </p:animEffect>
                                    <p:anim calcmode="lin" valueType="num">
                                      <p:cBhvr>
                                        <p:cTn id="29" dur="10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939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up, indoor, table, next&#10;&#10;Description generated with very high confidence">
            <a:extLst>
              <a:ext uri="{FF2B5EF4-FFF2-40B4-BE49-F238E27FC236}">
                <a16:creationId xmlns:a16="http://schemas.microsoft.com/office/drawing/2014/main" id="{9DC8D38F-B4CB-41BB-97CB-F4AC0CC454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29"/>
            <a:ext cx="12423112" cy="8283258"/>
          </a:xfrm>
          <a:prstGeom prst="rect">
            <a:avLst/>
          </a:prstGeom>
        </p:spPr>
      </p:pic>
      <p:sp>
        <p:nvSpPr>
          <p:cNvPr id="59394" name="Rectangle 2"/>
          <p:cNvSpPr>
            <a:spLocks noGrp="1" noChangeArrowheads="1"/>
          </p:cNvSpPr>
          <p:nvPr>
            <p:ph type="title"/>
          </p:nvPr>
        </p:nvSpPr>
        <p:spPr>
          <a:xfrm>
            <a:off x="984359" y="3378171"/>
            <a:ext cx="7772400" cy="1143000"/>
          </a:xfrm>
        </p:spPr>
        <p:txBody>
          <a:bodyPr>
            <a:normAutofit/>
          </a:bodyP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eaLnBrk="1" hangingPunct="1"/>
            <a:r>
              <a:rPr lang="en-CA" sz="4400" b="0" dirty="0">
                <a:solidFill>
                  <a:srgbClr val="A50021"/>
                </a:solidFill>
                <a:latin typeface="Raleway" panose="020B0503030101060003" pitchFamily="34" charset="0"/>
                <a:ea typeface="Verdana" pitchFamily="34" charset="0"/>
                <a:cs typeface="Verdana" pitchFamily="34" charset="0"/>
              </a:rPr>
              <a:t>Recertification</a:t>
            </a:r>
          </a:p>
        </p:txBody>
      </p:sp>
      <p:sp>
        <p:nvSpPr>
          <p:cNvPr id="59395" name="Rectangle 3"/>
          <p:cNvSpPr>
            <a:spLocks noGrp="1" noChangeArrowheads="1"/>
          </p:cNvSpPr>
          <p:nvPr>
            <p:ph idx="1"/>
          </p:nvPr>
        </p:nvSpPr>
        <p:spPr>
          <a:xfrm>
            <a:off x="2209800" y="4090800"/>
            <a:ext cx="7772400" cy="2698054"/>
          </a:xfrm>
        </p:spPr>
        <p:txBody>
          <a:bodyPr/>
          <a:lstStyle>
            <a:defPPr marL="0" marR="0" indent="0" algn="l" defTabSz="765353" rtl="0" fontAlgn="auto" latinLnBrk="1" hangingPunct="0">
              <a:lnSpc>
                <a:spcPct val="100000"/>
              </a:lnSpc>
              <a:spcBef>
                <a:spcPts val="0"/>
              </a:spcBef>
              <a:spcAft>
                <a:spcPts val="0"/>
              </a:spcAft>
              <a:buClrTx/>
              <a:buSzTx/>
              <a:buFontTx/>
              <a:buNone/>
              <a:tabLst/>
              <a:defRPr kumimoji="0" sz="1507" b="0" i="0" u="none" strike="noStrike" cap="none" spc="0" normalizeH="0" baseline="0">
                <a:ln>
                  <a:noFill/>
                </a:ln>
                <a:solidFill>
                  <a:srgbClr val="000000"/>
                </a:solidFill>
                <a:effectLst/>
                <a:uFillTx/>
              </a:defRPr>
            </a:defPPr>
            <a:lvl1pPr marL="0" marR="0" indent="0"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91338"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8267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74015"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65353"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956691"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148029"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339367"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530706" algn="ctr" defTabSz="488975" rtl="0" fontAlgn="auto" latinLnBrk="0" hangingPunct="0">
              <a:lnSpc>
                <a:spcPct val="100000"/>
              </a:lnSpc>
              <a:spcBef>
                <a:spcPts val="0"/>
              </a:spcBef>
              <a:spcAft>
                <a:spcPts val="0"/>
              </a:spcAft>
              <a:buClrTx/>
              <a:buSzTx/>
              <a:buFontTx/>
              <a:buNone/>
              <a:tabLst/>
              <a:defRPr kumimoji="0" sz="2009"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marL="342900" indent="-342900" algn="l" eaLnBrk="1" hangingPunct="1">
              <a:spcAft>
                <a:spcPct val="20000"/>
              </a:spcAft>
              <a:buFont typeface="Arial" panose="020B0604020202020204" pitchFamily="34" charset="0"/>
              <a:buChar char="•"/>
            </a:pPr>
            <a:endParaRPr lang="en-CA" sz="2400" b="0" dirty="0">
              <a:latin typeface="Verdana" pitchFamily="34" charset="0"/>
              <a:ea typeface="Verdana" pitchFamily="34" charset="0"/>
              <a:cs typeface="Verdana" pitchFamily="34" charset="0"/>
            </a:endParaRPr>
          </a:p>
          <a:p>
            <a:pPr marL="342900" indent="-342900" algn="l" eaLnBrk="1" hangingPunct="1">
              <a:spcAft>
                <a:spcPct val="20000"/>
              </a:spcAft>
              <a:buFont typeface="Arial" panose="020B0604020202020204" pitchFamily="34" charset="0"/>
              <a:buChar char="•"/>
            </a:pPr>
            <a:r>
              <a:rPr lang="en-CA" sz="2400" b="0" dirty="0">
                <a:latin typeface="Arial" panose="020B0604020202020204" pitchFamily="34" charset="0"/>
                <a:ea typeface="Verdana" pitchFamily="34" charset="0"/>
                <a:cs typeface="Arial" panose="020B0604020202020204" pitchFamily="34" charset="0"/>
              </a:rPr>
              <a:t>45 points in continuing education</a:t>
            </a:r>
          </a:p>
          <a:p>
            <a:pPr marL="342900" indent="-342900" algn="l" eaLnBrk="1" hangingPunct="1">
              <a:spcAft>
                <a:spcPct val="20000"/>
              </a:spcAft>
              <a:buFont typeface="Arial" panose="020B0604020202020204" pitchFamily="34" charset="0"/>
              <a:buChar char="•"/>
            </a:pPr>
            <a:r>
              <a:rPr lang="en-CA" sz="2400" b="0" dirty="0">
                <a:latin typeface="Arial" panose="020B0604020202020204" pitchFamily="34" charset="0"/>
                <a:ea typeface="Verdana" pitchFamily="34" charset="0"/>
                <a:cs typeface="Arial" panose="020B0604020202020204" pitchFamily="34" charset="0"/>
              </a:rPr>
              <a:t>30 points in professional practice</a:t>
            </a:r>
          </a:p>
          <a:p>
            <a:pPr marL="342900" indent="-342900" algn="l" eaLnBrk="1" hangingPunct="1">
              <a:spcAft>
                <a:spcPct val="20000"/>
              </a:spcAft>
              <a:buFont typeface="Arial" panose="020B0604020202020204" pitchFamily="34" charset="0"/>
              <a:buChar char="•"/>
            </a:pPr>
            <a:r>
              <a:rPr lang="en-CA" sz="2400" b="0" dirty="0">
                <a:latin typeface="Arial" panose="020B0604020202020204" pitchFamily="34" charset="0"/>
                <a:ea typeface="Verdana" pitchFamily="34" charset="0"/>
                <a:cs typeface="Arial" panose="020B0604020202020204" pitchFamily="34" charset="0"/>
              </a:rPr>
              <a:t>40 points in professional performance</a:t>
            </a:r>
          </a:p>
        </p:txBody>
      </p:sp>
    </p:spTree>
    <p:extLst>
      <p:ext uri="{BB962C8B-B14F-4D97-AF65-F5344CB8AC3E}">
        <p14:creationId xmlns:p14="http://schemas.microsoft.com/office/powerpoint/2010/main" val="325999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A335-3176-482C-A719-5CEE368FE39C}"/>
              </a:ext>
            </a:extLst>
          </p:cNvPr>
          <p:cNvSpPr>
            <a:spLocks noGrp="1"/>
          </p:cNvSpPr>
          <p:nvPr>
            <p:ph type="title"/>
          </p:nvPr>
        </p:nvSpPr>
        <p:spPr>
          <a:xfrm>
            <a:off x="481013" y="3752849"/>
            <a:ext cx="3290887" cy="2452687"/>
          </a:xfrm>
        </p:spPr>
        <p:txBody>
          <a:bodyPr anchor="ctr">
            <a:normAutofit/>
          </a:bodyPr>
          <a:lstStyle/>
          <a:p>
            <a:r>
              <a:rPr lang="en-US" sz="3600" dirty="0"/>
              <a:t>Next steps</a:t>
            </a:r>
          </a:p>
        </p:txBody>
      </p:sp>
      <p:pic>
        <p:nvPicPr>
          <p:cNvPr id="10" name="Picture 9" descr="A picture containing computer, sitting, person, window&#10;&#10;Description automatically generated">
            <a:extLst>
              <a:ext uri="{FF2B5EF4-FFF2-40B4-BE49-F238E27FC236}">
                <a16:creationId xmlns:a16="http://schemas.microsoft.com/office/drawing/2014/main" id="{7C9D8C22-AB93-47B0-A9EF-A86992EDDD85}"/>
              </a:ext>
            </a:extLst>
          </p:cNvPr>
          <p:cNvPicPr>
            <a:picLocks noChangeAspect="1"/>
          </p:cNvPicPr>
          <p:nvPr/>
        </p:nvPicPr>
        <p:blipFill rotWithShape="1">
          <a:blip r:embed="rId2">
            <a:extLst>
              <a:ext uri="{28A0092B-C50C-407E-A947-70E740481C1C}">
                <a14:useLocalDpi xmlns:a14="http://schemas.microsoft.com/office/drawing/2010/main" val="0"/>
              </a:ext>
            </a:extLst>
          </a:blip>
          <a:srcRect t="4378" b="402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ED7CC7D-4B93-491E-97CF-0FB30E0BC1DE}"/>
              </a:ext>
            </a:extLst>
          </p:cNvPr>
          <p:cNvSpPr>
            <a:spLocks noGrp="1"/>
          </p:cNvSpPr>
          <p:nvPr>
            <p:ph idx="1"/>
          </p:nvPr>
        </p:nvSpPr>
        <p:spPr>
          <a:xfrm>
            <a:off x="4196686" y="3984862"/>
            <a:ext cx="5186149" cy="2452687"/>
          </a:xfrm>
        </p:spPr>
        <p:txBody>
          <a:bodyPr anchor="ctr">
            <a:normAutofit/>
          </a:bodyPr>
          <a:lstStyle/>
          <a:p>
            <a:pPr>
              <a:lnSpc>
                <a:spcPct val="100000"/>
              </a:lnSpc>
            </a:pPr>
            <a:r>
              <a:rPr lang="en-US" sz="1800" dirty="0"/>
              <a:t>Start your application</a:t>
            </a:r>
          </a:p>
          <a:p>
            <a:pPr>
              <a:lnSpc>
                <a:spcPct val="100000"/>
              </a:lnSpc>
            </a:pPr>
            <a:r>
              <a:rPr lang="en-US" sz="1800" dirty="0"/>
              <a:t>Log as much information as you can</a:t>
            </a:r>
          </a:p>
          <a:p>
            <a:pPr>
              <a:lnSpc>
                <a:spcPct val="100000"/>
              </a:lnSpc>
            </a:pPr>
            <a:r>
              <a:rPr lang="en-US" sz="1800" dirty="0"/>
              <a:t>Keep track of education points as you earn them</a:t>
            </a:r>
          </a:p>
          <a:p>
            <a:pPr>
              <a:lnSpc>
                <a:spcPct val="100000"/>
              </a:lnSpc>
            </a:pPr>
            <a:r>
              <a:rPr lang="en-US" sz="1800" dirty="0"/>
              <a:t>Speak to your boss about supporting your CFRE journey</a:t>
            </a:r>
          </a:p>
          <a:p>
            <a:endParaRPr lang="en-US" sz="1800" dirty="0"/>
          </a:p>
        </p:txBody>
      </p:sp>
    </p:spTree>
    <p:extLst>
      <p:ext uri="{BB962C8B-B14F-4D97-AF65-F5344CB8AC3E}">
        <p14:creationId xmlns:p14="http://schemas.microsoft.com/office/powerpoint/2010/main" val="481651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looking at the camera&#10;&#10;Description automatically generated">
            <a:extLst>
              <a:ext uri="{FF2B5EF4-FFF2-40B4-BE49-F238E27FC236}">
                <a16:creationId xmlns:a16="http://schemas.microsoft.com/office/drawing/2014/main" id="{71D839EA-CD0F-4D1E-AF9C-F31BB987D210}"/>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909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B2C8BB-F714-407E-8442-401E6BADAC6E}"/>
              </a:ext>
            </a:extLst>
          </p:cNvPr>
          <p:cNvSpPr>
            <a:spLocks noGrp="1"/>
          </p:cNvSpPr>
          <p:nvPr>
            <p:ph type="title"/>
          </p:nvPr>
        </p:nvSpPr>
        <p:spPr>
          <a:xfrm>
            <a:off x="594805" y="640263"/>
            <a:ext cx="3759240" cy="1344975"/>
          </a:xfrm>
        </p:spPr>
        <p:txBody>
          <a:bodyPr>
            <a:normAutofit/>
          </a:bodyPr>
          <a:lstStyle/>
          <a:p>
            <a:r>
              <a:rPr lang="en-US" sz="2800" dirty="0"/>
              <a:t>Why become a CFRE?</a:t>
            </a:r>
          </a:p>
        </p:txBody>
      </p:sp>
      <p:sp>
        <p:nvSpPr>
          <p:cNvPr id="3" name="Content Placeholder 2">
            <a:extLst>
              <a:ext uri="{FF2B5EF4-FFF2-40B4-BE49-F238E27FC236}">
                <a16:creationId xmlns:a16="http://schemas.microsoft.com/office/drawing/2014/main" id="{5016E1B3-D37B-44BB-9612-2A552C87160D}"/>
              </a:ext>
            </a:extLst>
          </p:cNvPr>
          <p:cNvSpPr>
            <a:spLocks noGrp="1"/>
          </p:cNvSpPr>
          <p:nvPr>
            <p:ph idx="1"/>
          </p:nvPr>
        </p:nvSpPr>
        <p:spPr>
          <a:xfrm>
            <a:off x="594110" y="2121763"/>
            <a:ext cx="3764826" cy="3773010"/>
          </a:xfrm>
        </p:spPr>
        <p:txBody>
          <a:bodyPr>
            <a:normAutofit/>
          </a:bodyPr>
          <a:lstStyle/>
          <a:p>
            <a:r>
              <a:rPr lang="en-US" sz="1800" dirty="0"/>
              <a:t>Personal challenge I wanted to take on</a:t>
            </a:r>
          </a:p>
          <a:p>
            <a:r>
              <a:rPr lang="en-US" sz="1800" dirty="0"/>
              <a:t>Set an example for the team I manage</a:t>
            </a:r>
          </a:p>
          <a:p>
            <a:r>
              <a:rPr lang="en-US" sz="1800" dirty="0"/>
              <a:t>Lifelong learner</a:t>
            </a:r>
          </a:p>
          <a:p>
            <a:r>
              <a:rPr lang="en-US" sz="1800" dirty="0"/>
              <a:t>Increase my earning potential</a:t>
            </a:r>
          </a:p>
          <a:p>
            <a:r>
              <a:rPr lang="en-US" sz="1800" dirty="0"/>
              <a:t>Stand out </a:t>
            </a:r>
            <a:r>
              <a:rPr lang="en-US" sz="1800"/>
              <a:t>when job seeking</a:t>
            </a:r>
            <a:endParaRPr lang="en-US" sz="1800" dirty="0"/>
          </a:p>
          <a:p>
            <a:endParaRPr lang="en-US" sz="1800" dirty="0"/>
          </a:p>
        </p:txBody>
      </p:sp>
    </p:spTree>
    <p:extLst>
      <p:ext uri="{BB962C8B-B14F-4D97-AF65-F5344CB8AC3E}">
        <p14:creationId xmlns:p14="http://schemas.microsoft.com/office/powerpoint/2010/main" val="9836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DE731D-482C-4215-9A3A-0EDC6F29251D}"/>
              </a:ext>
            </a:extLst>
          </p:cNvPr>
          <p:cNvSpPr>
            <a:spLocks noGrp="1"/>
          </p:cNvSpPr>
          <p:nvPr>
            <p:ph type="title"/>
          </p:nvPr>
        </p:nvSpPr>
        <p:spPr>
          <a:xfrm>
            <a:off x="838200" y="963877"/>
            <a:ext cx="3494362" cy="4930246"/>
          </a:xfrm>
        </p:spPr>
        <p:txBody>
          <a:bodyPr>
            <a:normAutofit/>
          </a:bodyPr>
          <a:lstStyle/>
          <a:p>
            <a:pPr algn="r"/>
            <a:r>
              <a:rPr lang="en-US" sz="4400" dirty="0"/>
              <a:t>CFRE certification process</a:t>
            </a:r>
          </a:p>
        </p:txBody>
      </p:sp>
      <p:cxnSp>
        <p:nvCxnSpPr>
          <p:cNvPr id="18"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4FA77BBE-F0F1-440E-B0E8-59EB728F6250}"/>
              </a:ext>
            </a:extLst>
          </p:cNvPr>
          <p:cNvSpPr>
            <a:spLocks noGrp="1"/>
          </p:cNvSpPr>
          <p:nvPr>
            <p:ph idx="1"/>
          </p:nvPr>
        </p:nvSpPr>
        <p:spPr>
          <a:xfrm>
            <a:off x="4976031" y="963877"/>
            <a:ext cx="6377769" cy="4930246"/>
          </a:xfrm>
        </p:spPr>
        <p:txBody>
          <a:bodyPr anchor="ctr">
            <a:normAutofit/>
          </a:bodyPr>
          <a:lstStyle/>
          <a:p>
            <a:pPr marL="514350" indent="-514350">
              <a:buAutoNum type="arabicParenR"/>
            </a:pPr>
            <a:r>
              <a:rPr lang="en-US" sz="2400" dirty="0"/>
              <a:t>Start My CFRE Application at www.cfre.org</a:t>
            </a:r>
          </a:p>
          <a:p>
            <a:pPr marL="514350" indent="-514350">
              <a:buAutoNum type="arabicParenR"/>
            </a:pPr>
            <a:r>
              <a:rPr lang="en-US" sz="2400" dirty="0"/>
              <a:t>Input your information</a:t>
            </a:r>
          </a:p>
          <a:p>
            <a:pPr marL="514350" indent="-514350">
              <a:buAutoNum type="arabicParenR"/>
            </a:pPr>
            <a:r>
              <a:rPr lang="en-US" sz="2400" dirty="0"/>
              <a:t>Select test window</a:t>
            </a:r>
          </a:p>
          <a:p>
            <a:pPr marL="514350" indent="-514350">
              <a:buAutoNum type="arabicParenR"/>
            </a:pPr>
            <a:r>
              <a:rPr lang="en-US" sz="2400" dirty="0"/>
              <a:t>Double-check your application</a:t>
            </a:r>
          </a:p>
          <a:p>
            <a:pPr marL="514350" indent="-514350">
              <a:buAutoNum type="arabicParenR"/>
            </a:pPr>
            <a:r>
              <a:rPr lang="en-US" sz="2400" dirty="0"/>
              <a:t>Submit and pay </a:t>
            </a:r>
          </a:p>
          <a:p>
            <a:pPr marL="514350" indent="-514350">
              <a:buAutoNum type="arabicParenR"/>
            </a:pPr>
            <a:r>
              <a:rPr lang="en-US" sz="2400" dirty="0"/>
              <a:t>CFRE staff reviews application</a:t>
            </a:r>
          </a:p>
          <a:p>
            <a:pPr marL="514350" indent="-514350">
              <a:buAutoNum type="arabicParenR"/>
            </a:pPr>
            <a:r>
              <a:rPr lang="en-US" sz="2400" dirty="0"/>
              <a:t>Upon approval, schedule your exam</a:t>
            </a:r>
          </a:p>
          <a:p>
            <a:pPr marL="514350" indent="-514350">
              <a:buAutoNum type="arabicParenR"/>
            </a:pPr>
            <a:r>
              <a:rPr lang="en-US" sz="2400" dirty="0"/>
              <a:t>Sit </a:t>
            </a:r>
            <a:r>
              <a:rPr lang="en-US" sz="2400"/>
              <a:t>for exam</a:t>
            </a:r>
            <a:endParaRPr lang="en-US" sz="2400" dirty="0"/>
          </a:p>
          <a:p>
            <a:pPr marL="514350" indent="-514350">
              <a:buAutoNum type="arabicParenR"/>
            </a:pPr>
            <a:r>
              <a:rPr lang="en-US" sz="2400" dirty="0"/>
              <a:t>Recertify every three years</a:t>
            </a:r>
          </a:p>
          <a:p>
            <a:pPr marL="0" indent="0">
              <a:buNone/>
            </a:pPr>
            <a:endParaRPr lang="en-US" sz="2400" dirty="0"/>
          </a:p>
        </p:txBody>
      </p:sp>
    </p:spTree>
    <p:extLst>
      <p:ext uri="{BB962C8B-B14F-4D97-AF65-F5344CB8AC3E}">
        <p14:creationId xmlns:p14="http://schemas.microsoft.com/office/powerpoint/2010/main" val="2754778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1000"/>
                                        <p:tgtEl>
                                          <p:spTgt spid="19">
                                            <p:txEl>
                                              <p:pRg st="1" end="1"/>
                                            </p:txEl>
                                          </p:spTgt>
                                        </p:tgtEl>
                                      </p:cBhvr>
                                    </p:animEffect>
                                    <p:anim calcmode="lin" valueType="num">
                                      <p:cBhvr>
                                        <p:cTn id="15"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1000"/>
                                        <p:tgtEl>
                                          <p:spTgt spid="19">
                                            <p:txEl>
                                              <p:pRg st="2" end="2"/>
                                            </p:txEl>
                                          </p:spTgt>
                                        </p:tgtEl>
                                      </p:cBhvr>
                                    </p:animEffect>
                                    <p:anim calcmode="lin" valueType="num">
                                      <p:cBhvr>
                                        <p:cTn id="22"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fade">
                                      <p:cBhvr>
                                        <p:cTn id="28" dur="1000"/>
                                        <p:tgtEl>
                                          <p:spTgt spid="19">
                                            <p:txEl>
                                              <p:pRg st="3" end="3"/>
                                            </p:txEl>
                                          </p:spTgt>
                                        </p:tgtEl>
                                      </p:cBhvr>
                                    </p:animEffect>
                                    <p:anim calcmode="lin" valueType="num">
                                      <p:cBhvr>
                                        <p:cTn id="29"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Effect transition="in" filter="fade">
                                      <p:cBhvr>
                                        <p:cTn id="35" dur="1000"/>
                                        <p:tgtEl>
                                          <p:spTgt spid="19">
                                            <p:txEl>
                                              <p:pRg st="4" end="4"/>
                                            </p:txEl>
                                          </p:spTgt>
                                        </p:tgtEl>
                                      </p:cBhvr>
                                    </p:animEffect>
                                    <p:anim calcmode="lin" valueType="num">
                                      <p:cBhvr>
                                        <p:cTn id="36"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xEl>
                                              <p:pRg st="5" end="5"/>
                                            </p:txEl>
                                          </p:spTgt>
                                        </p:tgtEl>
                                        <p:attrNameLst>
                                          <p:attrName>style.visibility</p:attrName>
                                        </p:attrNameLst>
                                      </p:cBhvr>
                                      <p:to>
                                        <p:strVal val="visible"/>
                                      </p:to>
                                    </p:set>
                                    <p:animEffect transition="in" filter="fade">
                                      <p:cBhvr>
                                        <p:cTn id="42" dur="1000"/>
                                        <p:tgtEl>
                                          <p:spTgt spid="19">
                                            <p:txEl>
                                              <p:pRg st="5" end="5"/>
                                            </p:txEl>
                                          </p:spTgt>
                                        </p:tgtEl>
                                      </p:cBhvr>
                                    </p:animEffect>
                                    <p:anim calcmode="lin" valueType="num">
                                      <p:cBhvr>
                                        <p:cTn id="43" dur="1000" fill="hold"/>
                                        <p:tgtEl>
                                          <p:spTgt spid="1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xEl>
                                              <p:pRg st="6" end="6"/>
                                            </p:txEl>
                                          </p:spTgt>
                                        </p:tgtEl>
                                        <p:attrNameLst>
                                          <p:attrName>style.visibility</p:attrName>
                                        </p:attrNameLst>
                                      </p:cBhvr>
                                      <p:to>
                                        <p:strVal val="visible"/>
                                      </p:to>
                                    </p:set>
                                    <p:animEffect transition="in" filter="fade">
                                      <p:cBhvr>
                                        <p:cTn id="49" dur="1000"/>
                                        <p:tgtEl>
                                          <p:spTgt spid="19">
                                            <p:txEl>
                                              <p:pRg st="6" end="6"/>
                                            </p:txEl>
                                          </p:spTgt>
                                        </p:tgtEl>
                                      </p:cBhvr>
                                    </p:animEffect>
                                    <p:anim calcmode="lin" valueType="num">
                                      <p:cBhvr>
                                        <p:cTn id="50" dur="1000" fill="hold"/>
                                        <p:tgtEl>
                                          <p:spTgt spid="1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9">
                                            <p:txEl>
                                              <p:pRg st="7" end="7"/>
                                            </p:txEl>
                                          </p:spTgt>
                                        </p:tgtEl>
                                        <p:attrNameLst>
                                          <p:attrName>style.visibility</p:attrName>
                                        </p:attrNameLst>
                                      </p:cBhvr>
                                      <p:to>
                                        <p:strVal val="visible"/>
                                      </p:to>
                                    </p:set>
                                    <p:animEffect transition="in" filter="fade">
                                      <p:cBhvr>
                                        <p:cTn id="56" dur="1000"/>
                                        <p:tgtEl>
                                          <p:spTgt spid="19">
                                            <p:txEl>
                                              <p:pRg st="7" end="7"/>
                                            </p:txEl>
                                          </p:spTgt>
                                        </p:tgtEl>
                                      </p:cBhvr>
                                    </p:animEffect>
                                    <p:anim calcmode="lin" valueType="num">
                                      <p:cBhvr>
                                        <p:cTn id="57" dur="1000" fill="hold"/>
                                        <p:tgtEl>
                                          <p:spTgt spid="19">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9">
                                            <p:txEl>
                                              <p:pRg st="8" end="8"/>
                                            </p:txEl>
                                          </p:spTgt>
                                        </p:tgtEl>
                                        <p:attrNameLst>
                                          <p:attrName>style.visibility</p:attrName>
                                        </p:attrNameLst>
                                      </p:cBhvr>
                                      <p:to>
                                        <p:strVal val="visible"/>
                                      </p:to>
                                    </p:set>
                                    <p:animEffect transition="in" filter="fade">
                                      <p:cBhvr>
                                        <p:cTn id="63" dur="1000"/>
                                        <p:tgtEl>
                                          <p:spTgt spid="19">
                                            <p:txEl>
                                              <p:pRg st="8" end="8"/>
                                            </p:txEl>
                                          </p:spTgt>
                                        </p:tgtEl>
                                      </p:cBhvr>
                                    </p:animEffect>
                                    <p:anim calcmode="lin" valueType="num">
                                      <p:cBhvr>
                                        <p:cTn id="64" dur="1000" fill="hold"/>
                                        <p:tgtEl>
                                          <p:spTgt spid="19">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158EC-488A-419C-9F05-56AEAECC816B}"/>
              </a:ext>
            </a:extLst>
          </p:cNvPr>
          <p:cNvPicPr>
            <a:picLocks noChangeAspect="1"/>
          </p:cNvPicPr>
          <p:nvPr/>
        </p:nvPicPr>
        <p:blipFill>
          <a:blip r:embed="rId3"/>
          <a:stretch>
            <a:fillRect/>
          </a:stretch>
        </p:blipFill>
        <p:spPr>
          <a:xfrm>
            <a:off x="1023827" y="1486112"/>
            <a:ext cx="8816860" cy="4654863"/>
          </a:xfrm>
          <a:prstGeom prst="rect">
            <a:avLst/>
          </a:prstGeom>
        </p:spPr>
      </p:pic>
      <p:sp>
        <p:nvSpPr>
          <p:cNvPr id="2" name="Title 1">
            <a:extLst>
              <a:ext uri="{FF2B5EF4-FFF2-40B4-BE49-F238E27FC236}">
                <a16:creationId xmlns:a16="http://schemas.microsoft.com/office/drawing/2014/main" id="{6A643BC8-5452-490A-A3A2-FC90ABA3B0EE}"/>
              </a:ext>
            </a:extLst>
          </p:cNvPr>
          <p:cNvSpPr>
            <a:spLocks noGrp="1"/>
          </p:cNvSpPr>
          <p:nvPr>
            <p:ph type="title"/>
          </p:nvPr>
        </p:nvSpPr>
        <p:spPr/>
        <p:txBody>
          <a:bodyPr/>
          <a:lstStyle/>
          <a:p>
            <a:r>
              <a:rPr lang="en-US" dirty="0"/>
              <a:t>Start your application, for free!</a:t>
            </a:r>
          </a:p>
        </p:txBody>
      </p:sp>
      <p:cxnSp>
        <p:nvCxnSpPr>
          <p:cNvPr id="6" name="Straight Arrow Connector 5">
            <a:extLst>
              <a:ext uri="{FF2B5EF4-FFF2-40B4-BE49-F238E27FC236}">
                <a16:creationId xmlns:a16="http://schemas.microsoft.com/office/drawing/2014/main" id="{306F24BD-70B6-4E70-A705-262A629D1A26}"/>
              </a:ext>
            </a:extLst>
          </p:cNvPr>
          <p:cNvCxnSpPr/>
          <p:nvPr/>
        </p:nvCxnSpPr>
        <p:spPr>
          <a:xfrm flipH="1">
            <a:off x="3118462" y="4618761"/>
            <a:ext cx="1815152" cy="753127"/>
          </a:xfrm>
          <a:prstGeom prst="straightConnector1">
            <a:avLst/>
          </a:prstGeom>
          <a:ln w="57150">
            <a:solidFill>
              <a:srgbClr val="B6121D"/>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4EB1F03-F764-4515-B59C-6F8C18612EDE}"/>
              </a:ext>
            </a:extLst>
          </p:cNvPr>
          <p:cNvCxnSpPr>
            <a:cxnSpLocks/>
          </p:cNvCxnSpPr>
          <p:nvPr/>
        </p:nvCxnSpPr>
        <p:spPr>
          <a:xfrm flipH="1">
            <a:off x="8211162" y="1959390"/>
            <a:ext cx="2058253" cy="0"/>
          </a:xfrm>
          <a:prstGeom prst="straightConnector1">
            <a:avLst/>
          </a:prstGeom>
          <a:ln w="57150">
            <a:solidFill>
              <a:srgbClr val="B6121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43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6B64-3289-46AC-A447-7CB7DEDC4791}"/>
              </a:ext>
            </a:extLst>
          </p:cNvPr>
          <p:cNvSpPr>
            <a:spLocks noGrp="1"/>
          </p:cNvSpPr>
          <p:nvPr>
            <p:ph type="title"/>
          </p:nvPr>
        </p:nvSpPr>
        <p:spPr/>
        <p:txBody>
          <a:bodyPr>
            <a:normAutofit/>
          </a:bodyPr>
          <a:lstStyle/>
          <a:p>
            <a:r>
              <a:rPr lang="en-US"/>
              <a:t>Education</a:t>
            </a:r>
            <a:endParaRPr lang="en-US" dirty="0"/>
          </a:p>
        </p:txBody>
      </p:sp>
      <p:sp>
        <p:nvSpPr>
          <p:cNvPr id="3" name="Content Placeholder 2">
            <a:extLst>
              <a:ext uri="{FF2B5EF4-FFF2-40B4-BE49-F238E27FC236}">
                <a16:creationId xmlns:a16="http://schemas.microsoft.com/office/drawing/2014/main" id="{246FF9BB-C796-4C95-9E1D-086FD40AF9D2}"/>
              </a:ext>
            </a:extLst>
          </p:cNvPr>
          <p:cNvSpPr>
            <a:spLocks noGrp="1"/>
          </p:cNvSpPr>
          <p:nvPr>
            <p:ph idx="1"/>
          </p:nvPr>
        </p:nvSpPr>
        <p:spPr/>
        <p:txBody>
          <a:bodyPr>
            <a:normAutofit/>
          </a:bodyPr>
          <a:lstStyle/>
          <a:p>
            <a:pPr>
              <a:lnSpc>
                <a:spcPct val="110000"/>
              </a:lnSpc>
            </a:pPr>
            <a:r>
              <a:rPr lang="en-US" sz="2600" b="1"/>
              <a:t>80 points </a:t>
            </a:r>
            <a:r>
              <a:rPr lang="en-US" sz="2600"/>
              <a:t>earned within last 5 years</a:t>
            </a:r>
          </a:p>
          <a:p>
            <a:pPr marL="0" indent="0">
              <a:buNone/>
            </a:pPr>
            <a:endParaRPr lang="en-US"/>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E99C4153-9DEC-42A5-87CF-499B0DFD8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261" y="1701678"/>
            <a:ext cx="4475285" cy="4475285"/>
          </a:xfrm>
          <a:prstGeom prst="rect">
            <a:avLst/>
          </a:prstGeom>
        </p:spPr>
      </p:pic>
    </p:spTree>
    <p:extLst>
      <p:ext uri="{BB962C8B-B14F-4D97-AF65-F5344CB8AC3E}">
        <p14:creationId xmlns:p14="http://schemas.microsoft.com/office/powerpoint/2010/main" val="114019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6B64-3289-46AC-A447-7CB7DEDC4791}"/>
              </a:ext>
            </a:extLst>
          </p:cNvPr>
          <p:cNvSpPr>
            <a:spLocks noGrp="1"/>
          </p:cNvSpPr>
          <p:nvPr>
            <p:ph type="title"/>
          </p:nvPr>
        </p:nvSpPr>
        <p:spPr>
          <a:xfrm>
            <a:off x="655320" y="365125"/>
            <a:ext cx="5120114" cy="1692794"/>
          </a:xfrm>
        </p:spPr>
        <p:txBody>
          <a:bodyPr>
            <a:normAutofit/>
          </a:bodyPr>
          <a:lstStyle/>
          <a:p>
            <a:r>
              <a:rPr lang="en-US" dirty="0"/>
              <a:t>Education: Sessions</a:t>
            </a:r>
          </a:p>
        </p:txBody>
      </p:sp>
      <p:cxnSp>
        <p:nvCxnSpPr>
          <p:cNvPr id="1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6FF9BB-C796-4C95-9E1D-086FD40AF9D2}"/>
              </a:ext>
            </a:extLst>
          </p:cNvPr>
          <p:cNvSpPr>
            <a:spLocks noGrp="1"/>
          </p:cNvSpPr>
          <p:nvPr>
            <p:ph idx="1"/>
          </p:nvPr>
        </p:nvSpPr>
        <p:spPr>
          <a:xfrm>
            <a:off x="655321" y="2575034"/>
            <a:ext cx="5120113" cy="3462228"/>
          </a:xfrm>
        </p:spPr>
        <p:txBody>
          <a:bodyPr>
            <a:normAutofit/>
          </a:bodyPr>
          <a:lstStyle/>
          <a:p>
            <a:pPr>
              <a:lnSpc>
                <a:spcPct val="100000"/>
              </a:lnSpc>
            </a:pPr>
            <a:r>
              <a:rPr lang="en-US" sz="1800" b="1" dirty="0"/>
              <a:t>1 point </a:t>
            </a:r>
            <a:r>
              <a:rPr lang="en-US" sz="1800" dirty="0"/>
              <a:t>= 1 hour in a session</a:t>
            </a:r>
          </a:p>
          <a:p>
            <a:pPr>
              <a:lnSpc>
                <a:spcPct val="100000"/>
              </a:lnSpc>
            </a:pPr>
            <a:r>
              <a:rPr lang="en-US" sz="1800" b="1" dirty="0"/>
              <a:t>2 points </a:t>
            </a:r>
            <a:r>
              <a:rPr lang="en-US" sz="1800" dirty="0"/>
              <a:t>= 1 hour presenting a session with previously developed materials</a:t>
            </a:r>
          </a:p>
          <a:p>
            <a:pPr>
              <a:lnSpc>
                <a:spcPct val="100000"/>
              </a:lnSpc>
            </a:pPr>
            <a:r>
              <a:rPr lang="en-US" sz="1800" b="1" dirty="0"/>
              <a:t>3 points </a:t>
            </a:r>
            <a:r>
              <a:rPr lang="en-US" sz="1800" dirty="0"/>
              <a:t>= 1 hour first time you present new material</a:t>
            </a:r>
          </a:p>
          <a:p>
            <a:pPr>
              <a:lnSpc>
                <a:spcPct val="100000"/>
              </a:lnSpc>
            </a:pPr>
            <a:r>
              <a:rPr lang="en-US" sz="1800" dirty="0"/>
              <a:t>36 points max can be counted for presenting</a:t>
            </a:r>
          </a:p>
          <a:p>
            <a:pPr>
              <a:lnSpc>
                <a:spcPct val="100000"/>
              </a:lnSpc>
            </a:pPr>
            <a:r>
              <a:rPr lang="en-US" sz="1800" dirty="0"/>
              <a:t>Up to 10 points max for attending relevant non-fundraising instruction</a:t>
            </a:r>
          </a:p>
          <a:p>
            <a:pPr>
              <a:lnSpc>
                <a:spcPct val="100000"/>
              </a:lnSpc>
            </a:pPr>
            <a:r>
              <a:rPr lang="en-US" sz="1800" dirty="0"/>
              <a:t>Session must be at least 45 minutes to qualify</a:t>
            </a:r>
          </a:p>
          <a:p>
            <a:pPr marL="0" indent="0">
              <a:buNone/>
            </a:pPr>
            <a:endParaRPr lang="en-US" sz="1800" dirty="0"/>
          </a:p>
          <a:p>
            <a:pPr marL="0" indent="0">
              <a:buNone/>
            </a:pPr>
            <a:endParaRPr lang="en-US" sz="1800" dirty="0"/>
          </a:p>
        </p:txBody>
      </p:sp>
      <p:pic>
        <p:nvPicPr>
          <p:cNvPr id="8" name="Picture 7" descr="A person smiling for the camera&#10;&#10;Description automatically generated">
            <a:extLst>
              <a:ext uri="{FF2B5EF4-FFF2-40B4-BE49-F238E27FC236}">
                <a16:creationId xmlns:a16="http://schemas.microsoft.com/office/drawing/2014/main" id="{48B7AABA-05BF-4E3C-B26E-3D49F6B49E12}"/>
              </a:ext>
            </a:extLst>
          </p:cNvPr>
          <p:cNvPicPr>
            <a:picLocks noChangeAspect="1"/>
          </p:cNvPicPr>
          <p:nvPr/>
        </p:nvPicPr>
        <p:blipFill rotWithShape="1">
          <a:blip r:embed="rId2">
            <a:extLst>
              <a:ext uri="{28A0092B-C50C-407E-A947-70E740481C1C}">
                <a14:useLocalDpi xmlns:a14="http://schemas.microsoft.com/office/drawing/2010/main" val="0"/>
              </a:ext>
            </a:extLst>
          </a:blip>
          <a:srcRect l="35589" r="2963"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63099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E956687F5A8F45BB2FC9FD962A7AEB" ma:contentTypeVersion="10" ma:contentTypeDescription="Create a new document." ma:contentTypeScope="" ma:versionID="1a5921230e314474c1664890138176c3">
  <xsd:schema xmlns:xsd="http://www.w3.org/2001/XMLSchema" xmlns:xs="http://www.w3.org/2001/XMLSchema" xmlns:p="http://schemas.microsoft.com/office/2006/metadata/properties" xmlns:ns2="71a0f070-a615-4503-9f82-f2deb86b61a2" targetNamespace="http://schemas.microsoft.com/office/2006/metadata/properties" ma:root="true" ma:fieldsID="451e80e7b51cd11b25aece7c11f11a96" ns2:_="">
    <xsd:import namespace="71a0f070-a615-4503-9f82-f2deb86b61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0f070-a615-4503-9f82-f2deb86b61a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A7A8BF-FED4-468F-8789-EBC332DF73D7}">
  <ds:schemaRefs>
    <ds:schemaRef ds:uri="http://www.w3.org/XML/1998/namespace"/>
    <ds:schemaRef ds:uri="http://purl.org/dc/dcmitype/"/>
    <ds:schemaRef ds:uri="http://purl.org/dc/terms/"/>
    <ds:schemaRef ds:uri="http://purl.org/dc/elements/1.1/"/>
    <ds:schemaRef ds:uri="http://schemas.microsoft.com/office/2006/documentManagement/types"/>
    <ds:schemaRef ds:uri="http://schemas.microsoft.com/office/2006/metadata/properties"/>
    <ds:schemaRef ds:uri="71a0f070-a615-4503-9f82-f2deb86b61a2"/>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A281920A-B836-41C1-A2FE-C580504D6B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0f070-a615-4503-9f82-f2deb86b61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E3C6C7-733F-46D4-A8E3-ECA7E162E9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TotalTime>
  <Words>2126</Words>
  <Application>Microsoft Office PowerPoint</Application>
  <PresentationFormat>Widescreen</PresentationFormat>
  <Paragraphs>297</Paragraphs>
  <Slides>43</Slides>
  <Notes>23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43</vt:i4>
      </vt:variant>
    </vt:vector>
  </HeadingPairs>
  <TitlesOfParts>
    <vt:vector size="54" baseType="lpstr">
      <vt:lpstr>Arial</vt:lpstr>
      <vt:lpstr>Calibri</vt:lpstr>
      <vt:lpstr>Calibri Light</vt:lpstr>
      <vt:lpstr>Helvetica Neue</vt:lpstr>
      <vt:lpstr>Helvetica Neue Light</vt:lpstr>
      <vt:lpstr>Helvetica Neue Medium</vt:lpstr>
      <vt:lpstr>Raleway</vt:lpstr>
      <vt:lpstr>Verdana</vt:lpstr>
      <vt:lpstr>Office Theme</vt:lpstr>
      <vt:lpstr>White</vt:lpstr>
      <vt:lpstr>Office Theme</vt:lpstr>
      <vt:lpstr>PowerPoint Presentation</vt:lpstr>
      <vt:lpstr>About Me</vt:lpstr>
      <vt:lpstr>FAQs</vt:lpstr>
      <vt:lpstr>Why become a CFRE?</vt:lpstr>
      <vt:lpstr>Why become a CFRE?</vt:lpstr>
      <vt:lpstr>CFRE certification process</vt:lpstr>
      <vt:lpstr>Start your application, for free!</vt:lpstr>
      <vt:lpstr>Education</vt:lpstr>
      <vt:lpstr>Education: Sessions</vt:lpstr>
      <vt:lpstr>Education:  Service Learning</vt:lpstr>
      <vt:lpstr>Education: Authoring</vt:lpstr>
      <vt:lpstr>Education: Academic degrees</vt:lpstr>
      <vt:lpstr>Education:  What counts? </vt:lpstr>
      <vt:lpstr>Education: What doesn’t count</vt:lpstr>
      <vt:lpstr>Subtract out</vt:lpstr>
      <vt:lpstr>I can’t remember what I attended</vt:lpstr>
      <vt:lpstr>PowerPoint Presentation</vt:lpstr>
      <vt:lpstr>Question break</vt:lpstr>
      <vt:lpstr>Professional practice</vt:lpstr>
      <vt:lpstr>Professional Performance</vt:lpstr>
      <vt:lpstr>Professional Performance</vt:lpstr>
      <vt:lpstr>Update your application as you go</vt:lpstr>
      <vt:lpstr>Storing documentation</vt:lpstr>
      <vt:lpstr>Initial certification cost</vt:lpstr>
      <vt:lpstr>Initial application fee includes</vt:lpstr>
      <vt:lpstr>Question break</vt:lpstr>
      <vt:lpstr>CFRE exam: Test windows</vt:lpstr>
      <vt:lpstr>How do I get started studying?</vt:lpstr>
      <vt:lpstr>Six Knowledge Domains</vt:lpstr>
      <vt:lpstr>Breakdown of Knowledge Domains</vt:lpstr>
      <vt:lpstr>Resource Reading List</vt:lpstr>
      <vt:lpstr>PowerPoint Presentation</vt:lpstr>
      <vt:lpstr>Free resources at www.cfre.org</vt:lpstr>
      <vt:lpstr>Additional resources</vt:lpstr>
      <vt:lpstr>What’s the CFRE exam like?</vt:lpstr>
      <vt:lpstr>What’s the CFRE exam like?</vt:lpstr>
      <vt:lpstr>Two exam options</vt:lpstr>
      <vt:lpstr>PowerPoint Presentation</vt:lpstr>
      <vt:lpstr>When you finish</vt:lpstr>
      <vt:lpstr>Talk to your boss</vt:lpstr>
      <vt:lpstr>Recertification</vt:lpstr>
      <vt:lpstr>Recertification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Gatewood</dc:creator>
  <cp:lastModifiedBy>Dane Shumak</cp:lastModifiedBy>
  <cp:revision>4</cp:revision>
  <dcterms:created xsi:type="dcterms:W3CDTF">2020-12-18T15:35:08Z</dcterms:created>
  <dcterms:modified xsi:type="dcterms:W3CDTF">2021-03-24T20:14:31Z</dcterms:modified>
</cp:coreProperties>
</file>