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1"/>
  </p:sldMasterIdLst>
  <p:notesMasterIdLst>
    <p:notesMasterId r:id="rId24"/>
  </p:notesMasterIdLst>
  <p:handoutMasterIdLst>
    <p:handoutMasterId r:id="rId25"/>
  </p:handoutMasterIdLst>
  <p:sldIdLst>
    <p:sldId id="280" r:id="rId2"/>
    <p:sldId id="259" r:id="rId3"/>
    <p:sldId id="260" r:id="rId4"/>
    <p:sldId id="277" r:id="rId5"/>
    <p:sldId id="264" r:id="rId6"/>
    <p:sldId id="265" r:id="rId7"/>
    <p:sldId id="272" r:id="rId8"/>
    <p:sldId id="261" r:id="rId9"/>
    <p:sldId id="292" r:id="rId10"/>
    <p:sldId id="290" r:id="rId11"/>
    <p:sldId id="291" r:id="rId12"/>
    <p:sldId id="287" r:id="rId13"/>
    <p:sldId id="288" r:id="rId14"/>
    <p:sldId id="289" r:id="rId15"/>
    <p:sldId id="285" r:id="rId16"/>
    <p:sldId id="266" r:id="rId17"/>
    <p:sldId id="274" r:id="rId18"/>
    <p:sldId id="273" r:id="rId19"/>
    <p:sldId id="267" r:id="rId20"/>
    <p:sldId id="276" r:id="rId21"/>
    <p:sldId id="278" r:id="rId22"/>
    <p:sldId id="293" r:id="rId23"/>
  </p:sldIdLst>
  <p:sldSz cx="9144000" cy="6858000" type="letter"/>
  <p:notesSz cx="7077075" cy="9393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scaleToFitPaper="1"/>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5" autoAdjust="0"/>
    <p:restoredTop sz="94660"/>
  </p:normalViewPr>
  <p:slideViewPr>
    <p:cSldViewPr snapToGrid="0" snapToObjects="1">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662"/>
          </a:xfrm>
          <a:prstGeom prst="rect">
            <a:avLst/>
          </a:prstGeom>
        </p:spPr>
        <p:txBody>
          <a:bodyPr vert="horz" lIns="94110" tIns="47055" rIns="94110" bIns="47055" rtlCol="0"/>
          <a:lstStyle>
            <a:lvl1pPr algn="r">
              <a:defRPr sz="1200"/>
            </a:lvl1pPr>
          </a:lstStyle>
          <a:p>
            <a:fld id="{61B7D82A-586C-4B47-A514-3AB3B200E142}" type="datetimeFigureOut">
              <a:rPr lang="en-US" smtClean="0"/>
              <a:pPr/>
              <a:t>6/3/2015</a:t>
            </a:fld>
            <a:endParaRPr lang="en-US"/>
          </a:p>
        </p:txBody>
      </p:sp>
      <p:sp>
        <p:nvSpPr>
          <p:cNvPr id="4" name="Footer Placeholder 3"/>
          <p:cNvSpPr>
            <a:spLocks noGrp="1"/>
          </p:cNvSpPr>
          <p:nvPr>
            <p:ph type="ftr" sz="quarter" idx="2"/>
          </p:nvPr>
        </p:nvSpPr>
        <p:spPr>
          <a:xfrm>
            <a:off x="0" y="8921946"/>
            <a:ext cx="3066733" cy="469662"/>
          </a:xfrm>
          <a:prstGeom prst="rect">
            <a:avLst/>
          </a:prstGeom>
        </p:spPr>
        <p:txBody>
          <a:bodyPr vert="horz" lIns="94110" tIns="47055" rIns="94110" bIns="47055" rtlCol="0" anchor="b"/>
          <a:lstStyle>
            <a:lvl1pPr algn="l">
              <a:defRPr sz="1200"/>
            </a:lvl1pPr>
          </a:lstStyle>
          <a:p>
            <a:r>
              <a:rPr lang="en-US" smtClean="0"/>
              <a:t>PAFN May 28, 2015</a:t>
            </a:r>
            <a:endParaRPr lang="en-US"/>
          </a:p>
        </p:txBody>
      </p:sp>
      <p:sp>
        <p:nvSpPr>
          <p:cNvPr id="5" name="Slide Number Placeholder 4"/>
          <p:cNvSpPr>
            <a:spLocks noGrp="1"/>
          </p:cNvSpPr>
          <p:nvPr>
            <p:ph type="sldNum" sz="quarter" idx="3"/>
          </p:nvPr>
        </p:nvSpPr>
        <p:spPr>
          <a:xfrm>
            <a:off x="4008705" y="8921946"/>
            <a:ext cx="3066733" cy="469662"/>
          </a:xfrm>
          <a:prstGeom prst="rect">
            <a:avLst/>
          </a:prstGeom>
        </p:spPr>
        <p:txBody>
          <a:bodyPr vert="horz" lIns="94110" tIns="47055" rIns="94110" bIns="47055" rtlCol="0" anchor="b"/>
          <a:lstStyle>
            <a:lvl1pPr algn="r">
              <a:defRPr sz="1200"/>
            </a:lvl1pPr>
          </a:lstStyle>
          <a:p>
            <a:fld id="{EA9230C1-A38B-4BB7-8C52-84B7D50BED87}" type="slidenum">
              <a:rPr lang="en-US" smtClean="0"/>
              <a:pPr/>
              <a:t>‹#›</a:t>
            </a:fld>
            <a:endParaRPr lang="en-US"/>
          </a:p>
        </p:txBody>
      </p:sp>
    </p:spTree>
    <p:extLst>
      <p:ext uri="{BB962C8B-B14F-4D97-AF65-F5344CB8AC3E}">
        <p14:creationId xmlns="" xmlns:p14="http://schemas.microsoft.com/office/powerpoint/2010/main" val="30756619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4F7EDA38-2F12-435F-BD40-2FCB3F0B6804}" type="datetimeFigureOut">
              <a:rPr lang="en-US" smtClean="0"/>
              <a:pPr/>
              <a:t>6/3/2015</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r>
              <a:rPr lang="en-US" smtClean="0"/>
              <a:t>PAFN May 28, 2015</a:t>
            </a:r>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55C02594-44BF-4DF7-9687-0A56FB87D580}" type="slidenum">
              <a:rPr lang="en-US" smtClean="0"/>
              <a:pPr/>
              <a:t>‹#›</a:t>
            </a:fld>
            <a:endParaRPr lang="en-US"/>
          </a:p>
        </p:txBody>
      </p:sp>
    </p:spTree>
    <p:extLst>
      <p:ext uri="{BB962C8B-B14F-4D97-AF65-F5344CB8AC3E}">
        <p14:creationId xmlns="" xmlns:p14="http://schemas.microsoft.com/office/powerpoint/2010/main" val="21250321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a:t>
            </a:fld>
            <a:endParaRPr lang="en-US"/>
          </a:p>
        </p:txBody>
      </p:sp>
    </p:spTree>
    <p:extLst>
      <p:ext uri="{BB962C8B-B14F-4D97-AF65-F5344CB8AC3E}">
        <p14:creationId xmlns="" xmlns:p14="http://schemas.microsoft.com/office/powerpoint/2010/main" val="203910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CFRE certification serves as an impartial, third party endorsement of your knowledge and experience against international standards in philanthropy. It adds to your credibility as a fundraiser and sets you apart from other professionals</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10</a:t>
            </a:fld>
            <a:endParaRPr lang="en-US"/>
          </a:p>
        </p:txBody>
      </p:sp>
    </p:spTree>
    <p:extLst>
      <p:ext uri="{BB962C8B-B14F-4D97-AF65-F5344CB8AC3E}">
        <p14:creationId xmlns="" xmlns:p14="http://schemas.microsoft.com/office/powerpoint/2010/main" val="322642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00">
              <a:defRPr/>
            </a:pPr>
            <a:r>
              <a:rPr lang="en-CA" dirty="0" smtClean="0"/>
              <a:t>CFRE certification is a reflection of personal achievement because the individual has displayed mastery of his or her field by meeting requirements and standards set in philanthropy. – 86% of candidates report these as main reasons for pursuing certification</a:t>
            </a:r>
          </a:p>
          <a:p>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11</a:t>
            </a:fld>
            <a:endParaRPr lang="en-US"/>
          </a:p>
        </p:txBody>
      </p:sp>
    </p:spTree>
    <p:extLst>
      <p:ext uri="{BB962C8B-B14F-4D97-AF65-F5344CB8AC3E}">
        <p14:creationId xmlns="" xmlns:p14="http://schemas.microsoft.com/office/powerpoint/2010/main" val="227701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00">
              <a:defRPr/>
            </a:pPr>
            <a:r>
              <a:rPr lang="en-CA" dirty="0" smtClean="0"/>
              <a:t>Receiving CFRE certification shows your peers, supervisors and, in turn, donors your commitment to your chosen career and your ability to perform to set standards. CFRE certification programme seeks to grow, promote and develop certified professionals, who can stand “out in front” as role models in the fundraising field.</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12</a:t>
            </a:fld>
            <a:endParaRPr lang="en-US"/>
          </a:p>
        </p:txBody>
      </p:sp>
    </p:spTree>
    <p:extLst>
      <p:ext uri="{BB962C8B-B14F-4D97-AF65-F5344CB8AC3E}">
        <p14:creationId xmlns="" xmlns:p14="http://schemas.microsoft.com/office/powerpoint/2010/main" val="2506414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a CFRE </a:t>
            </a:r>
            <a:r>
              <a:rPr lang="en-CA" dirty="0" err="1" smtClean="0"/>
              <a:t>certificant</a:t>
            </a:r>
            <a:r>
              <a:rPr lang="en-CA" dirty="0" smtClean="0"/>
              <a:t>, you can expect increased recognition from your peers for taking that extra step in your professional career. </a:t>
            </a:r>
            <a:r>
              <a:rPr lang="en-US" dirty="0" smtClean="0"/>
              <a:t/>
            </a:r>
            <a:br>
              <a:rPr lang="en-US" dirty="0" smtClean="0"/>
            </a:br>
            <a:r>
              <a:rPr lang="en-US" dirty="0" smtClean="0"/>
              <a:t>Debbie </a:t>
            </a:r>
            <a:r>
              <a:rPr lang="en-US" dirty="0" err="1" smtClean="0"/>
              <a:t>McGarry</a:t>
            </a:r>
            <a:r>
              <a:rPr lang="en-US" dirty="0" smtClean="0"/>
              <a:t> – who was the CEO at PRHC Foundation encouraged me to pursue CFRE --- When I achieved it… she was one of the first people I told. I had moved on --- but she had given me the courage and support to move ahead. I had to do the heavy lifting … but she anchored me.</a:t>
            </a:r>
          </a:p>
          <a:p>
            <a:r>
              <a:rPr lang="en-US" dirty="0" smtClean="0"/>
              <a:t>It is something to be proud of .. And only people who get it… who are your tribe… can appreciate what an achievement it is</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13</a:t>
            </a:fld>
            <a:endParaRPr lang="en-US"/>
          </a:p>
        </p:txBody>
      </p:sp>
    </p:spTree>
    <p:extLst>
      <p:ext uri="{BB962C8B-B14F-4D97-AF65-F5344CB8AC3E}">
        <p14:creationId xmlns="" xmlns:p14="http://schemas.microsoft.com/office/powerpoint/2010/main" val="284788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CFRE certification</a:t>
            </a:r>
            <a:r>
              <a:rPr lang="en-US" baseline="0" dirty="0" smtClean="0"/>
              <a:t> is a step toward defining yourself beyond a job description or academic degree while gaining a sense of personal satisfaction</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14</a:t>
            </a:fld>
            <a:endParaRPr lang="en-US"/>
          </a:p>
        </p:txBody>
      </p:sp>
    </p:spTree>
    <p:extLst>
      <p:ext uri="{BB962C8B-B14F-4D97-AF65-F5344CB8AC3E}">
        <p14:creationId xmlns="" xmlns:p14="http://schemas.microsoft.com/office/powerpoint/2010/main" val="355977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Indicates your willingness to invest in your own professional development.  YOU are 100% responsible for your achievements.  As a leader, you want team members who take initiative, can be autonomous---and self directing   Ultimately – as long as you take up </a:t>
            </a:r>
            <a:r>
              <a:rPr lang="en-CA" dirty="0" smtClean="0"/>
              <a:t>space</a:t>
            </a:r>
            <a:r>
              <a:rPr lang="en-CA" baseline="0" dirty="0" smtClean="0"/>
              <a:t> </a:t>
            </a:r>
            <a:r>
              <a:rPr lang="en-CA" dirty="0" smtClean="0"/>
              <a:t> </a:t>
            </a:r>
            <a:r>
              <a:rPr lang="en-CA" dirty="0" smtClean="0"/>
              <a:t>on this planet -YOU are responsible for YOU</a:t>
            </a:r>
            <a:endParaRPr lang="en-US" dirty="0" smtClean="0"/>
          </a:p>
          <a:p>
            <a:endParaRPr lang="en-CA" dirty="0" smtClean="0"/>
          </a:p>
          <a:p>
            <a:r>
              <a:rPr lang="en-CA" dirty="0" smtClean="0"/>
              <a:t>Showcases your individual mastery by confirming proficiency and knowledge in the field.  CFRE certification is about learning and understanding – a body of knowledge in a number of areas.  </a:t>
            </a:r>
            <a:endParaRPr lang="en-US" dirty="0" smtClean="0"/>
          </a:p>
          <a:p>
            <a:r>
              <a:rPr lang="en-CA" dirty="0" smtClean="0"/>
              <a:t>Is required every three years, proving you stay ahead of the curve in fundraising.  There is no room for a rusty saw in the tool box </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15</a:t>
            </a:fld>
            <a:endParaRPr lang="en-US"/>
          </a:p>
        </p:txBody>
      </p:sp>
    </p:spTree>
    <p:extLst>
      <p:ext uri="{BB962C8B-B14F-4D97-AF65-F5344CB8AC3E}">
        <p14:creationId xmlns="" xmlns:p14="http://schemas.microsoft.com/office/powerpoint/2010/main" val="122815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2014 </a:t>
            </a:r>
            <a:r>
              <a:rPr lang="en-US" dirty="0" smtClean="0"/>
              <a:t>survey</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are the pieces of certification?</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‘doing’ part.     I</a:t>
            </a:r>
            <a:r>
              <a:rPr lang="en-US" baseline="0" dirty="0" smtClean="0"/>
              <a:t> challenge you to go to the site today – start the application --- I guarantee that you will be surprised at what you have already achieved.</a:t>
            </a: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18</a:t>
            </a:fld>
            <a:endParaRPr lang="en-US"/>
          </a:p>
        </p:txBody>
      </p:sp>
    </p:spTree>
    <p:extLst>
      <p:ext uri="{BB962C8B-B14F-4D97-AF65-F5344CB8AC3E}">
        <p14:creationId xmlns="" xmlns:p14="http://schemas.microsoft.com/office/powerpoint/2010/main" val="1866934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 wrap up… another</a:t>
            </a:r>
            <a:r>
              <a:rPr lang="en-US" baseline="0" dirty="0" smtClean="0"/>
              <a:t> quote from … </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Simply… Is</a:t>
            </a:r>
            <a:r>
              <a:rPr lang="en-US" baseline="0" dirty="0" smtClean="0"/>
              <a:t> this something you could see yourself pursuing  “CFRE--- For you or not for you?</a:t>
            </a:r>
          </a:p>
          <a:p>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 scale of 1-10 …. </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Oh .. And one more thing. I promise you ..this presentation may not answer all – or any of your questions-  but I do hope it acts as a catalyst for thoughtful reflection about ‘this CFRE” thing</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job is to give you the tools / secret</a:t>
            </a:r>
            <a:r>
              <a:rPr lang="en-US" baseline="0" dirty="0" smtClean="0"/>
              <a:t> keys/ to activate your curiosity button… ---- this is about investing in yourself</a:t>
            </a:r>
            <a:r>
              <a:rPr lang="en-US" baseline="0" dirty="0" smtClean="0"/>
              <a:t>…. you </a:t>
            </a:r>
            <a:r>
              <a:rPr lang="en-US" baseline="0" dirty="0" smtClean="0"/>
              <a:t>are the only one who can calculate what the ROI – the Return on that </a:t>
            </a:r>
            <a:r>
              <a:rPr lang="en-US" baseline="0" dirty="0" smtClean="0"/>
              <a:t>Investment- </a:t>
            </a:r>
            <a:r>
              <a:rPr lang="en-US" baseline="0" dirty="0" smtClean="0"/>
              <a:t>will look like.</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reason </a:t>
            </a:r>
            <a:r>
              <a:rPr lang="en-US" baseline="0" dirty="0" smtClean="0"/>
              <a:t>for being….</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organizaton</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6</a:t>
            </a:fld>
            <a:endParaRPr lang="en-US"/>
          </a:p>
        </p:txBody>
      </p:sp>
    </p:spTree>
    <p:extLst>
      <p:ext uri="{BB962C8B-B14F-4D97-AF65-F5344CB8AC3E}">
        <p14:creationId xmlns="" xmlns:p14="http://schemas.microsoft.com/office/powerpoint/2010/main" val="23380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it is</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7</a:t>
            </a:fld>
            <a:endParaRPr lang="en-US"/>
          </a:p>
        </p:txBody>
      </p:sp>
    </p:spTree>
    <p:extLst>
      <p:ext uri="{BB962C8B-B14F-4D97-AF65-F5344CB8AC3E}">
        <p14:creationId xmlns="" xmlns:p14="http://schemas.microsoft.com/office/powerpoint/2010/main" val="221189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8</a:t>
            </a:fld>
            <a:endParaRPr lang="en-US"/>
          </a:p>
        </p:txBody>
      </p:sp>
    </p:spTree>
    <p:extLst>
      <p:ext uri="{BB962C8B-B14F-4D97-AF65-F5344CB8AC3E}">
        <p14:creationId xmlns="" xmlns:p14="http://schemas.microsoft.com/office/powerpoint/2010/main" val="382996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a:t>
            </a:r>
            <a:r>
              <a:rPr lang="en-US" baseline="0" dirty="0" smtClean="0"/>
              <a:t> do I need to bother??</a:t>
            </a:r>
          </a:p>
          <a:p>
            <a:r>
              <a:rPr lang="en-US" baseline="0" dirty="0" smtClean="0"/>
              <a:t>Speak to the survey of 15 people I admire across Canada….  While CFRE has amazing resources on line --- It was natural for me to reach out.. And find out what my </a:t>
            </a:r>
            <a:r>
              <a:rPr lang="en-US" baseline="0" dirty="0" err="1" smtClean="0"/>
              <a:t>sheroes</a:t>
            </a:r>
            <a:r>
              <a:rPr lang="en-US" baseline="0" dirty="0" smtClean="0"/>
              <a:t> and heroes felt about CFRE and the world of philanthropy</a:t>
            </a:r>
          </a:p>
          <a:p>
            <a:r>
              <a:rPr lang="en-US" baseline="0" dirty="0" smtClean="0"/>
              <a:t>So… Why would someone want to become CFRE certified?</a:t>
            </a:r>
            <a:endParaRPr lang="en-US" dirty="0"/>
          </a:p>
        </p:txBody>
      </p:sp>
      <p:sp>
        <p:nvSpPr>
          <p:cNvPr id="4" name="Footer Placeholder 3"/>
          <p:cNvSpPr>
            <a:spLocks noGrp="1"/>
          </p:cNvSpPr>
          <p:nvPr>
            <p:ph type="ftr" sz="quarter" idx="10"/>
          </p:nvPr>
        </p:nvSpPr>
        <p:spPr/>
        <p:txBody>
          <a:bodyPr/>
          <a:lstStyle/>
          <a:p>
            <a:r>
              <a:rPr lang="en-US" smtClean="0"/>
              <a:t>PAFN May 28, 2015</a:t>
            </a:r>
            <a:endParaRPr lang="en-US"/>
          </a:p>
        </p:txBody>
      </p:sp>
      <p:sp>
        <p:nvSpPr>
          <p:cNvPr id="5" name="Slide Number Placeholder 4"/>
          <p:cNvSpPr>
            <a:spLocks noGrp="1"/>
          </p:cNvSpPr>
          <p:nvPr>
            <p:ph type="sldNum" sz="quarter" idx="11"/>
          </p:nvPr>
        </p:nvSpPr>
        <p:spPr/>
        <p:txBody>
          <a:bodyPr/>
          <a:lstStyle/>
          <a:p>
            <a:fld id="{55C02594-44BF-4DF7-9687-0A56FB87D580}" type="slidenum">
              <a:rPr lang="en-US" smtClean="0"/>
              <a:pPr/>
              <a:t>9</a:t>
            </a:fld>
            <a:endParaRPr lang="en-US"/>
          </a:p>
        </p:txBody>
      </p:sp>
    </p:spTree>
    <p:extLst>
      <p:ext uri="{BB962C8B-B14F-4D97-AF65-F5344CB8AC3E}">
        <p14:creationId xmlns="" xmlns:p14="http://schemas.microsoft.com/office/powerpoint/2010/main" val="2499027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E1740A5E-D00E-7F4B-A826-326214DF1A95}"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CA"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587CFAFF-1AF8-47F7-8CB1-17D72D3FB40B}" type="datetime1">
              <a:rPr lang="en-US" smtClean="0"/>
              <a:pPr/>
              <a:t>6/3/2015</a:t>
            </a:fld>
            <a:endParaRPr lang="en-US"/>
          </a:p>
        </p:txBody>
      </p:sp>
      <p:sp>
        <p:nvSpPr>
          <p:cNvPr id="5" name="Footer Placeholder 4"/>
          <p:cNvSpPr>
            <a:spLocks noGrp="1"/>
          </p:cNvSpPr>
          <p:nvPr>
            <p:ph type="ftr" sz="quarter" idx="11"/>
          </p:nvPr>
        </p:nvSpPr>
        <p:spPr/>
        <p:txBody>
          <a:bodyPr/>
          <a:lstStyle/>
          <a:p>
            <a:r>
              <a:rPr lang="en-US" smtClean="0"/>
              <a:t>PAFN May 28, 2015  Theresa Butler-Porter CFRE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10167ADD-9660-4B28-80D3-31AD188D71D9}" type="datetime1">
              <a:rPr lang="en-US" smtClean="0"/>
              <a:pPr/>
              <a:t>6/3/2015</a:t>
            </a:fld>
            <a:endParaRPr lang="en-US"/>
          </a:p>
        </p:txBody>
      </p:sp>
      <p:sp>
        <p:nvSpPr>
          <p:cNvPr id="3" name="Footer Placeholder 2"/>
          <p:cNvSpPr>
            <a:spLocks noGrp="1"/>
          </p:cNvSpPr>
          <p:nvPr>
            <p:ph type="ftr" sz="quarter" idx="11"/>
          </p:nvPr>
        </p:nvSpPr>
        <p:spPr/>
        <p:txBody>
          <a:bodyPr/>
          <a:lstStyle/>
          <a:p>
            <a:r>
              <a:rPr lang="en-US" smtClean="0"/>
              <a:t>PAFN May 28, 2015  Theresa Butler-Porter CFRE</a:t>
            </a:r>
            <a:endParaRPr lang="en-US"/>
          </a:p>
        </p:txBody>
      </p:sp>
      <p:sp>
        <p:nvSpPr>
          <p:cNvPr id="4" name="Slide Number Placeholder 3"/>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8838589-2A25-4B60-A477-D7D2AB9B481D}" type="datetime1">
              <a:rPr lang="en-US" smtClean="0"/>
              <a:pPr/>
              <a:t>6/3/2015</a:t>
            </a:fld>
            <a:endParaRPr lang="en-US"/>
          </a:p>
        </p:txBody>
      </p:sp>
      <p:sp>
        <p:nvSpPr>
          <p:cNvPr id="6" name="Footer Placeholder 5"/>
          <p:cNvSpPr>
            <a:spLocks noGrp="1"/>
          </p:cNvSpPr>
          <p:nvPr>
            <p:ph type="ftr" sz="quarter" idx="11"/>
          </p:nvPr>
        </p:nvSpPr>
        <p:spPr/>
        <p:txBody>
          <a:bodyPr/>
          <a:lstStyle/>
          <a:p>
            <a:r>
              <a:rPr lang="en-US" smtClean="0"/>
              <a:t>PAFN May 28, 2015  Theresa Butler-Porter CFRE</a:t>
            </a:r>
            <a:endParaRPr lang="en-US"/>
          </a:p>
        </p:txBody>
      </p:sp>
      <p:sp>
        <p:nvSpPr>
          <p:cNvPr id="7" name="Slide Number Placeholder 6"/>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CA"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8EEF0379-6AE4-4AE5-A641-35F8D0BE29EA}" type="datetime1">
              <a:rPr lang="en-US" smtClean="0"/>
              <a:pPr/>
              <a:t>6/3/2015</a:t>
            </a:fld>
            <a:endParaRPr lang="en-US"/>
          </a:p>
        </p:txBody>
      </p:sp>
      <p:sp>
        <p:nvSpPr>
          <p:cNvPr id="6" name="Footer Placeholder 5"/>
          <p:cNvSpPr>
            <a:spLocks noGrp="1"/>
          </p:cNvSpPr>
          <p:nvPr>
            <p:ph type="ftr" sz="quarter" idx="11"/>
          </p:nvPr>
        </p:nvSpPr>
        <p:spPr>
          <a:xfrm>
            <a:off x="5867399" y="6288741"/>
            <a:ext cx="2675965" cy="365125"/>
          </a:xfrm>
        </p:spPr>
        <p:txBody>
          <a:bodyPr/>
          <a:lstStyle/>
          <a:p>
            <a:r>
              <a:rPr lang="en-US" smtClean="0"/>
              <a:t>PAFN May 28, 2015  Theresa Butler-Porter CFRE</a:t>
            </a:r>
            <a:endParaRPr lang="en-US"/>
          </a:p>
        </p:txBody>
      </p:sp>
      <p:sp>
        <p:nvSpPr>
          <p:cNvPr id="7" name="Slide Number Placeholder 6"/>
          <p:cNvSpPr>
            <a:spLocks noGrp="1"/>
          </p:cNvSpPr>
          <p:nvPr>
            <p:ph type="sldNum" sz="quarter" idx="12"/>
          </p:nvPr>
        </p:nvSpPr>
        <p:spPr/>
        <p:txBody>
          <a:bodyPr/>
          <a:lstStyle/>
          <a:p>
            <a:fld id="{E1740A5E-D00E-7F4B-A826-326214DF1A95}"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9AAF5F3C-7C67-4A57-A056-3CC55753E981}" type="datetime1">
              <a:rPr lang="en-US" smtClean="0"/>
              <a:pPr/>
              <a:t>6/3/2015</a:t>
            </a:fld>
            <a:endParaRPr lang="en-US"/>
          </a:p>
        </p:txBody>
      </p:sp>
      <p:sp>
        <p:nvSpPr>
          <p:cNvPr id="6" name="Footer Placeholder 5"/>
          <p:cNvSpPr>
            <a:spLocks noGrp="1"/>
          </p:cNvSpPr>
          <p:nvPr>
            <p:ph type="ftr" sz="quarter" idx="11"/>
          </p:nvPr>
        </p:nvSpPr>
        <p:spPr>
          <a:xfrm>
            <a:off x="3325813" y="6288741"/>
            <a:ext cx="5217551" cy="365125"/>
          </a:xfrm>
        </p:spPr>
        <p:txBody>
          <a:bodyPr/>
          <a:lstStyle/>
          <a:p>
            <a:r>
              <a:rPr lang="en-US" smtClean="0"/>
              <a:t>PAFN May 28, 2015  Theresa Butler-Porter CFRE</a:t>
            </a:r>
            <a:endParaRPr lang="en-US"/>
          </a:p>
        </p:txBody>
      </p:sp>
      <p:sp>
        <p:nvSpPr>
          <p:cNvPr id="7" name="Slide Number Placeholder 6"/>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AA7BD9D5-6055-4F22-90EA-47385B4814BB}" type="datetime1">
              <a:rPr lang="en-US" smtClean="0"/>
              <a:pPr/>
              <a:t>6/3/2015</a:t>
            </a:fld>
            <a:endParaRPr lang="en-US"/>
          </a:p>
        </p:txBody>
      </p:sp>
      <p:sp>
        <p:nvSpPr>
          <p:cNvPr id="6" name="Footer Placeholder 5"/>
          <p:cNvSpPr>
            <a:spLocks noGrp="1"/>
          </p:cNvSpPr>
          <p:nvPr>
            <p:ph type="ftr" sz="quarter" idx="11"/>
          </p:nvPr>
        </p:nvSpPr>
        <p:spPr>
          <a:xfrm>
            <a:off x="3325813" y="6288741"/>
            <a:ext cx="5217551" cy="365125"/>
          </a:xfrm>
        </p:spPr>
        <p:txBody>
          <a:bodyPr/>
          <a:lstStyle/>
          <a:p>
            <a:r>
              <a:rPr lang="en-US" smtClean="0"/>
              <a:t>PAFN May 28, 2015  Theresa Butler-Porter CFRE</a:t>
            </a:r>
            <a:endParaRPr lang="en-US"/>
          </a:p>
        </p:txBody>
      </p:sp>
      <p:sp>
        <p:nvSpPr>
          <p:cNvPr id="7" name="Slide Number Placeholder 6"/>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EBAEC41-2F12-414E-8785-C86CCC929D24}" type="datetime1">
              <a:rPr lang="en-US" smtClean="0"/>
              <a:pPr/>
              <a:t>6/3/2015</a:t>
            </a:fld>
            <a:endParaRPr lang="en-US"/>
          </a:p>
        </p:txBody>
      </p:sp>
      <p:sp>
        <p:nvSpPr>
          <p:cNvPr id="5" name="Footer Placeholder 4"/>
          <p:cNvSpPr>
            <a:spLocks noGrp="1"/>
          </p:cNvSpPr>
          <p:nvPr>
            <p:ph type="ftr" sz="quarter" idx="11"/>
          </p:nvPr>
        </p:nvSpPr>
        <p:spPr/>
        <p:txBody>
          <a:bodyPr/>
          <a:lstStyle/>
          <a:p>
            <a:r>
              <a:rPr lang="en-US" smtClean="0"/>
              <a:t>PAFN May 28, 2015  Theresa Butler-Porter CFRE</a:t>
            </a:r>
            <a:endParaRPr lang="en-US"/>
          </a:p>
        </p:txBody>
      </p:sp>
      <p:sp>
        <p:nvSpPr>
          <p:cNvPr id="6" name="Slide Number Placeholder 5"/>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3855EDF-1215-4D0E-9BD1-CFA824D3D26B}" type="datetime1">
              <a:rPr lang="en-US" smtClean="0"/>
              <a:pPr/>
              <a:t>6/3/2015</a:t>
            </a:fld>
            <a:endParaRPr lang="en-US"/>
          </a:p>
        </p:txBody>
      </p:sp>
      <p:sp>
        <p:nvSpPr>
          <p:cNvPr id="5" name="Footer Placeholder 4"/>
          <p:cNvSpPr>
            <a:spLocks noGrp="1"/>
          </p:cNvSpPr>
          <p:nvPr>
            <p:ph type="ftr" sz="quarter" idx="11"/>
          </p:nvPr>
        </p:nvSpPr>
        <p:spPr/>
        <p:txBody>
          <a:bodyPr/>
          <a:lstStyle/>
          <a:p>
            <a:r>
              <a:rPr lang="en-US" smtClean="0"/>
              <a:t>PAFN May 28, 2015  Theresa Butler-Porter CFRE</a:t>
            </a:r>
            <a:endParaRPr lang="en-US"/>
          </a:p>
        </p:txBody>
      </p:sp>
      <p:sp>
        <p:nvSpPr>
          <p:cNvPr id="6" name="Slide Number Placeholder 5"/>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44CB7C71-85FE-4EA5-B128-C9A638439E83}" type="datetime1">
              <a:rPr lang="en-US" smtClean="0"/>
              <a:pPr/>
              <a:t>6/3/2015</a:t>
            </a:fld>
            <a:endParaRPr lang="en-US"/>
          </a:p>
        </p:txBody>
      </p:sp>
      <p:sp>
        <p:nvSpPr>
          <p:cNvPr id="5" name="Footer Placeholder 4"/>
          <p:cNvSpPr>
            <a:spLocks noGrp="1"/>
          </p:cNvSpPr>
          <p:nvPr>
            <p:ph type="ftr" sz="quarter" idx="11"/>
          </p:nvPr>
        </p:nvSpPr>
        <p:spPr/>
        <p:txBody>
          <a:bodyPr/>
          <a:lstStyle/>
          <a:p>
            <a:r>
              <a:rPr lang="en-US" smtClean="0"/>
              <a:t>PAFN May 28, 2015  Theresa Butler-Porter CFRE</a:t>
            </a:r>
            <a:endParaRPr lang="en-US"/>
          </a:p>
        </p:txBody>
      </p:sp>
      <p:sp>
        <p:nvSpPr>
          <p:cNvPr id="6" name="Slide Number Placeholder 5"/>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2DB36EB-E7D8-4F47-B894-4C267DB4E190}" type="datetime1">
              <a:rPr lang="en-US" smtClean="0"/>
              <a:pPr/>
              <a:t>6/3/2015</a:t>
            </a:fld>
            <a:endParaRPr lang="en-US"/>
          </a:p>
        </p:txBody>
      </p:sp>
      <p:sp>
        <p:nvSpPr>
          <p:cNvPr id="5" name="Footer Placeholder 4"/>
          <p:cNvSpPr>
            <a:spLocks noGrp="1"/>
          </p:cNvSpPr>
          <p:nvPr>
            <p:ph type="ftr" sz="quarter" idx="11"/>
          </p:nvPr>
        </p:nvSpPr>
        <p:spPr/>
        <p:txBody>
          <a:bodyPr/>
          <a:lstStyle/>
          <a:p>
            <a:r>
              <a:rPr lang="en-US" smtClean="0"/>
              <a:t>PAFN May 28, 2015  Theresa Butler-Porter CFRE</a:t>
            </a:r>
            <a:endParaRPr lang="en-US"/>
          </a:p>
        </p:txBody>
      </p:sp>
      <p:sp>
        <p:nvSpPr>
          <p:cNvPr id="6" name="Slide Number Placeholder 5"/>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67CB850-B5DC-4E0C-A58F-49C1ADAE77D9}" type="datetime1">
              <a:rPr lang="en-US" smtClean="0"/>
              <a:pPr/>
              <a:t>6/3/2015</a:t>
            </a:fld>
            <a:endParaRPr lang="en-US"/>
          </a:p>
        </p:txBody>
      </p:sp>
      <p:sp>
        <p:nvSpPr>
          <p:cNvPr id="6" name="Footer Placeholder 5"/>
          <p:cNvSpPr>
            <a:spLocks noGrp="1"/>
          </p:cNvSpPr>
          <p:nvPr>
            <p:ph type="ftr" sz="quarter" idx="11"/>
          </p:nvPr>
        </p:nvSpPr>
        <p:spPr/>
        <p:txBody>
          <a:bodyPr/>
          <a:lstStyle/>
          <a:p>
            <a:r>
              <a:rPr lang="en-US" smtClean="0"/>
              <a:t>PAFN May 28, 2015  Theresa Butler-Porter CFRE</a:t>
            </a:r>
            <a:endParaRPr lang="en-US"/>
          </a:p>
        </p:txBody>
      </p:sp>
      <p:sp>
        <p:nvSpPr>
          <p:cNvPr id="7" name="Slide Number Placeholder 6"/>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125756E9-2150-4847-A78F-D924FCC7B1AF}" type="datetime1">
              <a:rPr lang="en-US" smtClean="0"/>
              <a:pPr/>
              <a:t>6/3/2015</a:t>
            </a:fld>
            <a:endParaRPr lang="en-US"/>
          </a:p>
        </p:txBody>
      </p:sp>
      <p:sp>
        <p:nvSpPr>
          <p:cNvPr id="8" name="Footer Placeholder 7"/>
          <p:cNvSpPr>
            <a:spLocks noGrp="1"/>
          </p:cNvSpPr>
          <p:nvPr>
            <p:ph type="ftr" sz="quarter" idx="11"/>
          </p:nvPr>
        </p:nvSpPr>
        <p:spPr/>
        <p:txBody>
          <a:bodyPr/>
          <a:lstStyle/>
          <a:p>
            <a:r>
              <a:rPr lang="en-US" smtClean="0"/>
              <a:t>PAFN May 28, 2015  Theresa Butler-Porter CFRE</a:t>
            </a:r>
            <a:endParaRPr lang="en-US"/>
          </a:p>
        </p:txBody>
      </p:sp>
      <p:sp>
        <p:nvSpPr>
          <p:cNvPr id="9" name="Slide Number Placeholder 8"/>
          <p:cNvSpPr>
            <a:spLocks noGrp="1"/>
          </p:cNvSpPr>
          <p:nvPr>
            <p:ph type="sldNum" sz="quarter" idx="12"/>
          </p:nvPr>
        </p:nvSpPr>
        <p:spPr/>
        <p:txBody>
          <a:bodyPr/>
          <a:lstStyle/>
          <a:p>
            <a:fld id="{E1740A5E-D00E-7F4B-A826-326214DF1A95}"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FF93C47-C2AA-476C-B99F-A47ED238A904}" type="datetime1">
              <a:rPr lang="en-US" smtClean="0"/>
              <a:pPr/>
              <a:t>6/3/2015</a:t>
            </a:fld>
            <a:endParaRPr lang="en-US"/>
          </a:p>
        </p:txBody>
      </p:sp>
      <p:sp>
        <p:nvSpPr>
          <p:cNvPr id="6" name="Footer Placeholder 5"/>
          <p:cNvSpPr>
            <a:spLocks noGrp="1"/>
          </p:cNvSpPr>
          <p:nvPr>
            <p:ph type="ftr" sz="quarter" idx="11"/>
          </p:nvPr>
        </p:nvSpPr>
        <p:spPr/>
        <p:txBody>
          <a:bodyPr/>
          <a:lstStyle/>
          <a:p>
            <a:r>
              <a:rPr lang="en-US" smtClean="0"/>
              <a:t>PAFN May 28, 2015  Theresa Butler-Porter CFRE</a:t>
            </a:r>
            <a:endParaRPr lang="en-US"/>
          </a:p>
        </p:txBody>
      </p:sp>
      <p:sp>
        <p:nvSpPr>
          <p:cNvPr id="7" name="Slide Number Placeholder 6"/>
          <p:cNvSpPr>
            <a:spLocks noGrp="1"/>
          </p:cNvSpPr>
          <p:nvPr>
            <p:ph type="sldNum" sz="quarter" idx="12"/>
          </p:nvPr>
        </p:nvSpPr>
        <p:spPr/>
        <p:txBody>
          <a:bodyPr/>
          <a:lstStyle/>
          <a:p>
            <a:fld id="{E1740A5E-D00E-7F4B-A826-326214DF1A95}"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3EA8D02-B4A0-44BB-8F17-40A2E26228CB}" type="datetime1">
              <a:rPr lang="en-US" smtClean="0"/>
              <a:pPr/>
              <a:t>6/3/2015</a:t>
            </a:fld>
            <a:endParaRPr lang="en-US"/>
          </a:p>
        </p:txBody>
      </p:sp>
      <p:sp>
        <p:nvSpPr>
          <p:cNvPr id="6" name="Footer Placeholder 5"/>
          <p:cNvSpPr>
            <a:spLocks noGrp="1"/>
          </p:cNvSpPr>
          <p:nvPr>
            <p:ph type="ftr" sz="quarter" idx="11"/>
          </p:nvPr>
        </p:nvSpPr>
        <p:spPr/>
        <p:txBody>
          <a:bodyPr/>
          <a:lstStyle/>
          <a:p>
            <a:r>
              <a:rPr lang="en-US" smtClean="0"/>
              <a:t>PAFN May 28, 2015  Theresa Butler-Porter CFRE</a:t>
            </a:r>
            <a:endParaRPr lang="en-US"/>
          </a:p>
        </p:txBody>
      </p:sp>
      <p:sp>
        <p:nvSpPr>
          <p:cNvPr id="7" name="Slide Number Placeholder 6"/>
          <p:cNvSpPr>
            <a:spLocks noGrp="1"/>
          </p:cNvSpPr>
          <p:nvPr>
            <p:ph type="sldNum" sz="quarter" idx="12"/>
          </p:nvPr>
        </p:nvSpPr>
        <p:spPr/>
        <p:txBody>
          <a:bodyPr/>
          <a:lstStyle/>
          <a:p>
            <a:fld id="{E1740A5E-D00E-7F4B-A826-326214DF1A95}"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402708AD-406A-4EBA-A623-F99E10D51904}" type="datetime1">
              <a:rPr lang="en-US" smtClean="0"/>
              <a:pPr/>
              <a:t>6/3/2015</a:t>
            </a:fld>
            <a:endParaRPr lang="en-US"/>
          </a:p>
        </p:txBody>
      </p:sp>
      <p:sp>
        <p:nvSpPr>
          <p:cNvPr id="6" name="Footer Placeholder 5"/>
          <p:cNvSpPr>
            <a:spLocks noGrp="1"/>
          </p:cNvSpPr>
          <p:nvPr>
            <p:ph type="ftr" sz="quarter" idx="11"/>
          </p:nvPr>
        </p:nvSpPr>
        <p:spPr/>
        <p:txBody>
          <a:bodyPr/>
          <a:lstStyle/>
          <a:p>
            <a:r>
              <a:rPr lang="en-US" smtClean="0"/>
              <a:t>PAFN May 28, 2015  Theresa Butler-Porter CFRE</a:t>
            </a:r>
            <a:endParaRPr lang="en-US"/>
          </a:p>
        </p:txBody>
      </p:sp>
      <p:sp>
        <p:nvSpPr>
          <p:cNvPr id="7" name="Slide Number Placeholder 6"/>
          <p:cNvSpPr>
            <a:spLocks noGrp="1"/>
          </p:cNvSpPr>
          <p:nvPr>
            <p:ph type="sldNum" sz="quarter" idx="12"/>
          </p:nvPr>
        </p:nvSpPr>
        <p:spPr/>
        <p:txBody>
          <a:bodyPr/>
          <a:lstStyle/>
          <a:p>
            <a:fld id="{E1740A5E-D00E-7F4B-A826-326214DF1A95}"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3E863128-57E4-42CA-B15F-91657AE16235}" type="datetime1">
              <a:rPr lang="en-US" smtClean="0"/>
              <a:pPr/>
              <a:t>6/3/2015</a:t>
            </a:fld>
            <a:endParaRPr lang="en-US"/>
          </a:p>
        </p:txBody>
      </p:sp>
      <p:sp>
        <p:nvSpPr>
          <p:cNvPr id="4" name="Footer Placeholder 3"/>
          <p:cNvSpPr>
            <a:spLocks noGrp="1"/>
          </p:cNvSpPr>
          <p:nvPr>
            <p:ph type="ftr" sz="quarter" idx="11"/>
          </p:nvPr>
        </p:nvSpPr>
        <p:spPr/>
        <p:txBody>
          <a:bodyPr/>
          <a:lstStyle/>
          <a:p>
            <a:r>
              <a:rPr lang="en-US" smtClean="0"/>
              <a:t>PAFN May 28, 2015  Theresa Butler-Porter CFRE</a:t>
            </a:r>
            <a:endParaRPr lang="en-US"/>
          </a:p>
        </p:txBody>
      </p:sp>
      <p:sp>
        <p:nvSpPr>
          <p:cNvPr id="5" name="Slide Number Placeholder 4"/>
          <p:cNvSpPr>
            <a:spLocks noGrp="1"/>
          </p:cNvSpPr>
          <p:nvPr>
            <p:ph type="sldNum" sz="quarter" idx="12"/>
          </p:nvPr>
        </p:nvSpPr>
        <p:spPr/>
        <p:txBody>
          <a:bodyPr/>
          <a:lstStyle/>
          <a:p>
            <a:fld id="{E1740A5E-D00E-7F4B-A826-326214DF1A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BE6BE9C1-64BD-43F1-919F-A1F35443852B}" type="datetime1">
              <a:rPr lang="en-US" smtClean="0"/>
              <a:pPr/>
              <a:t>6/3/2015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r>
              <a:rPr lang="en-US" smtClean="0"/>
              <a:t>PAFN May 28, 2015  Theresa Butler-Porter CFRE</a:t>
            </a:r>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E1740A5E-D00E-7F4B-A826-326214DF1A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sldNum="0" hd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6632" y="2492375"/>
            <a:ext cx="7286317" cy="1470025"/>
          </a:xfrm>
        </p:spPr>
        <p:txBody>
          <a:bodyPr/>
          <a:lstStyle/>
          <a:p>
            <a:r>
              <a:rPr lang="en-US" dirty="0" smtClean="0"/>
              <a:t>Professional Accreditation</a:t>
            </a:r>
            <a:br>
              <a:rPr lang="en-US" dirty="0" smtClean="0"/>
            </a:br>
            <a:r>
              <a:rPr lang="en-US" dirty="0" smtClean="0"/>
              <a:t>CFRE International</a:t>
            </a:r>
            <a:endParaRPr lang="en-US" dirty="0"/>
          </a:p>
        </p:txBody>
      </p:sp>
      <p:sp>
        <p:nvSpPr>
          <p:cNvPr id="3" name="Subtitle 2"/>
          <p:cNvSpPr>
            <a:spLocks noGrp="1"/>
          </p:cNvSpPr>
          <p:nvPr>
            <p:ph type="subTitle" idx="1"/>
          </p:nvPr>
        </p:nvSpPr>
        <p:spPr/>
        <p:txBody>
          <a:bodyPr>
            <a:normAutofit fontScale="70000" lnSpcReduction="20000"/>
          </a:bodyPr>
          <a:lstStyle/>
          <a:p>
            <a:endParaRPr lang="en-US" dirty="0" smtClean="0"/>
          </a:p>
          <a:p>
            <a:r>
              <a:rPr lang="en-US" sz="2400" dirty="0" smtClean="0"/>
              <a:t>May 28, 2015</a:t>
            </a:r>
          </a:p>
          <a:p>
            <a:r>
              <a:rPr lang="en-US" sz="2400" dirty="0" smtClean="0"/>
              <a:t>Peterborough Area Fundraisers Network</a:t>
            </a:r>
          </a:p>
          <a:p>
            <a:endParaRPr lang="en-US" sz="2400" dirty="0" smtClean="0"/>
          </a:p>
          <a:p>
            <a:r>
              <a:rPr lang="en-US" sz="2400" dirty="0" smtClean="0"/>
              <a:t>Theresa Butler-Porter CFRE</a:t>
            </a:r>
          </a:p>
          <a:p>
            <a:r>
              <a:rPr lang="en-US" sz="2400" dirty="0" smtClean="0"/>
              <a:t>Lakefield College School Foundation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a:t>
            </a:r>
            <a:endParaRPr lang="en-US" dirty="0"/>
          </a:p>
        </p:txBody>
      </p:sp>
      <p:sp>
        <p:nvSpPr>
          <p:cNvPr id="3" name="Footer Placeholder 2"/>
          <p:cNvSpPr>
            <a:spLocks noGrp="1"/>
          </p:cNvSpPr>
          <p:nvPr>
            <p:ph type="ftr" sz="quarter" idx="11"/>
          </p:nvPr>
        </p:nvSpPr>
        <p:spPr/>
        <p:txBody>
          <a:bodyPr/>
          <a:lstStyle/>
          <a:p>
            <a:r>
              <a:rPr lang="en-US" dirty="0" smtClean="0"/>
              <a:t>PAFN May 28, 2015 </a:t>
            </a:r>
          </a:p>
          <a:p>
            <a:r>
              <a:rPr lang="en-US" dirty="0" smtClean="0"/>
              <a:t> Theresa Butler-Porter CFRE</a:t>
            </a:r>
            <a:endParaRPr lang="en-US" dirty="0"/>
          </a:p>
        </p:txBody>
      </p:sp>
      <p:pic>
        <p:nvPicPr>
          <p:cNvPr id="5" name="Picture 4"/>
          <p:cNvPicPr>
            <a:picLocks noChangeAspect="1"/>
          </p:cNvPicPr>
          <p:nvPr/>
        </p:nvPicPr>
        <p:blipFill>
          <a:blip r:embed="rId3"/>
          <a:stretch>
            <a:fillRect/>
          </a:stretch>
        </p:blipFill>
        <p:spPr>
          <a:xfrm>
            <a:off x="1365476" y="1607686"/>
            <a:ext cx="6600825" cy="2185829"/>
          </a:xfrm>
          <a:prstGeom prst="rect">
            <a:avLst/>
          </a:prstGeom>
        </p:spPr>
      </p:pic>
      <p:sp>
        <p:nvSpPr>
          <p:cNvPr id="16" name="Rectangle 15"/>
          <p:cNvSpPr/>
          <p:nvPr/>
        </p:nvSpPr>
        <p:spPr>
          <a:xfrm>
            <a:off x="1365476" y="4363721"/>
            <a:ext cx="6600824" cy="1877437"/>
          </a:xfrm>
          <a:prstGeom prst="rect">
            <a:avLst/>
          </a:prstGeom>
        </p:spPr>
        <p:txBody>
          <a:bodyPr wrap="square">
            <a:spAutoFit/>
          </a:bodyPr>
          <a:lstStyle/>
          <a:p>
            <a:r>
              <a:rPr lang="en-CA" i="1" dirty="0" smtClean="0">
                <a:solidFill>
                  <a:schemeClr val="bg1"/>
                </a:solidFill>
              </a:rPr>
              <a:t>“I </a:t>
            </a:r>
            <a:r>
              <a:rPr lang="en-CA" i="1" dirty="0">
                <a:solidFill>
                  <a:schemeClr val="bg1"/>
                </a:solidFill>
              </a:rPr>
              <a:t>believe </a:t>
            </a:r>
            <a:r>
              <a:rPr lang="en-CA" i="1" dirty="0" smtClean="0">
                <a:solidFill>
                  <a:schemeClr val="bg1"/>
                </a:solidFill>
              </a:rPr>
              <a:t>it </a:t>
            </a:r>
            <a:r>
              <a:rPr lang="en-CA" i="1" dirty="0">
                <a:solidFill>
                  <a:schemeClr val="bg1"/>
                </a:solidFill>
              </a:rPr>
              <a:t>proves </a:t>
            </a:r>
            <a:r>
              <a:rPr lang="en-CA" i="1" dirty="0" smtClean="0">
                <a:solidFill>
                  <a:schemeClr val="bg1"/>
                </a:solidFill>
              </a:rPr>
              <a:t>to your peers and employer that you </a:t>
            </a:r>
            <a:r>
              <a:rPr lang="en-CA" i="1" dirty="0">
                <a:solidFill>
                  <a:schemeClr val="bg1"/>
                </a:solidFill>
              </a:rPr>
              <a:t>have </a:t>
            </a:r>
            <a:r>
              <a:rPr lang="en-CA" i="1" dirty="0" smtClean="0">
                <a:solidFill>
                  <a:schemeClr val="bg1"/>
                </a:solidFill>
              </a:rPr>
              <a:t>an overall </a:t>
            </a:r>
            <a:r>
              <a:rPr lang="en-CA" i="1" dirty="0">
                <a:solidFill>
                  <a:schemeClr val="bg1"/>
                </a:solidFill>
              </a:rPr>
              <a:t>understanding of the </a:t>
            </a:r>
            <a:r>
              <a:rPr lang="en-CA" i="1" dirty="0" smtClean="0">
                <a:solidFill>
                  <a:schemeClr val="bg1"/>
                </a:solidFill>
              </a:rPr>
              <a:t>discipline.</a:t>
            </a:r>
          </a:p>
          <a:p>
            <a:endParaRPr lang="en-CA" sz="800" i="1" dirty="0" smtClean="0">
              <a:solidFill>
                <a:schemeClr val="bg1"/>
              </a:solidFill>
            </a:endParaRPr>
          </a:p>
          <a:p>
            <a:r>
              <a:rPr lang="en-CA" i="1" dirty="0" smtClean="0">
                <a:solidFill>
                  <a:schemeClr val="bg1"/>
                </a:solidFill>
              </a:rPr>
              <a:t>Attaining CFRE certification reflects </a:t>
            </a:r>
            <a:r>
              <a:rPr lang="en-CA" i="1" dirty="0">
                <a:solidFill>
                  <a:schemeClr val="bg1"/>
                </a:solidFill>
              </a:rPr>
              <a:t>one's dedication to the </a:t>
            </a:r>
            <a:r>
              <a:rPr lang="en-CA" i="1" dirty="0" smtClean="0">
                <a:solidFill>
                  <a:schemeClr val="bg1"/>
                </a:solidFill>
              </a:rPr>
              <a:t>profession and is credible </a:t>
            </a:r>
            <a:r>
              <a:rPr lang="en-CA" i="1" dirty="0">
                <a:solidFill>
                  <a:schemeClr val="bg1"/>
                </a:solidFill>
              </a:rPr>
              <a:t>evidence to the external community of </a:t>
            </a:r>
            <a:r>
              <a:rPr lang="en-CA" i="1" dirty="0" smtClean="0">
                <a:solidFill>
                  <a:schemeClr val="bg1"/>
                </a:solidFill>
              </a:rPr>
              <a:t>your commitment to a disciplined </a:t>
            </a:r>
            <a:r>
              <a:rPr lang="en-CA" i="1" dirty="0">
                <a:solidFill>
                  <a:schemeClr val="bg1"/>
                </a:solidFill>
              </a:rPr>
              <a:t>approach to </a:t>
            </a:r>
            <a:r>
              <a:rPr lang="en-CA" i="1" dirty="0" smtClean="0">
                <a:solidFill>
                  <a:schemeClr val="bg1"/>
                </a:solidFill>
              </a:rPr>
              <a:t>fundraising.” </a:t>
            </a:r>
            <a:endParaRPr lang="en-US" i="1" dirty="0">
              <a:solidFill>
                <a:schemeClr val="bg1"/>
              </a:solidFill>
            </a:endParaRPr>
          </a:p>
        </p:txBody>
      </p:sp>
    </p:spTree>
    <p:extLst>
      <p:ext uri="{BB962C8B-B14F-4D97-AF65-F5344CB8AC3E}">
        <p14:creationId xmlns="" xmlns:p14="http://schemas.microsoft.com/office/powerpoint/2010/main" val="78979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745087"/>
          </a:xfrm>
        </p:spPr>
        <p:txBody>
          <a:bodyPr/>
          <a:lstStyle/>
          <a:p>
            <a:r>
              <a:rPr lang="en-US" dirty="0" smtClean="0"/>
              <a:t>Achievement</a:t>
            </a:r>
            <a:endParaRPr lang="en-US" dirty="0"/>
          </a:p>
        </p:txBody>
      </p:sp>
      <p:sp>
        <p:nvSpPr>
          <p:cNvPr id="4" name="Footer Placeholder 3"/>
          <p:cNvSpPr>
            <a:spLocks noGrp="1"/>
          </p:cNvSpPr>
          <p:nvPr>
            <p:ph type="ftr" sz="quarter" idx="11"/>
          </p:nvPr>
        </p:nvSpPr>
        <p:spPr/>
        <p:txBody>
          <a:bodyPr/>
          <a:lstStyle/>
          <a:p>
            <a:r>
              <a:rPr lang="en-US" dirty="0" smtClean="0"/>
              <a:t>PAFN May 28, 2015</a:t>
            </a:r>
          </a:p>
          <a:p>
            <a:r>
              <a:rPr lang="en-US" dirty="0" smtClean="0"/>
              <a:t>  Theresa Butler-Porter CFRE</a:t>
            </a:r>
            <a:endParaRPr lang="en-US" dirty="0"/>
          </a:p>
        </p:txBody>
      </p:sp>
      <p:pic>
        <p:nvPicPr>
          <p:cNvPr id="7" name="Content Placeholder 6"/>
          <p:cNvPicPr>
            <a:picLocks noGrp="1" noChangeAspect="1"/>
          </p:cNvPicPr>
          <p:nvPr>
            <p:ph idx="1"/>
          </p:nvPr>
        </p:nvPicPr>
        <p:blipFill>
          <a:blip r:embed="rId3"/>
          <a:srcRect l="8619" r="8619"/>
          <a:stretch>
            <a:fillRect/>
          </a:stretch>
        </p:blipFill>
        <p:spPr>
          <a:xfrm>
            <a:off x="654663" y="1425388"/>
            <a:ext cx="2649952" cy="4611876"/>
          </a:xfrm>
        </p:spPr>
      </p:pic>
      <p:sp>
        <p:nvSpPr>
          <p:cNvPr id="10" name="Rectangle 9"/>
          <p:cNvSpPr/>
          <p:nvPr/>
        </p:nvSpPr>
        <p:spPr>
          <a:xfrm>
            <a:off x="3639924" y="1425388"/>
            <a:ext cx="4572000" cy="4780796"/>
          </a:xfrm>
          <a:prstGeom prst="rect">
            <a:avLst/>
          </a:prstGeom>
        </p:spPr>
        <p:txBody>
          <a:bodyPr>
            <a:spAutoFit/>
          </a:bodyPr>
          <a:lstStyle/>
          <a:p>
            <a:pPr>
              <a:lnSpc>
                <a:spcPct val="80000"/>
              </a:lnSpc>
            </a:pPr>
            <a:r>
              <a:rPr lang="en-CA" sz="2000" i="1" dirty="0" smtClean="0">
                <a:solidFill>
                  <a:schemeClr val="bg1"/>
                </a:solidFill>
              </a:rPr>
              <a:t>“Achieving CFRE certification represents </a:t>
            </a:r>
            <a:r>
              <a:rPr lang="en-CA" sz="2000" i="1" dirty="0">
                <a:solidFill>
                  <a:schemeClr val="bg1"/>
                </a:solidFill>
              </a:rPr>
              <a:t>a baseline standard and mastery of the conceptual knowledge and practice of our field</a:t>
            </a:r>
            <a:r>
              <a:rPr lang="en-CA" sz="2000" i="1" dirty="0" smtClean="0">
                <a:solidFill>
                  <a:schemeClr val="bg1"/>
                </a:solidFill>
              </a:rPr>
              <a:t>;</a:t>
            </a:r>
          </a:p>
          <a:p>
            <a:pPr>
              <a:lnSpc>
                <a:spcPct val="80000"/>
              </a:lnSpc>
            </a:pPr>
            <a:endParaRPr lang="en-CA" sz="2000" i="1" dirty="0" smtClean="0">
              <a:solidFill>
                <a:schemeClr val="bg1"/>
              </a:solidFill>
            </a:endParaRPr>
          </a:p>
          <a:p>
            <a:pPr>
              <a:lnSpc>
                <a:spcPct val="80000"/>
              </a:lnSpc>
            </a:pPr>
            <a:r>
              <a:rPr lang="en-CA" sz="2000" i="1" dirty="0" smtClean="0">
                <a:solidFill>
                  <a:schemeClr val="bg1"/>
                </a:solidFill>
              </a:rPr>
              <a:t>It </a:t>
            </a:r>
            <a:r>
              <a:rPr lang="en-CA" sz="2000" i="1" dirty="0">
                <a:solidFill>
                  <a:schemeClr val="bg1"/>
                </a:solidFill>
              </a:rPr>
              <a:t>demonstrates a commitment to ethical leadership, which is vital to our sector given that we trade on trust; </a:t>
            </a:r>
            <a:endParaRPr lang="en-CA" sz="2000" i="1" dirty="0" smtClean="0">
              <a:solidFill>
                <a:schemeClr val="bg1"/>
              </a:solidFill>
            </a:endParaRPr>
          </a:p>
          <a:p>
            <a:pPr>
              <a:lnSpc>
                <a:spcPct val="80000"/>
              </a:lnSpc>
            </a:pPr>
            <a:endParaRPr lang="en-CA" sz="2000" i="1" dirty="0" smtClean="0">
              <a:solidFill>
                <a:schemeClr val="bg1"/>
              </a:solidFill>
            </a:endParaRPr>
          </a:p>
          <a:p>
            <a:pPr>
              <a:lnSpc>
                <a:spcPct val="80000"/>
              </a:lnSpc>
            </a:pPr>
            <a:r>
              <a:rPr lang="en-CA" sz="2000" i="1" dirty="0" smtClean="0">
                <a:solidFill>
                  <a:schemeClr val="bg1"/>
                </a:solidFill>
              </a:rPr>
              <a:t>It </a:t>
            </a:r>
            <a:r>
              <a:rPr lang="en-CA" sz="2000" i="1" dirty="0">
                <a:solidFill>
                  <a:schemeClr val="bg1"/>
                </a:solidFill>
              </a:rPr>
              <a:t>demonstrates professionalism to our colleagues in other parts of the institution, as well as to our donors and volunteers; </a:t>
            </a:r>
            <a:endParaRPr lang="en-CA" sz="2000" i="1" dirty="0" smtClean="0">
              <a:solidFill>
                <a:schemeClr val="bg1"/>
              </a:solidFill>
            </a:endParaRPr>
          </a:p>
          <a:p>
            <a:pPr>
              <a:lnSpc>
                <a:spcPct val="80000"/>
              </a:lnSpc>
            </a:pPr>
            <a:endParaRPr lang="en-CA" sz="2000" i="1" dirty="0" smtClean="0">
              <a:solidFill>
                <a:schemeClr val="bg1"/>
              </a:solidFill>
            </a:endParaRPr>
          </a:p>
          <a:p>
            <a:pPr>
              <a:lnSpc>
                <a:spcPct val="80000"/>
              </a:lnSpc>
            </a:pPr>
            <a:r>
              <a:rPr lang="en-CA" sz="2000" i="1" dirty="0" smtClean="0">
                <a:solidFill>
                  <a:schemeClr val="bg1"/>
                </a:solidFill>
              </a:rPr>
              <a:t>For </a:t>
            </a:r>
            <a:r>
              <a:rPr lang="en-CA" sz="2000" i="1" dirty="0">
                <a:solidFill>
                  <a:schemeClr val="bg1"/>
                </a:solidFill>
              </a:rPr>
              <a:t>the individual fundraiser, it helps them to stand out in their career path/option, and demonstrates a commitment to the </a:t>
            </a:r>
            <a:r>
              <a:rPr lang="en-CA" sz="2000" i="1" dirty="0" smtClean="0">
                <a:solidFill>
                  <a:schemeClr val="bg1"/>
                </a:solidFill>
              </a:rPr>
              <a:t>sector.” </a:t>
            </a:r>
            <a:endParaRPr lang="en-US" sz="2000" i="1" dirty="0">
              <a:solidFill>
                <a:schemeClr val="bg1"/>
              </a:solidFill>
            </a:endParaRPr>
          </a:p>
        </p:txBody>
      </p:sp>
    </p:spTree>
    <p:extLst>
      <p:ext uri="{BB962C8B-B14F-4D97-AF65-F5344CB8AC3E}">
        <p14:creationId xmlns="" xmlns:p14="http://schemas.microsoft.com/office/powerpoint/2010/main" val="284993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65644"/>
          </a:xfrm>
        </p:spPr>
        <p:txBody>
          <a:bodyPr/>
          <a:lstStyle/>
          <a:p>
            <a:r>
              <a:rPr lang="en-CA" dirty="0" smtClean="0"/>
              <a:t>Commitment</a:t>
            </a:r>
            <a:endParaRPr lang="en-US" dirty="0"/>
          </a:p>
        </p:txBody>
      </p:sp>
      <p:pic>
        <p:nvPicPr>
          <p:cNvPr id="8" name="Content Placeholder 7"/>
          <p:cNvPicPr>
            <a:picLocks noGrp="1" noChangeAspect="1"/>
          </p:cNvPicPr>
          <p:nvPr>
            <p:ph idx="1"/>
          </p:nvPr>
        </p:nvPicPr>
        <p:blipFill>
          <a:blip r:embed="rId3"/>
          <a:srcRect l="5223" r="5223"/>
          <a:stretch>
            <a:fillRect/>
          </a:stretch>
        </p:blipFill>
        <p:spPr>
          <a:xfrm>
            <a:off x="5192934" y="1425388"/>
            <a:ext cx="3170016" cy="4494209"/>
          </a:xfrm>
        </p:spPr>
      </p:pic>
      <p:sp>
        <p:nvSpPr>
          <p:cNvPr id="4" name="Footer Placeholder 3"/>
          <p:cNvSpPr>
            <a:spLocks noGrp="1"/>
          </p:cNvSpPr>
          <p:nvPr>
            <p:ph type="ftr" sz="quarter" idx="11"/>
          </p:nvPr>
        </p:nvSpPr>
        <p:spPr/>
        <p:txBody>
          <a:bodyPr/>
          <a:lstStyle/>
          <a:p>
            <a:r>
              <a:rPr lang="en-US" dirty="0" smtClean="0"/>
              <a:t>PAFN May 28, 2015  </a:t>
            </a:r>
          </a:p>
          <a:p>
            <a:r>
              <a:rPr lang="en-US" dirty="0" smtClean="0"/>
              <a:t>Theresa Butler-Porter CFRE</a:t>
            </a:r>
            <a:endParaRPr lang="en-US" dirty="0"/>
          </a:p>
        </p:txBody>
      </p:sp>
      <p:sp>
        <p:nvSpPr>
          <p:cNvPr id="9" name="TextBox 8"/>
          <p:cNvSpPr txBox="1"/>
          <p:nvPr/>
        </p:nvSpPr>
        <p:spPr>
          <a:xfrm>
            <a:off x="1048691" y="1829188"/>
            <a:ext cx="184666" cy="369332"/>
          </a:xfrm>
          <a:prstGeom prst="rect">
            <a:avLst/>
          </a:prstGeom>
          <a:noFill/>
        </p:spPr>
        <p:txBody>
          <a:bodyPr wrap="none" rtlCol="0">
            <a:spAutoFit/>
          </a:bodyPr>
          <a:lstStyle/>
          <a:p>
            <a:endParaRPr lang="en-US" dirty="0"/>
          </a:p>
        </p:txBody>
      </p:sp>
      <p:sp>
        <p:nvSpPr>
          <p:cNvPr id="10" name="TextBox 9"/>
          <p:cNvSpPr txBox="1"/>
          <p:nvPr/>
        </p:nvSpPr>
        <p:spPr>
          <a:xfrm>
            <a:off x="1048691" y="1448689"/>
            <a:ext cx="3192680" cy="5724644"/>
          </a:xfrm>
          <a:prstGeom prst="rect">
            <a:avLst/>
          </a:prstGeom>
          <a:noFill/>
        </p:spPr>
        <p:txBody>
          <a:bodyPr wrap="square" rtlCol="0">
            <a:spAutoFit/>
          </a:bodyPr>
          <a:lstStyle/>
          <a:p>
            <a:pPr>
              <a:lnSpc>
                <a:spcPct val="120000"/>
              </a:lnSpc>
            </a:pPr>
            <a:r>
              <a:rPr lang="en-CA" sz="2000" i="1" dirty="0">
                <a:solidFill>
                  <a:schemeClr val="bg1"/>
                </a:solidFill>
              </a:rPr>
              <a:t>“If you are going to fully engage in advancing ethical philanthropy throughout the world, you need to invest in the profession, support credentialing orgs like CFRE (or equivalent), engage in continuing education, and adhere to the highest ethics and standards of professional </a:t>
            </a:r>
            <a:r>
              <a:rPr lang="en-CA" sz="2000" i="1" dirty="0" smtClean="0">
                <a:solidFill>
                  <a:schemeClr val="bg1"/>
                </a:solidFill>
              </a:rPr>
              <a:t>practice</a:t>
            </a:r>
            <a:r>
              <a:rPr lang="en-CA" i="1" dirty="0" smtClean="0">
                <a:solidFill>
                  <a:schemeClr val="bg1"/>
                </a:solidFill>
              </a:rPr>
              <a:t>.”</a:t>
            </a:r>
          </a:p>
          <a:p>
            <a:endParaRPr lang="en-CA" i="1" dirty="0"/>
          </a:p>
          <a:p>
            <a:endParaRPr lang="en-CA" i="1"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Recognition</a:t>
            </a:r>
            <a:endParaRPr lang="en-US" dirty="0"/>
          </a:p>
        </p:txBody>
      </p:sp>
      <p:sp>
        <p:nvSpPr>
          <p:cNvPr id="3" name="Content Placeholder 2"/>
          <p:cNvSpPr>
            <a:spLocks noGrp="1"/>
          </p:cNvSpPr>
          <p:nvPr>
            <p:ph idx="1"/>
          </p:nvPr>
        </p:nvSpPr>
        <p:spPr/>
        <p:txBody>
          <a:bodyPr>
            <a:normAutofit/>
          </a:bodyPr>
          <a:lstStyle/>
          <a:p>
            <a:pPr>
              <a:buNone/>
            </a:pPr>
            <a:r>
              <a:rPr lang="en-CA" sz="2800" dirty="0" smtClean="0"/>
              <a:t> </a:t>
            </a:r>
            <a:endParaRPr lang="en-US" sz="2800" dirty="0"/>
          </a:p>
        </p:txBody>
      </p:sp>
      <p:sp>
        <p:nvSpPr>
          <p:cNvPr id="4" name="Footer Placeholder 3"/>
          <p:cNvSpPr>
            <a:spLocks noGrp="1"/>
          </p:cNvSpPr>
          <p:nvPr>
            <p:ph type="ftr" sz="quarter" idx="11"/>
          </p:nvPr>
        </p:nvSpPr>
        <p:spPr/>
        <p:txBody>
          <a:bodyPr/>
          <a:lstStyle/>
          <a:p>
            <a:r>
              <a:rPr lang="en-US" dirty="0" smtClean="0"/>
              <a:t>PAFN May 28, 2015  </a:t>
            </a:r>
          </a:p>
          <a:p>
            <a:r>
              <a:rPr lang="en-US" dirty="0" smtClean="0"/>
              <a:t>Theresa Butler-Porter CFRE</a:t>
            </a:r>
            <a:endParaRPr lang="en-US" dirty="0"/>
          </a:p>
        </p:txBody>
      </p:sp>
      <p:pic>
        <p:nvPicPr>
          <p:cNvPr id="8" name="Picture 7"/>
          <p:cNvPicPr>
            <a:picLocks noChangeAspect="1"/>
          </p:cNvPicPr>
          <p:nvPr/>
        </p:nvPicPr>
        <p:blipFill>
          <a:blip r:embed="rId3"/>
          <a:stretch>
            <a:fillRect/>
          </a:stretch>
        </p:blipFill>
        <p:spPr>
          <a:xfrm>
            <a:off x="1757644" y="1552591"/>
            <a:ext cx="5506756" cy="37773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760786"/>
          </a:xfrm>
        </p:spPr>
        <p:txBody>
          <a:bodyPr/>
          <a:lstStyle/>
          <a:p>
            <a:r>
              <a:rPr lang="en-CA" dirty="0" smtClean="0"/>
              <a:t>Personal Satisfaction</a:t>
            </a:r>
            <a:endParaRPr lang="en-US" dirty="0"/>
          </a:p>
        </p:txBody>
      </p:sp>
      <p:sp>
        <p:nvSpPr>
          <p:cNvPr id="3" name="Content Placeholder 2"/>
          <p:cNvSpPr>
            <a:spLocks noGrp="1"/>
          </p:cNvSpPr>
          <p:nvPr>
            <p:ph idx="1"/>
          </p:nvPr>
        </p:nvSpPr>
        <p:spPr/>
        <p:txBody>
          <a:bodyPr/>
          <a:lstStyle/>
          <a:p>
            <a:pPr>
              <a:buNone/>
            </a:pPr>
            <a:r>
              <a:rPr lang="en-CA" sz="2800" dirty="0" smtClean="0"/>
              <a:t> </a:t>
            </a:r>
            <a:endParaRPr lang="en-US" sz="2800" dirty="0" smtClean="0"/>
          </a:p>
          <a:p>
            <a:endParaRPr lang="en-US" dirty="0"/>
          </a:p>
        </p:txBody>
      </p:sp>
      <p:sp>
        <p:nvSpPr>
          <p:cNvPr id="4" name="Footer Placeholder 3"/>
          <p:cNvSpPr>
            <a:spLocks noGrp="1"/>
          </p:cNvSpPr>
          <p:nvPr>
            <p:ph type="ftr" sz="quarter" idx="11"/>
          </p:nvPr>
        </p:nvSpPr>
        <p:spPr/>
        <p:txBody>
          <a:bodyPr/>
          <a:lstStyle/>
          <a:p>
            <a:r>
              <a:rPr lang="en-US" dirty="0" smtClean="0"/>
              <a:t>PAFN May 28, 2015 </a:t>
            </a:r>
          </a:p>
          <a:p>
            <a:r>
              <a:rPr lang="en-US" dirty="0" smtClean="0"/>
              <a:t> Theresa Butler-Porter CFRE</a:t>
            </a:r>
            <a:endParaRPr lang="en-US" dirty="0"/>
          </a:p>
        </p:txBody>
      </p:sp>
      <p:pic>
        <p:nvPicPr>
          <p:cNvPr id="6" name="Picture 5"/>
          <p:cNvPicPr>
            <a:picLocks noChangeAspect="1"/>
          </p:cNvPicPr>
          <p:nvPr/>
        </p:nvPicPr>
        <p:blipFill>
          <a:blip r:embed="rId3"/>
          <a:stretch>
            <a:fillRect/>
          </a:stretch>
        </p:blipFill>
        <p:spPr>
          <a:xfrm>
            <a:off x="1712861" y="1339851"/>
            <a:ext cx="5462016" cy="4096512"/>
          </a:xfrm>
          <a:prstGeom prst="rect">
            <a:avLst/>
          </a:prstGeom>
        </p:spPr>
      </p:pic>
      <p:sp>
        <p:nvSpPr>
          <p:cNvPr id="7" name="TextBox 6"/>
          <p:cNvSpPr txBox="1"/>
          <p:nvPr/>
        </p:nvSpPr>
        <p:spPr>
          <a:xfrm>
            <a:off x="1712860" y="5499217"/>
            <a:ext cx="4369545" cy="923330"/>
          </a:xfrm>
          <a:prstGeom prst="rect">
            <a:avLst/>
          </a:prstGeom>
          <a:noFill/>
        </p:spPr>
        <p:txBody>
          <a:bodyPr wrap="square" rtlCol="0">
            <a:spAutoFit/>
          </a:bodyPr>
          <a:lstStyle/>
          <a:p>
            <a:r>
              <a:rPr lang="en-US" i="1" dirty="0" smtClean="0">
                <a:solidFill>
                  <a:schemeClr val="bg1"/>
                </a:solidFill>
              </a:rPr>
              <a:t>“Follow </a:t>
            </a:r>
            <a:r>
              <a:rPr lang="en-US" i="1" dirty="0">
                <a:solidFill>
                  <a:schemeClr val="bg1"/>
                </a:solidFill>
              </a:rPr>
              <a:t>your passion. Only take opportunities that you know you can be passionate about</a:t>
            </a:r>
            <a:r>
              <a:rPr lang="en-US" i="1" dirty="0" smtClean="0">
                <a:solidFill>
                  <a:schemeClr val="bg1"/>
                </a:solidFill>
              </a:rPr>
              <a:t>.”</a:t>
            </a:r>
            <a:endParaRPr lang="en-US" i="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40658"/>
            <a:ext cx="7583487" cy="584730"/>
          </a:xfrm>
        </p:spPr>
        <p:txBody>
          <a:bodyPr/>
          <a:lstStyle/>
          <a:p>
            <a:r>
              <a:rPr lang="en-CA" dirty="0" smtClean="0"/>
              <a:t/>
            </a:r>
            <a:br>
              <a:rPr lang="en-CA" dirty="0" smtClean="0"/>
            </a:br>
            <a:r>
              <a:rPr lang="en-CA" dirty="0" smtClean="0"/>
              <a:t/>
            </a:r>
            <a:br>
              <a:rPr lang="en-CA" dirty="0" smtClean="0"/>
            </a:br>
            <a:r>
              <a:rPr lang="en-CA" dirty="0" smtClean="0"/>
              <a:t> Responsibility/Knowledge/Skills</a:t>
            </a:r>
            <a:endParaRPr lang="en-US" dirty="0"/>
          </a:p>
        </p:txBody>
      </p:sp>
      <p:pic>
        <p:nvPicPr>
          <p:cNvPr id="5" name="Content Placeholder 4"/>
          <p:cNvPicPr>
            <a:picLocks noGrp="1" noChangeAspect="1"/>
          </p:cNvPicPr>
          <p:nvPr>
            <p:ph idx="1"/>
          </p:nvPr>
        </p:nvPicPr>
        <p:blipFill>
          <a:blip r:embed="rId3"/>
          <a:srcRect t="8303" b="8303"/>
          <a:stretch>
            <a:fillRect/>
          </a:stretch>
        </p:blipFill>
        <p:spPr/>
      </p:pic>
      <p:sp>
        <p:nvSpPr>
          <p:cNvPr id="4" name="Footer Placeholder 3"/>
          <p:cNvSpPr>
            <a:spLocks noGrp="1"/>
          </p:cNvSpPr>
          <p:nvPr>
            <p:ph type="ftr" sz="quarter" idx="11"/>
          </p:nvPr>
        </p:nvSpPr>
        <p:spPr/>
        <p:txBody>
          <a:bodyPr/>
          <a:lstStyle/>
          <a:p>
            <a:r>
              <a:rPr lang="en-US" dirty="0" smtClean="0"/>
              <a:t>PAFN May 28, 2015  </a:t>
            </a:r>
          </a:p>
          <a:p>
            <a:r>
              <a:rPr lang="en-US" dirty="0" smtClean="0"/>
              <a:t>Theresa Butler-Porter CFRE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71179" y="927752"/>
            <a:ext cx="7839647" cy="47121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Footer Placeholder 4"/>
          <p:cNvSpPr>
            <a:spLocks noGrp="1"/>
          </p:cNvSpPr>
          <p:nvPr>
            <p:ph type="ftr" sz="quarter" idx="11"/>
          </p:nvPr>
        </p:nvSpPr>
        <p:spPr/>
        <p:txBody>
          <a:bodyPr/>
          <a:lstStyle/>
          <a:p>
            <a:r>
              <a:rPr lang="en-US" dirty="0" smtClean="0"/>
              <a:t>PAFN May 28, 2015</a:t>
            </a:r>
          </a:p>
          <a:p>
            <a:r>
              <a:rPr lang="en-US" dirty="0" smtClean="0"/>
              <a:t>  Theresa Butler-Porter CFRE</a:t>
            </a:r>
            <a:endParaRPr lang="en-US" dirty="0"/>
          </a:p>
        </p:txBody>
      </p:sp>
    </p:spTree>
    <p:extLst>
      <p:ext uri="{BB962C8B-B14F-4D97-AF65-F5344CB8AC3E}">
        <p14:creationId xmlns="" xmlns:p14="http://schemas.microsoft.com/office/powerpoint/2010/main" val="3040167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Certification</a:t>
            </a:r>
            <a:endParaRPr lang="en-US" dirty="0"/>
          </a:p>
        </p:txBody>
      </p:sp>
      <p:sp>
        <p:nvSpPr>
          <p:cNvPr id="5" name="Content Placeholder 4"/>
          <p:cNvSpPr>
            <a:spLocks noGrp="1"/>
          </p:cNvSpPr>
          <p:nvPr>
            <p:ph idx="1"/>
          </p:nvPr>
        </p:nvSpPr>
        <p:spPr/>
        <p:txBody>
          <a:bodyPr>
            <a:normAutofit/>
          </a:bodyPr>
          <a:lstStyle/>
          <a:p>
            <a:pPr lvl="0"/>
            <a:r>
              <a:rPr lang="en-CA" dirty="0" smtClean="0"/>
              <a:t>Application - a written application with a point-system to demonstrate your experience – online </a:t>
            </a:r>
            <a:endParaRPr lang="en-US" dirty="0" smtClean="0"/>
          </a:p>
          <a:p>
            <a:pPr lvl="0"/>
            <a:r>
              <a:rPr lang="en-CA" dirty="0" smtClean="0"/>
              <a:t>Examination - a standardised, multiple-choice exam of 200 questions </a:t>
            </a:r>
            <a:endParaRPr lang="en-US" dirty="0" smtClean="0"/>
          </a:p>
          <a:p>
            <a:pPr lvl="0"/>
            <a:r>
              <a:rPr lang="en-CA" dirty="0" smtClean="0"/>
              <a:t>Accountability Standards - promoting integrity, ethical behaviour and the Donor Bill of Rights </a:t>
            </a:r>
            <a:endParaRPr lang="en-US" dirty="0" smtClean="0"/>
          </a:p>
          <a:p>
            <a:pPr lvl="0"/>
            <a:r>
              <a:rPr lang="en-CA" dirty="0" smtClean="0"/>
              <a:t>Recertification - reassessment every three years required to continue to be certified</a:t>
            </a:r>
            <a:endParaRPr lang="en-US" dirty="0" smtClean="0"/>
          </a:p>
          <a:p>
            <a:endParaRPr lang="en-US" dirty="0"/>
          </a:p>
        </p:txBody>
      </p:sp>
      <p:sp>
        <p:nvSpPr>
          <p:cNvPr id="7" name="Footer Placeholder 6"/>
          <p:cNvSpPr>
            <a:spLocks noGrp="1"/>
          </p:cNvSpPr>
          <p:nvPr>
            <p:ph type="ftr" sz="quarter" idx="11"/>
          </p:nvPr>
        </p:nvSpPr>
        <p:spPr/>
        <p:txBody>
          <a:bodyPr/>
          <a:lstStyle/>
          <a:p>
            <a:r>
              <a:rPr lang="en-US" dirty="0" smtClean="0"/>
              <a:t>PAFN May 28, 2015</a:t>
            </a:r>
          </a:p>
          <a:p>
            <a:r>
              <a:rPr lang="en-US" dirty="0" smtClean="0"/>
              <a:t>  Theresa Butler-Porter CFRE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fontScale="92500" lnSpcReduction="20000"/>
          </a:bodyPr>
          <a:lstStyle/>
          <a:p>
            <a:pPr lvl="0"/>
            <a:r>
              <a:rPr lang="en-CA" dirty="0" smtClean="0"/>
              <a:t>Go to </a:t>
            </a:r>
            <a:r>
              <a:rPr lang="en-CA" dirty="0" err="1" smtClean="0"/>
              <a:t>www.cfre.org</a:t>
            </a:r>
            <a:r>
              <a:rPr lang="en-CA" dirty="0" smtClean="0"/>
              <a:t>, click on “My CFRE”, create a secure, online account.</a:t>
            </a:r>
            <a:endParaRPr lang="en-US" dirty="0" smtClean="0"/>
          </a:p>
          <a:p>
            <a:pPr lvl="0"/>
            <a:r>
              <a:rPr lang="en-CA" dirty="0" smtClean="0"/>
              <a:t>Enter your data as you go throughout the form. The system allows you to log in and out of the form, saving information as you go.</a:t>
            </a:r>
            <a:endParaRPr lang="en-US" dirty="0" smtClean="0"/>
          </a:p>
          <a:p>
            <a:pPr lvl="0"/>
            <a:r>
              <a:rPr lang="en-CA" dirty="0" smtClean="0"/>
              <a:t>The form calculates your required points and turns green when you have documented enough points.</a:t>
            </a:r>
            <a:endParaRPr lang="en-US" dirty="0" smtClean="0"/>
          </a:p>
          <a:p>
            <a:pPr lvl="0"/>
            <a:r>
              <a:rPr lang="en-CA" dirty="0" smtClean="0"/>
              <a:t>When you are ready to apply and have your application evaluated, submit your application online to CFRE International.</a:t>
            </a:r>
            <a:endParaRPr lang="en-US" dirty="0" smtClean="0"/>
          </a:p>
          <a:p>
            <a:r>
              <a:rPr lang="en-CA" dirty="0" smtClean="0"/>
              <a:t> Creating an online account is free. You pay application and testing fees when submitted</a:t>
            </a:r>
            <a:endParaRPr lang="en-US" dirty="0"/>
          </a:p>
        </p:txBody>
      </p:sp>
      <p:sp>
        <p:nvSpPr>
          <p:cNvPr id="5" name="Footer Placeholder 4"/>
          <p:cNvSpPr>
            <a:spLocks noGrp="1"/>
          </p:cNvSpPr>
          <p:nvPr>
            <p:ph type="ftr" sz="quarter" idx="11"/>
          </p:nvPr>
        </p:nvSpPr>
        <p:spPr/>
        <p:txBody>
          <a:bodyPr/>
          <a:lstStyle/>
          <a:p>
            <a:r>
              <a:rPr lang="en-US" dirty="0" smtClean="0"/>
              <a:t>PAFN May 28, 2015</a:t>
            </a:r>
          </a:p>
          <a:p>
            <a:r>
              <a:rPr lang="en-US" dirty="0" smtClean="0"/>
              <a:t>  Theresa Butler-Porter CFRE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Facts and Figures</a:t>
            </a:r>
            <a:endParaRPr lang="en-US" dirty="0"/>
          </a:p>
        </p:txBody>
      </p:sp>
      <p:sp>
        <p:nvSpPr>
          <p:cNvPr id="4" name="Content Placeholder 3"/>
          <p:cNvSpPr>
            <a:spLocks noGrp="1"/>
          </p:cNvSpPr>
          <p:nvPr>
            <p:ph idx="1"/>
          </p:nvPr>
        </p:nvSpPr>
        <p:spPr/>
        <p:txBody>
          <a:bodyPr>
            <a:normAutofit/>
          </a:bodyPr>
          <a:lstStyle/>
          <a:p>
            <a:pPr lvl="0"/>
            <a:r>
              <a:rPr lang="en-CA" sz="2000" dirty="0" smtClean="0"/>
              <a:t>Global  credential – recognized worldwide</a:t>
            </a:r>
            <a:endParaRPr lang="en-US" sz="2000" dirty="0" smtClean="0"/>
          </a:p>
          <a:p>
            <a:pPr lvl="0"/>
            <a:r>
              <a:rPr lang="en-CA" sz="2000" dirty="0" smtClean="0"/>
              <a:t>5600+ CFREs worldwide</a:t>
            </a:r>
            <a:endParaRPr lang="en-US" sz="2000" dirty="0" smtClean="0"/>
          </a:p>
          <a:p>
            <a:pPr lvl="1"/>
            <a:r>
              <a:rPr lang="en-CA" dirty="0" smtClean="0"/>
              <a:t>789 CFREs in Canada</a:t>
            </a:r>
            <a:endParaRPr lang="en-US" dirty="0" smtClean="0"/>
          </a:p>
          <a:p>
            <a:pPr lvl="2"/>
            <a:r>
              <a:rPr lang="en-CA" sz="2000" dirty="0" smtClean="0"/>
              <a:t>451 in Ontario</a:t>
            </a:r>
            <a:endParaRPr lang="en-US" sz="2000" dirty="0" smtClean="0"/>
          </a:p>
          <a:p>
            <a:pPr lvl="3"/>
            <a:r>
              <a:rPr lang="en-CA" sz="2000" dirty="0" smtClean="0"/>
              <a:t>170 in Toronto</a:t>
            </a:r>
            <a:endParaRPr lang="en-US" sz="2000" dirty="0" smtClean="0"/>
          </a:p>
          <a:p>
            <a:pPr lvl="3"/>
            <a:r>
              <a:rPr lang="en-CA" sz="2000" dirty="0" smtClean="0"/>
              <a:t>3 in Peterborough</a:t>
            </a:r>
          </a:p>
          <a:p>
            <a:pPr lvl="3"/>
            <a:r>
              <a:rPr lang="en-CA" sz="2000" dirty="0" smtClean="0"/>
              <a:t>1 in Lakefield </a:t>
            </a:r>
            <a:r>
              <a:rPr lang="en-CA" sz="2000" dirty="0" smtClean="0">
                <a:sym typeface="Wingdings" pitchFamily="2" charset="2"/>
              </a:rPr>
              <a:t> </a:t>
            </a:r>
          </a:p>
          <a:p>
            <a:r>
              <a:rPr lang="en-CA" sz="2000" dirty="0" smtClean="0">
                <a:sym typeface="Wingdings" pitchFamily="2" charset="2"/>
              </a:rPr>
              <a:t>Certification is less expensive if you are a member of a participating organization (AFP, AHP </a:t>
            </a:r>
            <a:r>
              <a:rPr lang="en-CA" sz="2000" dirty="0" err="1" smtClean="0">
                <a:sym typeface="Wingdings" pitchFamily="2" charset="2"/>
              </a:rPr>
              <a:t>etc</a:t>
            </a:r>
            <a:r>
              <a:rPr lang="en-CA" sz="2000" dirty="0" smtClean="0">
                <a:sym typeface="Wingdings" pitchFamily="2" charset="2"/>
              </a:rPr>
              <a:t>)</a:t>
            </a:r>
          </a:p>
          <a:p>
            <a:endParaRPr lang="en-US" dirty="0"/>
          </a:p>
        </p:txBody>
      </p:sp>
      <p:sp>
        <p:nvSpPr>
          <p:cNvPr id="6" name="Footer Placeholder 5"/>
          <p:cNvSpPr>
            <a:spLocks noGrp="1"/>
          </p:cNvSpPr>
          <p:nvPr>
            <p:ph type="ftr" sz="quarter" idx="11"/>
          </p:nvPr>
        </p:nvSpPr>
        <p:spPr/>
        <p:txBody>
          <a:bodyPr/>
          <a:lstStyle/>
          <a:p>
            <a:r>
              <a:rPr lang="en-US" dirty="0" smtClean="0"/>
              <a:t>PAFN May 28, 2015</a:t>
            </a:r>
          </a:p>
          <a:p>
            <a:r>
              <a:rPr lang="en-US" dirty="0" smtClean="0"/>
              <a:t>  Theresa Butler-Porter CFRE</a:t>
            </a:r>
            <a:endParaRPr lang="en-US" dirty="0"/>
          </a:p>
        </p:txBody>
      </p:sp>
    </p:spTree>
    <p:extLst>
      <p:ext uri="{BB962C8B-B14F-4D97-AF65-F5344CB8AC3E}">
        <p14:creationId xmlns="" xmlns:p14="http://schemas.microsoft.com/office/powerpoint/2010/main" val="34415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719" y="2878039"/>
            <a:ext cx="6718729" cy="866477"/>
          </a:xfrm>
        </p:spPr>
        <p:txBody>
          <a:bodyPr>
            <a:normAutofit fontScale="90000"/>
          </a:bodyPr>
          <a:lstStyle/>
          <a:p>
            <a:r>
              <a:rPr lang="en-US" dirty="0" smtClean="0"/>
              <a:t>For me,</a:t>
            </a:r>
            <a:br>
              <a:rPr lang="en-US" dirty="0" smtClean="0"/>
            </a:br>
            <a:r>
              <a:rPr lang="en-US" dirty="0" smtClean="0"/>
              <a:t>or not for me?</a:t>
            </a:r>
            <a:endParaRPr lang="en-US" dirty="0"/>
          </a:p>
        </p:txBody>
      </p:sp>
      <p:sp>
        <p:nvSpPr>
          <p:cNvPr id="4" name="Text Placeholder 3"/>
          <p:cNvSpPr>
            <a:spLocks noGrp="1"/>
          </p:cNvSpPr>
          <p:nvPr>
            <p:ph type="body" sz="half" idx="2"/>
          </p:nvPr>
        </p:nvSpPr>
        <p:spPr>
          <a:xfrm>
            <a:off x="3886124" y="1828800"/>
            <a:ext cx="5257876" cy="3810000"/>
          </a:xfrm>
        </p:spPr>
        <p:txBody>
          <a:bodyPr>
            <a:noAutofit/>
          </a:bodyPr>
          <a:lstStyle/>
          <a:p>
            <a:r>
              <a:rPr lang="en-US" sz="4400" dirty="0" smtClean="0"/>
              <a:t/>
            </a:r>
            <a:br>
              <a:rPr lang="en-US" sz="4400" dirty="0" smtClean="0"/>
            </a:br>
            <a:endParaRPr lang="en-US" sz="4400" dirty="0"/>
          </a:p>
        </p:txBody>
      </p:sp>
      <p:pic>
        <p:nvPicPr>
          <p:cNvPr id="5" name="Picture Placeholder 4"/>
          <p:cNvPicPr>
            <a:picLocks noGrp="1" noChangeAspect="1"/>
          </p:cNvPicPr>
          <p:nvPr>
            <p:ph type="pic" idx="1"/>
          </p:nvPr>
        </p:nvPicPr>
        <p:blipFill>
          <a:blip r:embed="rId3"/>
          <a:srcRect l="24598" r="24598"/>
          <a:stretch>
            <a:fillRect/>
          </a:stretch>
        </p:blipFill>
        <p:spPr>
          <a:effectLst>
            <a:glow rad="546100">
              <a:schemeClr val="accent1">
                <a:alpha val="73000"/>
              </a:schemeClr>
            </a:glow>
          </a:effectLst>
        </p:spPr>
      </p:pic>
      <p:pic>
        <p:nvPicPr>
          <p:cNvPr id="10242" name="Picture 2" descr="Image result for www.cfre.org logo"/>
          <p:cNvPicPr>
            <a:picLocks noChangeAspect="1" noChangeArrowheads="1"/>
          </p:cNvPicPr>
          <p:nvPr/>
        </p:nvPicPr>
        <p:blipFill>
          <a:blip r:embed="rId4"/>
          <a:srcRect/>
          <a:stretch>
            <a:fillRect/>
          </a:stretch>
        </p:blipFill>
        <p:spPr bwMode="auto">
          <a:xfrm>
            <a:off x="1308120" y="311996"/>
            <a:ext cx="1496187" cy="1688878"/>
          </a:xfrm>
          <a:prstGeom prst="rect">
            <a:avLst/>
          </a:prstGeom>
          <a:noFill/>
        </p:spPr>
      </p:pic>
      <p:sp>
        <p:nvSpPr>
          <p:cNvPr id="7" name="Footer Placeholder 6"/>
          <p:cNvSpPr>
            <a:spLocks noGrp="1"/>
          </p:cNvSpPr>
          <p:nvPr>
            <p:ph type="ftr" sz="quarter" idx="11"/>
          </p:nvPr>
        </p:nvSpPr>
        <p:spPr/>
        <p:txBody>
          <a:bodyPr/>
          <a:lstStyle/>
          <a:p>
            <a:r>
              <a:rPr lang="en-US" dirty="0" smtClean="0"/>
              <a:t>PAFN May 28, 2015</a:t>
            </a:r>
          </a:p>
          <a:p>
            <a:r>
              <a:rPr lang="en-US" dirty="0" smtClean="0"/>
              <a:t>  Theresa Butler-Porter CFRE</a:t>
            </a:r>
            <a:endParaRPr lang="en-US" dirty="0"/>
          </a:p>
        </p:txBody>
      </p:sp>
    </p:spTree>
    <p:extLst>
      <p:ext uri="{BB962C8B-B14F-4D97-AF65-F5344CB8AC3E}">
        <p14:creationId xmlns="" xmlns:p14="http://schemas.microsoft.com/office/powerpoint/2010/main" val="151553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‘almost’ last word…</a:t>
            </a:r>
            <a:endParaRPr lang="en-US" dirty="0"/>
          </a:p>
        </p:txBody>
      </p:sp>
      <p:sp>
        <p:nvSpPr>
          <p:cNvPr id="3" name="Content Placeholder 2"/>
          <p:cNvSpPr>
            <a:spLocks noGrp="1"/>
          </p:cNvSpPr>
          <p:nvPr>
            <p:ph idx="1"/>
          </p:nvPr>
        </p:nvSpPr>
        <p:spPr/>
        <p:txBody>
          <a:bodyPr>
            <a:normAutofit fontScale="92500"/>
          </a:bodyPr>
          <a:lstStyle/>
          <a:p>
            <a:pPr marL="0" indent="0">
              <a:lnSpc>
                <a:spcPct val="200000"/>
              </a:lnSpc>
              <a:buNone/>
            </a:pPr>
            <a:r>
              <a:rPr lang="en-CA" b="1" i="1" dirty="0" smtClean="0"/>
              <a:t>“</a:t>
            </a:r>
            <a:r>
              <a:rPr lang="en-US" sz="2400" b="1" i="1" dirty="0"/>
              <a:t>This is one of the most privileged sectors to serve in</a:t>
            </a:r>
            <a:r>
              <a:rPr lang="en-US" sz="2400" b="1" i="1" dirty="0" smtClean="0"/>
              <a:t>.</a:t>
            </a:r>
          </a:p>
          <a:p>
            <a:pPr marL="0" indent="0">
              <a:lnSpc>
                <a:spcPct val="200000"/>
              </a:lnSpc>
              <a:buNone/>
            </a:pPr>
            <a:r>
              <a:rPr lang="en-US" sz="2400" i="1" dirty="0" smtClean="0"/>
              <a:t> </a:t>
            </a:r>
            <a:r>
              <a:rPr lang="en-US" sz="2400" i="1" dirty="0"/>
              <a:t>If you have the talents and gifts to work as a servant/leader in this sector, you will wake up each morning thankful for what </a:t>
            </a:r>
            <a:r>
              <a:rPr lang="en-US" sz="2400" i="1" dirty="0" smtClean="0"/>
              <a:t>your </a:t>
            </a:r>
            <a:r>
              <a:rPr lang="en-US" sz="2400" i="1" dirty="0"/>
              <a:t>day will bring </a:t>
            </a:r>
            <a:r>
              <a:rPr lang="en-US" sz="2400" i="1" dirty="0" smtClean="0"/>
              <a:t>and </a:t>
            </a:r>
            <a:r>
              <a:rPr lang="en-US" sz="2400" i="1" dirty="0"/>
              <a:t>never waiver </a:t>
            </a:r>
            <a:r>
              <a:rPr lang="en-US" sz="2400" i="1" dirty="0" smtClean="0"/>
              <a:t>from doing </a:t>
            </a:r>
            <a:r>
              <a:rPr lang="en-US" sz="2400" i="1" dirty="0"/>
              <a:t>good</a:t>
            </a:r>
            <a:r>
              <a:rPr lang="en-US" sz="2400" i="1" dirty="0" smtClean="0"/>
              <a:t>.” </a:t>
            </a:r>
            <a:endParaRPr lang="en-US" i="1" dirty="0"/>
          </a:p>
        </p:txBody>
      </p:sp>
      <p:sp>
        <p:nvSpPr>
          <p:cNvPr id="5" name="Footer Placeholder 4"/>
          <p:cNvSpPr>
            <a:spLocks noGrp="1"/>
          </p:cNvSpPr>
          <p:nvPr>
            <p:ph type="ftr" sz="quarter" idx="11"/>
          </p:nvPr>
        </p:nvSpPr>
        <p:spPr/>
        <p:txBody>
          <a:bodyPr/>
          <a:lstStyle/>
          <a:p>
            <a:r>
              <a:rPr lang="en-US" dirty="0" smtClean="0"/>
              <a:t>PAFN May 28, 2015 </a:t>
            </a:r>
          </a:p>
          <a:p>
            <a:r>
              <a:rPr lang="en-US" dirty="0" smtClean="0"/>
              <a:t> Theresa Butler-Porter CFRE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463" y="649509"/>
            <a:ext cx="7583487" cy="1044388"/>
          </a:xfrm>
        </p:spPr>
        <p:txBody>
          <a:bodyPr/>
          <a:lstStyle/>
          <a:p>
            <a:r>
              <a:rPr lang="en-US" dirty="0" smtClean="0"/>
              <a:t>So… ???</a:t>
            </a:r>
            <a:endParaRPr lang="en-US" dirty="0"/>
          </a:p>
        </p:txBody>
      </p:sp>
      <p:sp>
        <p:nvSpPr>
          <p:cNvPr id="4" name="Text Placeholder 3"/>
          <p:cNvSpPr>
            <a:spLocks noGrp="1"/>
          </p:cNvSpPr>
          <p:nvPr>
            <p:ph idx="1"/>
          </p:nvPr>
        </p:nvSpPr>
        <p:spPr>
          <a:xfrm>
            <a:off x="3558448" y="1553378"/>
            <a:ext cx="5128351" cy="4456783"/>
          </a:xfrm>
        </p:spPr>
        <p:txBody>
          <a:bodyPr>
            <a:normAutofit/>
          </a:bodyPr>
          <a:lstStyle/>
          <a:p>
            <a:pPr>
              <a:buNone/>
            </a:pPr>
            <a:endParaRPr lang="en-US" dirty="0" smtClean="0"/>
          </a:p>
          <a:p>
            <a:pPr algn="ctr">
              <a:buNone/>
            </a:pPr>
            <a:r>
              <a:rPr lang="en-US" sz="3200" dirty="0" smtClean="0"/>
              <a:t>To activate your curiosity button </a:t>
            </a:r>
            <a:br>
              <a:rPr lang="en-US" sz="3200" dirty="0" smtClean="0"/>
            </a:br>
            <a:r>
              <a:rPr lang="en-US" sz="3200" dirty="0" smtClean="0"/>
              <a:t>and inspire you to </a:t>
            </a:r>
            <a:br>
              <a:rPr lang="en-US" sz="3200" dirty="0" smtClean="0"/>
            </a:br>
            <a:r>
              <a:rPr lang="en-US" sz="3200" dirty="0" smtClean="0"/>
              <a:t>explore the possibilities</a:t>
            </a:r>
            <a:r>
              <a:rPr lang="en-US" dirty="0" smtClean="0"/>
              <a:t>.</a:t>
            </a:r>
          </a:p>
          <a:p>
            <a:pPr algn="ctr">
              <a:buNone/>
            </a:pPr>
            <a:endParaRPr lang="en-US" dirty="0"/>
          </a:p>
        </p:txBody>
      </p:sp>
      <p:pic>
        <p:nvPicPr>
          <p:cNvPr id="30722" name="Picture 2" descr="http://ts3.mm.bing.net/th?id=JN.UmKt0LcjOhhF2mdDmEvYPw&amp;pid=15.1&amp;H=160&amp;W=160"/>
          <p:cNvPicPr>
            <a:picLocks noChangeAspect="1" noChangeArrowheads="1"/>
          </p:cNvPicPr>
          <p:nvPr/>
        </p:nvPicPr>
        <p:blipFill>
          <a:blip r:embed="rId3"/>
          <a:srcRect/>
          <a:stretch>
            <a:fillRect/>
          </a:stretch>
        </p:blipFill>
        <p:spPr bwMode="auto">
          <a:xfrm>
            <a:off x="917575" y="2209149"/>
            <a:ext cx="2423160" cy="2423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Footer Placeholder 6"/>
          <p:cNvSpPr>
            <a:spLocks noGrp="1"/>
          </p:cNvSpPr>
          <p:nvPr>
            <p:ph type="ftr" sz="quarter" idx="11"/>
          </p:nvPr>
        </p:nvSpPr>
        <p:spPr/>
        <p:txBody>
          <a:bodyPr/>
          <a:lstStyle/>
          <a:p>
            <a:r>
              <a:rPr lang="en-US" dirty="0" smtClean="0"/>
              <a:t>PAFN May 28, 2015</a:t>
            </a:r>
          </a:p>
          <a:p>
            <a:r>
              <a:rPr lang="en-US" dirty="0" smtClean="0"/>
              <a:t>  Theresa Butler-Porter CFRE</a:t>
            </a:r>
            <a:endParaRPr lang="en-US" dirty="0"/>
          </a:p>
        </p:txBody>
      </p:sp>
    </p:spTree>
    <p:extLst>
      <p:ext uri="{BB962C8B-B14F-4D97-AF65-F5344CB8AC3E}">
        <p14:creationId xmlns="" xmlns:p14="http://schemas.microsoft.com/office/powerpoint/2010/main" val="3236406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4400" dirty="0" smtClean="0"/>
              <a:t>Questions</a:t>
            </a:r>
            <a:endParaRPr lang="en-US" sz="4400" dirty="0"/>
          </a:p>
        </p:txBody>
      </p:sp>
      <p:pic>
        <p:nvPicPr>
          <p:cNvPr id="5" name="Content Placeholder 4"/>
          <p:cNvPicPr>
            <a:picLocks noGrp="1" noChangeAspect="1"/>
          </p:cNvPicPr>
          <p:nvPr>
            <p:ph idx="1"/>
          </p:nvPr>
        </p:nvPicPr>
        <p:blipFill>
          <a:blip r:embed="rId2"/>
          <a:srcRect t="13964" b="13964"/>
          <a:stretch>
            <a:fillRect/>
          </a:stretch>
        </p:blipFill>
        <p:spPr/>
      </p:pic>
      <p:sp>
        <p:nvSpPr>
          <p:cNvPr id="4" name="Footer Placeholder 3"/>
          <p:cNvSpPr>
            <a:spLocks noGrp="1"/>
          </p:cNvSpPr>
          <p:nvPr>
            <p:ph type="ftr" sz="quarter" idx="11"/>
          </p:nvPr>
        </p:nvSpPr>
        <p:spPr/>
        <p:txBody>
          <a:bodyPr/>
          <a:lstStyle/>
          <a:p>
            <a:r>
              <a:rPr lang="en-US" dirty="0" smtClean="0"/>
              <a:t>PAFN May 28, 2015 </a:t>
            </a:r>
          </a:p>
          <a:p>
            <a:r>
              <a:rPr lang="en-US" dirty="0" smtClean="0"/>
              <a:t> Theresa Butler-Porter CFRE</a:t>
            </a:r>
            <a:endParaRPr lang="en-US" dirty="0"/>
          </a:p>
        </p:txBody>
      </p:sp>
    </p:spTree>
    <p:extLst>
      <p:ext uri="{BB962C8B-B14F-4D97-AF65-F5344CB8AC3E}">
        <p14:creationId xmlns="" xmlns:p14="http://schemas.microsoft.com/office/powerpoint/2010/main" val="11997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779463" y="1558190"/>
            <a:ext cx="7583487" cy="4479540"/>
          </a:xfrm>
        </p:spPr>
        <p:txBody>
          <a:bodyPr>
            <a:normAutofit fontScale="25000" lnSpcReduction="20000"/>
          </a:bodyPr>
          <a:lstStyle/>
          <a:p>
            <a:pPr>
              <a:lnSpc>
                <a:spcPct val="90000"/>
              </a:lnSpc>
            </a:pPr>
            <a:r>
              <a:rPr lang="en-US" sz="8000" dirty="0" smtClean="0"/>
              <a:t>Objective</a:t>
            </a:r>
          </a:p>
          <a:p>
            <a:pPr>
              <a:lnSpc>
                <a:spcPct val="90000"/>
              </a:lnSpc>
            </a:pPr>
            <a:r>
              <a:rPr lang="en-US" sz="8000" dirty="0" smtClean="0"/>
              <a:t>CFRE  International (Certified Fundraising Executive)</a:t>
            </a:r>
          </a:p>
          <a:p>
            <a:pPr lvl="2">
              <a:lnSpc>
                <a:spcPct val="90000"/>
              </a:lnSpc>
            </a:pPr>
            <a:r>
              <a:rPr lang="en-US" sz="8000" dirty="0" smtClean="0"/>
              <a:t>Mission </a:t>
            </a:r>
          </a:p>
          <a:p>
            <a:pPr lvl="2">
              <a:lnSpc>
                <a:spcPct val="90000"/>
              </a:lnSpc>
            </a:pPr>
            <a:r>
              <a:rPr lang="en-US" sz="8000" dirty="0" smtClean="0"/>
              <a:t>About CFRE International</a:t>
            </a:r>
          </a:p>
          <a:p>
            <a:pPr lvl="2">
              <a:lnSpc>
                <a:spcPct val="90000"/>
              </a:lnSpc>
            </a:pPr>
            <a:r>
              <a:rPr lang="en-US" sz="8000" dirty="0" smtClean="0"/>
              <a:t>Certification</a:t>
            </a:r>
          </a:p>
          <a:p>
            <a:pPr lvl="2">
              <a:lnSpc>
                <a:spcPct val="90000"/>
              </a:lnSpc>
            </a:pPr>
            <a:r>
              <a:rPr lang="en-US" sz="8000" dirty="0" smtClean="0"/>
              <a:t>Fundraising as a Profession</a:t>
            </a:r>
          </a:p>
          <a:p>
            <a:pPr lvl="2">
              <a:lnSpc>
                <a:spcPct val="90000"/>
              </a:lnSpc>
            </a:pPr>
            <a:r>
              <a:rPr lang="en-US" sz="8000" dirty="0" smtClean="0"/>
              <a:t>Why CFRE???</a:t>
            </a:r>
          </a:p>
          <a:p>
            <a:pPr>
              <a:lnSpc>
                <a:spcPct val="90000"/>
              </a:lnSpc>
            </a:pPr>
            <a:r>
              <a:rPr lang="en-US" sz="8000" dirty="0" smtClean="0"/>
              <a:t>The Process</a:t>
            </a:r>
          </a:p>
          <a:p>
            <a:pPr lvl="2">
              <a:lnSpc>
                <a:spcPct val="90000"/>
              </a:lnSpc>
            </a:pPr>
            <a:r>
              <a:rPr lang="en-US" sz="8000" dirty="0" smtClean="0"/>
              <a:t>Certification/Application</a:t>
            </a:r>
          </a:p>
          <a:p>
            <a:pPr>
              <a:lnSpc>
                <a:spcPct val="90000"/>
              </a:lnSpc>
            </a:pPr>
            <a:r>
              <a:rPr lang="en-US" sz="8000" dirty="0" smtClean="0"/>
              <a:t>Facts and Figures </a:t>
            </a:r>
          </a:p>
          <a:p>
            <a:pPr>
              <a:lnSpc>
                <a:spcPct val="90000"/>
              </a:lnSpc>
            </a:pPr>
            <a:r>
              <a:rPr lang="en-US" sz="8000" dirty="0" smtClean="0"/>
              <a:t>‘Almost’ last word</a:t>
            </a:r>
          </a:p>
          <a:p>
            <a:pPr>
              <a:lnSpc>
                <a:spcPct val="90000"/>
              </a:lnSpc>
            </a:pPr>
            <a:r>
              <a:rPr lang="en-US" sz="8000" dirty="0" smtClean="0"/>
              <a:t>Questions</a:t>
            </a:r>
          </a:p>
          <a:p>
            <a:pPr lvl="2"/>
            <a:endParaRPr lang="en-US" dirty="0" smtClean="0"/>
          </a:p>
          <a:p>
            <a:pPr lvl="3"/>
            <a:endParaRPr lang="en-US" dirty="0"/>
          </a:p>
        </p:txBody>
      </p:sp>
      <p:sp>
        <p:nvSpPr>
          <p:cNvPr id="6" name="Footer Placeholder 5"/>
          <p:cNvSpPr>
            <a:spLocks noGrp="1"/>
          </p:cNvSpPr>
          <p:nvPr>
            <p:ph type="ftr" sz="quarter" idx="11"/>
          </p:nvPr>
        </p:nvSpPr>
        <p:spPr/>
        <p:txBody>
          <a:bodyPr/>
          <a:lstStyle/>
          <a:p>
            <a:r>
              <a:rPr lang="en-US" dirty="0" smtClean="0"/>
              <a:t>PAFN May 28, 2015 </a:t>
            </a:r>
          </a:p>
          <a:p>
            <a:r>
              <a:rPr lang="en-US" dirty="0" smtClean="0"/>
              <a:t> Theresa Butler-Porter CFRE</a:t>
            </a:r>
            <a:endParaRPr lang="en-US" dirty="0"/>
          </a:p>
        </p:txBody>
      </p:sp>
    </p:spTree>
    <p:extLst>
      <p:ext uri="{BB962C8B-B14F-4D97-AF65-F5344CB8AC3E}">
        <p14:creationId xmlns="" xmlns:p14="http://schemas.microsoft.com/office/powerpoint/2010/main" val="67114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463" y="649509"/>
            <a:ext cx="7583487" cy="1044388"/>
          </a:xfrm>
        </p:spPr>
        <p:txBody>
          <a:bodyPr/>
          <a:lstStyle/>
          <a:p>
            <a:r>
              <a:rPr lang="en-US" dirty="0" smtClean="0"/>
              <a:t>Objective</a:t>
            </a:r>
            <a:endParaRPr lang="en-US" dirty="0"/>
          </a:p>
        </p:txBody>
      </p:sp>
      <p:sp>
        <p:nvSpPr>
          <p:cNvPr id="4" name="Text Placeholder 3"/>
          <p:cNvSpPr>
            <a:spLocks noGrp="1"/>
          </p:cNvSpPr>
          <p:nvPr>
            <p:ph idx="1"/>
          </p:nvPr>
        </p:nvSpPr>
        <p:spPr>
          <a:xfrm>
            <a:off x="3558448" y="1553378"/>
            <a:ext cx="5128351" cy="4891489"/>
          </a:xfrm>
        </p:spPr>
        <p:txBody>
          <a:bodyPr>
            <a:normAutofit/>
          </a:bodyPr>
          <a:lstStyle/>
          <a:p>
            <a:pPr>
              <a:buNone/>
            </a:pPr>
            <a:endParaRPr lang="en-US" dirty="0" smtClean="0"/>
          </a:p>
          <a:p>
            <a:pPr algn="ctr">
              <a:buNone/>
            </a:pPr>
            <a:r>
              <a:rPr lang="en-US" sz="3200" dirty="0" smtClean="0"/>
              <a:t>To activate your curiosity button </a:t>
            </a:r>
            <a:br>
              <a:rPr lang="en-US" sz="3200" dirty="0" smtClean="0"/>
            </a:br>
            <a:r>
              <a:rPr lang="en-US" sz="3200" dirty="0" smtClean="0"/>
              <a:t>and inspire you to </a:t>
            </a:r>
            <a:br>
              <a:rPr lang="en-US" sz="3200" dirty="0" smtClean="0"/>
            </a:br>
            <a:r>
              <a:rPr lang="en-US" sz="3200" dirty="0" smtClean="0"/>
              <a:t>explore the possibilities</a:t>
            </a:r>
            <a:r>
              <a:rPr lang="en-US" dirty="0" smtClean="0"/>
              <a:t>.</a:t>
            </a:r>
          </a:p>
        </p:txBody>
      </p:sp>
      <p:pic>
        <p:nvPicPr>
          <p:cNvPr id="30722" name="Picture 2" descr="http://ts3.mm.bing.net/th?id=JN.UmKt0LcjOhhF2mdDmEvYPw&amp;pid=15.1&amp;H=160&amp;W=160"/>
          <p:cNvPicPr>
            <a:picLocks noChangeAspect="1" noChangeArrowheads="1"/>
          </p:cNvPicPr>
          <p:nvPr/>
        </p:nvPicPr>
        <p:blipFill>
          <a:blip r:embed="rId3"/>
          <a:srcRect/>
          <a:stretch>
            <a:fillRect/>
          </a:stretch>
        </p:blipFill>
        <p:spPr bwMode="auto">
          <a:xfrm>
            <a:off x="917575" y="2209149"/>
            <a:ext cx="2423160" cy="2423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Footer Placeholder 6"/>
          <p:cNvSpPr>
            <a:spLocks noGrp="1"/>
          </p:cNvSpPr>
          <p:nvPr>
            <p:ph type="ftr" sz="quarter" idx="11"/>
          </p:nvPr>
        </p:nvSpPr>
        <p:spPr/>
        <p:txBody>
          <a:bodyPr/>
          <a:lstStyle/>
          <a:p>
            <a:r>
              <a:rPr lang="en-US" dirty="0" smtClean="0"/>
              <a:t>PAFN May 28, 2015 </a:t>
            </a:r>
          </a:p>
          <a:p>
            <a:r>
              <a:rPr lang="en-US" dirty="0" smtClean="0"/>
              <a:t> Theresa Butler-Porter CFRE</a:t>
            </a:r>
            <a:endParaRPr lang="en-US" dirty="0"/>
          </a:p>
        </p:txBody>
      </p:sp>
    </p:spTree>
    <p:extLst>
      <p:ext uri="{BB962C8B-B14F-4D97-AF65-F5344CB8AC3E}">
        <p14:creationId xmlns="" xmlns:p14="http://schemas.microsoft.com/office/powerpoint/2010/main" val="41364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CFRE International</a:t>
            </a:r>
            <a:endParaRPr lang="en-US" dirty="0"/>
          </a:p>
        </p:txBody>
      </p:sp>
      <p:sp>
        <p:nvSpPr>
          <p:cNvPr id="3" name="Rectangle 2"/>
          <p:cNvSpPr/>
          <p:nvPr/>
        </p:nvSpPr>
        <p:spPr>
          <a:xfrm>
            <a:off x="807120" y="1685582"/>
            <a:ext cx="7094863" cy="3693319"/>
          </a:xfrm>
          <a:prstGeom prst="rect">
            <a:avLst/>
          </a:prstGeom>
        </p:spPr>
        <p:txBody>
          <a:bodyPr wrap="square">
            <a:spAutoFit/>
          </a:bodyPr>
          <a:lstStyle/>
          <a:p>
            <a:r>
              <a:rPr lang="en-US" sz="3600" dirty="0" smtClean="0">
                <a:solidFill>
                  <a:schemeClr val="bg1"/>
                </a:solidFill>
              </a:rPr>
              <a:t>Mission</a:t>
            </a:r>
          </a:p>
          <a:p>
            <a:endParaRPr lang="en-US" dirty="0" smtClean="0">
              <a:solidFill>
                <a:schemeClr val="bg1"/>
              </a:solidFill>
            </a:endParaRPr>
          </a:p>
          <a:p>
            <a:r>
              <a:rPr lang="en-US" dirty="0" smtClean="0">
                <a:solidFill>
                  <a:schemeClr val="bg1"/>
                </a:solidFill>
              </a:rPr>
              <a:t>CFRE International certifies experienced fundraising professionals aspiring to the highest standards of ethics, competence and service to the philanthropic sector.</a:t>
            </a:r>
          </a:p>
          <a:p>
            <a:endParaRPr lang="en-US" dirty="0" smtClean="0">
              <a:solidFill>
                <a:schemeClr val="bg1"/>
              </a:solidFill>
            </a:endParaRPr>
          </a:p>
          <a:p>
            <a:r>
              <a:rPr lang="en-US" sz="3600" dirty="0" smtClean="0">
                <a:solidFill>
                  <a:schemeClr val="bg1"/>
                </a:solidFill>
              </a:rPr>
              <a:t>Vision</a:t>
            </a:r>
          </a:p>
          <a:p>
            <a:endParaRPr lang="en-US" dirty="0" smtClean="0">
              <a:solidFill>
                <a:schemeClr val="bg1"/>
              </a:solidFill>
            </a:endParaRPr>
          </a:p>
          <a:p>
            <a:r>
              <a:rPr lang="en-US" dirty="0" smtClean="0">
                <a:solidFill>
                  <a:schemeClr val="bg1"/>
                </a:solidFill>
              </a:rPr>
              <a:t>A world where philanthropy is practiced in an environment of trust, respect and accountability.</a:t>
            </a:r>
          </a:p>
          <a:p>
            <a:endParaRPr lang="en-US" dirty="0"/>
          </a:p>
        </p:txBody>
      </p:sp>
      <p:sp>
        <p:nvSpPr>
          <p:cNvPr id="5" name="Footer Placeholder 4"/>
          <p:cNvSpPr>
            <a:spLocks noGrp="1"/>
          </p:cNvSpPr>
          <p:nvPr>
            <p:ph type="ftr" sz="quarter" idx="11"/>
          </p:nvPr>
        </p:nvSpPr>
        <p:spPr/>
        <p:txBody>
          <a:bodyPr/>
          <a:lstStyle/>
          <a:p>
            <a:r>
              <a:rPr lang="en-US" dirty="0" smtClean="0"/>
              <a:t>PAFN May 28, 2015 </a:t>
            </a:r>
          </a:p>
          <a:p>
            <a:r>
              <a:rPr lang="en-US" dirty="0" smtClean="0"/>
              <a:t> Theresa Butler-Porter CFRE</a:t>
            </a:r>
            <a:endParaRPr lang="en-US" dirty="0"/>
          </a:p>
        </p:txBody>
      </p:sp>
    </p:spTree>
    <p:extLst>
      <p:ext uri="{BB962C8B-B14F-4D97-AF65-F5344CB8AC3E}">
        <p14:creationId xmlns="" xmlns:p14="http://schemas.microsoft.com/office/powerpoint/2010/main" val="420469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CFRE International</a:t>
            </a:r>
            <a:endParaRPr lang="en-US" dirty="0"/>
          </a:p>
        </p:txBody>
      </p:sp>
      <p:sp>
        <p:nvSpPr>
          <p:cNvPr id="3" name="Content Placeholder 2"/>
          <p:cNvSpPr>
            <a:spLocks noGrp="1"/>
          </p:cNvSpPr>
          <p:nvPr>
            <p:ph idx="1"/>
          </p:nvPr>
        </p:nvSpPr>
        <p:spPr/>
        <p:txBody>
          <a:bodyPr>
            <a:normAutofit/>
          </a:bodyPr>
          <a:lstStyle/>
          <a:p>
            <a:pPr>
              <a:buNone/>
            </a:pPr>
            <a:r>
              <a:rPr lang="en-CA" dirty="0" smtClean="0"/>
              <a:t>• Is governed by currently certified fundraising professionals elected by the </a:t>
            </a:r>
            <a:r>
              <a:rPr lang="en-CA" dirty="0" err="1" smtClean="0"/>
              <a:t>certificant</a:t>
            </a:r>
            <a:r>
              <a:rPr lang="en-CA" dirty="0" smtClean="0"/>
              <a:t> population </a:t>
            </a:r>
            <a:endParaRPr lang="en-US" dirty="0" smtClean="0"/>
          </a:p>
          <a:p>
            <a:pPr>
              <a:buNone/>
            </a:pPr>
            <a:r>
              <a:rPr lang="en-CA" dirty="0" smtClean="0"/>
              <a:t>• Is the only internationally recognised baseline credential for fundraising professionals </a:t>
            </a:r>
            <a:endParaRPr lang="en-US" dirty="0" smtClean="0"/>
          </a:p>
          <a:p>
            <a:pPr>
              <a:buNone/>
            </a:pPr>
            <a:r>
              <a:rPr lang="en-CA" dirty="0" smtClean="0"/>
              <a:t>• Partners with participating, leading philanthropic organizations </a:t>
            </a:r>
            <a:endParaRPr lang="en-US" dirty="0" smtClean="0"/>
          </a:p>
          <a:p>
            <a:pPr>
              <a:buNone/>
            </a:pPr>
            <a:r>
              <a:rPr lang="en-CA" dirty="0" smtClean="0"/>
              <a:t>• Is accredited by the National Commission for Certifying Agencies (NCCA) </a:t>
            </a:r>
            <a:endParaRPr lang="en-US" dirty="0" smtClean="0"/>
          </a:p>
          <a:p>
            <a:pPr>
              <a:buNone/>
            </a:pPr>
            <a:r>
              <a:rPr lang="en-CA" dirty="0" smtClean="0"/>
              <a:t>• Has 5,600+ CFRE </a:t>
            </a:r>
            <a:r>
              <a:rPr lang="en-CA" dirty="0" err="1" smtClean="0"/>
              <a:t>certificants</a:t>
            </a:r>
            <a:r>
              <a:rPr lang="en-CA" dirty="0" smtClean="0"/>
              <a:t> worldwide</a:t>
            </a:r>
            <a:endParaRPr lang="en-US" dirty="0" smtClean="0"/>
          </a:p>
          <a:p>
            <a:pPr>
              <a:buNone/>
            </a:pPr>
            <a:endParaRPr lang="en-US" dirty="0"/>
          </a:p>
        </p:txBody>
      </p:sp>
      <p:sp>
        <p:nvSpPr>
          <p:cNvPr id="5" name="Footer Placeholder 4"/>
          <p:cNvSpPr>
            <a:spLocks noGrp="1"/>
          </p:cNvSpPr>
          <p:nvPr>
            <p:ph type="ftr" sz="quarter" idx="11"/>
          </p:nvPr>
        </p:nvSpPr>
        <p:spPr/>
        <p:txBody>
          <a:bodyPr/>
          <a:lstStyle/>
          <a:p>
            <a:r>
              <a:rPr lang="en-US" dirty="0" smtClean="0"/>
              <a:t>PAFN May 28, 2015 </a:t>
            </a:r>
          </a:p>
          <a:p>
            <a:r>
              <a:rPr lang="en-US" dirty="0" smtClean="0"/>
              <a:t> Theresa Butler-Porter CFRE</a:t>
            </a:r>
            <a:endParaRPr lang="en-US" dirty="0"/>
          </a:p>
        </p:txBody>
      </p:sp>
    </p:spTree>
    <p:extLst>
      <p:ext uri="{BB962C8B-B14F-4D97-AF65-F5344CB8AC3E}">
        <p14:creationId xmlns="" xmlns:p14="http://schemas.microsoft.com/office/powerpoint/2010/main" val="202826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CFRE Certification</a:t>
            </a:r>
            <a:endParaRPr lang="en-US" dirty="0"/>
          </a:p>
        </p:txBody>
      </p:sp>
      <p:sp>
        <p:nvSpPr>
          <p:cNvPr id="4" name="Content Placeholder 3"/>
          <p:cNvSpPr>
            <a:spLocks noGrp="1"/>
          </p:cNvSpPr>
          <p:nvPr>
            <p:ph idx="1"/>
          </p:nvPr>
        </p:nvSpPr>
        <p:spPr>
          <a:xfrm>
            <a:off x="779463" y="1631123"/>
            <a:ext cx="7583487" cy="4377579"/>
          </a:xfrm>
        </p:spPr>
        <p:txBody>
          <a:bodyPr>
            <a:noAutofit/>
          </a:bodyPr>
          <a:lstStyle/>
          <a:p>
            <a:pPr lvl="0">
              <a:lnSpc>
                <a:spcPct val="80000"/>
              </a:lnSpc>
            </a:pPr>
            <a:r>
              <a:rPr lang="en-CA" sz="2000" dirty="0" smtClean="0"/>
              <a:t>Is an assessment process for individuals</a:t>
            </a:r>
            <a:endParaRPr lang="en-US" sz="2000" dirty="0" smtClean="0"/>
          </a:p>
          <a:p>
            <a:pPr lvl="0">
              <a:lnSpc>
                <a:spcPct val="80000"/>
              </a:lnSpc>
            </a:pPr>
            <a:r>
              <a:rPr lang="en-CA" sz="2000" dirty="0" smtClean="0"/>
              <a:t>Requires professional experience (5 years)</a:t>
            </a:r>
            <a:endParaRPr lang="en-US" sz="2000" dirty="0" smtClean="0"/>
          </a:p>
          <a:p>
            <a:pPr lvl="0">
              <a:lnSpc>
                <a:spcPct val="80000"/>
              </a:lnSpc>
            </a:pPr>
            <a:r>
              <a:rPr lang="en-CA" sz="2000" dirty="0" smtClean="0"/>
              <a:t>Indicates mastery of knowledge assessed through an exam </a:t>
            </a:r>
            <a:endParaRPr lang="en-US" sz="2000" dirty="0" smtClean="0"/>
          </a:p>
          <a:p>
            <a:pPr lvl="0">
              <a:lnSpc>
                <a:spcPct val="80000"/>
              </a:lnSpc>
            </a:pPr>
            <a:r>
              <a:rPr lang="en-CA" sz="2000" dirty="0" smtClean="0"/>
              <a:t>Is awarded by CFRE International, (a third-party, standard-setting organisation</a:t>
            </a:r>
            <a:endParaRPr lang="en-US" sz="2000" dirty="0" smtClean="0"/>
          </a:p>
          <a:p>
            <a:pPr lvl="0">
              <a:lnSpc>
                <a:spcPct val="80000"/>
              </a:lnSpc>
            </a:pPr>
            <a:r>
              <a:rPr lang="en-CA" sz="2000" dirty="0" smtClean="0"/>
              <a:t>Standards set by a thorough, defensible, industry-wide process resulting in outline of required knowledge or skills </a:t>
            </a:r>
            <a:endParaRPr lang="en-US" sz="2000" dirty="0" smtClean="0"/>
          </a:p>
          <a:p>
            <a:pPr lvl="0">
              <a:lnSpc>
                <a:spcPct val="80000"/>
              </a:lnSpc>
            </a:pPr>
            <a:r>
              <a:rPr lang="en-CA" sz="2000" dirty="0" smtClean="0"/>
              <a:t>Results in a designation to use after one’s name (CFRE)</a:t>
            </a:r>
          </a:p>
          <a:p>
            <a:pPr lvl="0">
              <a:lnSpc>
                <a:spcPct val="80000"/>
              </a:lnSpc>
            </a:pPr>
            <a:r>
              <a:rPr lang="en-CA" sz="2000" dirty="0" smtClean="0"/>
              <a:t>Has on-going requirements in order to maintain; holder must continue to demonstrate he/she meets requirements</a:t>
            </a:r>
            <a:endParaRPr lang="en-US" sz="2000" dirty="0" smtClean="0"/>
          </a:p>
          <a:p>
            <a:endParaRPr lang="en-US" dirty="0"/>
          </a:p>
        </p:txBody>
      </p:sp>
      <p:sp>
        <p:nvSpPr>
          <p:cNvPr id="6" name="Footer Placeholder 5"/>
          <p:cNvSpPr>
            <a:spLocks noGrp="1"/>
          </p:cNvSpPr>
          <p:nvPr>
            <p:ph type="ftr" sz="quarter" idx="11"/>
          </p:nvPr>
        </p:nvSpPr>
        <p:spPr/>
        <p:txBody>
          <a:bodyPr/>
          <a:lstStyle/>
          <a:p>
            <a:r>
              <a:rPr lang="en-US" dirty="0" smtClean="0"/>
              <a:t>PAFN May 28, 2015</a:t>
            </a:r>
          </a:p>
          <a:p>
            <a:r>
              <a:rPr lang="en-US" dirty="0" smtClean="0"/>
              <a:t>  Theresa Butler-Porter CFRE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CFRE: Fundraising as a Profession </a:t>
            </a:r>
            <a:endParaRPr lang="en-US" dirty="0"/>
          </a:p>
        </p:txBody>
      </p:sp>
      <p:sp>
        <p:nvSpPr>
          <p:cNvPr id="3" name="Content Placeholder 2"/>
          <p:cNvSpPr>
            <a:spLocks noGrp="1"/>
          </p:cNvSpPr>
          <p:nvPr>
            <p:ph idx="1"/>
          </p:nvPr>
        </p:nvSpPr>
        <p:spPr>
          <a:xfrm>
            <a:off x="779463" y="1767694"/>
            <a:ext cx="7583487" cy="4270035"/>
          </a:xfrm>
        </p:spPr>
        <p:txBody>
          <a:bodyPr>
            <a:noAutofit/>
          </a:bodyPr>
          <a:lstStyle/>
          <a:p>
            <a:pPr lvl="0"/>
            <a:r>
              <a:rPr lang="en-CA" sz="2000" dirty="0" smtClean="0"/>
              <a:t>Recognised body of knowledge </a:t>
            </a:r>
            <a:endParaRPr lang="en-US" sz="2000" dirty="0" smtClean="0"/>
          </a:p>
          <a:p>
            <a:pPr lvl="0"/>
            <a:r>
              <a:rPr lang="en-CA" sz="2000" dirty="0" smtClean="0"/>
              <a:t>Continuing education for professionals </a:t>
            </a:r>
            <a:endParaRPr lang="en-US" sz="2000" dirty="0" smtClean="0"/>
          </a:p>
          <a:p>
            <a:pPr lvl="0"/>
            <a:r>
              <a:rPr lang="en-CA" sz="2000" dirty="0" smtClean="0"/>
              <a:t>Guided by a Code of ethics </a:t>
            </a:r>
            <a:endParaRPr lang="en-US" sz="2000" dirty="0" smtClean="0"/>
          </a:p>
          <a:p>
            <a:pPr lvl="0"/>
            <a:r>
              <a:rPr lang="en-CA" sz="2000" dirty="0" smtClean="0"/>
              <a:t>Research studying the profession </a:t>
            </a:r>
            <a:endParaRPr lang="en-US" sz="2000" dirty="0" smtClean="0"/>
          </a:p>
          <a:p>
            <a:pPr lvl="0"/>
            <a:r>
              <a:rPr lang="en-CA" sz="2000" dirty="0" smtClean="0"/>
              <a:t>Continuing education for professionals (offered by Participating Organisations, college and universities)</a:t>
            </a:r>
            <a:endParaRPr lang="en-US" sz="2000" dirty="0" smtClean="0"/>
          </a:p>
          <a:p>
            <a:pPr lvl="0"/>
            <a:r>
              <a:rPr lang="en-CA" sz="2000" dirty="0" smtClean="0"/>
              <a:t>Certification of professionals – provided by CFRE International</a:t>
            </a:r>
            <a:endParaRPr lang="en-US" sz="2000" dirty="0" smtClean="0"/>
          </a:p>
          <a:p>
            <a:endParaRPr lang="en-US" dirty="0"/>
          </a:p>
        </p:txBody>
      </p:sp>
      <p:sp>
        <p:nvSpPr>
          <p:cNvPr id="5" name="Footer Placeholder 4"/>
          <p:cNvSpPr>
            <a:spLocks noGrp="1"/>
          </p:cNvSpPr>
          <p:nvPr>
            <p:ph type="ftr" sz="quarter" idx="11"/>
          </p:nvPr>
        </p:nvSpPr>
        <p:spPr/>
        <p:txBody>
          <a:bodyPr/>
          <a:lstStyle/>
          <a:p>
            <a:r>
              <a:rPr lang="en-US" dirty="0" smtClean="0"/>
              <a:t>PAFN May 28, 2015  </a:t>
            </a:r>
          </a:p>
          <a:p>
            <a:r>
              <a:rPr lang="en-US" dirty="0" smtClean="0"/>
              <a:t>Theresa Butler-Porter CFRE</a:t>
            </a:r>
            <a:endParaRPr lang="en-US" dirty="0"/>
          </a:p>
        </p:txBody>
      </p:sp>
    </p:spTree>
    <p:extLst>
      <p:ext uri="{BB962C8B-B14F-4D97-AF65-F5344CB8AC3E}">
        <p14:creationId xmlns="" xmlns:p14="http://schemas.microsoft.com/office/powerpoint/2010/main" val="202683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PAFN May 28, 2015 </a:t>
            </a:r>
          </a:p>
          <a:p>
            <a:r>
              <a:rPr lang="en-US" dirty="0" smtClean="0"/>
              <a:t> Theresa Butler-Porter CFRE</a:t>
            </a:r>
            <a:endParaRPr lang="en-US" dirty="0"/>
          </a:p>
        </p:txBody>
      </p:sp>
      <p:pic>
        <p:nvPicPr>
          <p:cNvPr id="8" name="Picture 7"/>
          <p:cNvPicPr>
            <a:picLocks noChangeAspect="1"/>
          </p:cNvPicPr>
          <p:nvPr/>
        </p:nvPicPr>
        <p:blipFill>
          <a:blip r:embed="rId3"/>
          <a:stretch>
            <a:fillRect/>
          </a:stretch>
        </p:blipFill>
        <p:spPr>
          <a:xfrm>
            <a:off x="3136891" y="2006600"/>
            <a:ext cx="3400425" cy="3385312"/>
          </a:xfrm>
          <a:prstGeom prst="rect">
            <a:avLst/>
          </a:prstGeom>
        </p:spPr>
      </p:pic>
    </p:spTree>
    <p:extLst>
      <p:ext uri="{BB962C8B-B14F-4D97-AF65-F5344CB8AC3E}">
        <p14:creationId xmlns="" xmlns:p14="http://schemas.microsoft.com/office/powerpoint/2010/main" val="3292667890"/>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746</TotalTime>
  <Words>1599</Words>
  <Application>Microsoft Office PowerPoint</Application>
  <PresentationFormat>Letter Paper (8.5x11 in)</PresentationFormat>
  <Paragraphs>209</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Revolution</vt:lpstr>
      <vt:lpstr>Professional Accreditation CFRE International</vt:lpstr>
      <vt:lpstr>For me, or not for me?</vt:lpstr>
      <vt:lpstr>Agenda</vt:lpstr>
      <vt:lpstr>Objective</vt:lpstr>
      <vt:lpstr>CFRE International</vt:lpstr>
      <vt:lpstr>CFRE International</vt:lpstr>
      <vt:lpstr>CFRE Certification</vt:lpstr>
      <vt:lpstr>CFRE: Fundraising as a Profession </vt:lpstr>
      <vt:lpstr>Slide 9</vt:lpstr>
      <vt:lpstr>Credibility</vt:lpstr>
      <vt:lpstr>Achievement</vt:lpstr>
      <vt:lpstr>Commitment</vt:lpstr>
      <vt:lpstr>Recognition</vt:lpstr>
      <vt:lpstr>Personal Satisfaction</vt:lpstr>
      <vt:lpstr>   Responsibility/Knowledge/Skills</vt:lpstr>
      <vt:lpstr>Slide 16</vt:lpstr>
      <vt:lpstr>Certification</vt:lpstr>
      <vt:lpstr>Application</vt:lpstr>
      <vt:lpstr>Facts and Figures</vt:lpstr>
      <vt:lpstr>The ‘almost’ last word…</vt:lpstr>
      <vt:lpstr>So… ???</vt:lpstr>
      <vt:lpstr>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Butler-Porter</dc:creator>
  <cp:lastModifiedBy>User</cp:lastModifiedBy>
  <cp:revision>45</cp:revision>
  <cp:lastPrinted>2015-05-27T21:44:48Z</cp:lastPrinted>
  <dcterms:created xsi:type="dcterms:W3CDTF">2015-05-21T18:31:47Z</dcterms:created>
  <dcterms:modified xsi:type="dcterms:W3CDTF">2015-06-04T00:38:20Z</dcterms:modified>
</cp:coreProperties>
</file>