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9"/>
  </p:notesMasterIdLst>
  <p:sldIdLst>
    <p:sldId id="256" r:id="rId2"/>
    <p:sldId id="368" r:id="rId3"/>
    <p:sldId id="369" r:id="rId4"/>
    <p:sldId id="291" r:id="rId5"/>
    <p:sldId id="446" r:id="rId6"/>
    <p:sldId id="263" r:id="rId7"/>
    <p:sldId id="264" r:id="rId8"/>
    <p:sldId id="286" r:id="rId9"/>
    <p:sldId id="257" r:id="rId10"/>
    <p:sldId id="287" r:id="rId11"/>
    <p:sldId id="266" r:id="rId12"/>
    <p:sldId id="265" r:id="rId13"/>
    <p:sldId id="267" r:id="rId14"/>
    <p:sldId id="268" r:id="rId15"/>
    <p:sldId id="370" r:id="rId16"/>
    <p:sldId id="269" r:id="rId17"/>
    <p:sldId id="270" r:id="rId18"/>
    <p:sldId id="271" r:id="rId19"/>
    <p:sldId id="272" r:id="rId20"/>
    <p:sldId id="273" r:id="rId21"/>
    <p:sldId id="278" r:id="rId22"/>
    <p:sldId id="284" r:id="rId23"/>
    <p:sldId id="275" r:id="rId24"/>
    <p:sldId id="277" r:id="rId25"/>
    <p:sldId id="258" r:id="rId26"/>
    <p:sldId id="279" r:id="rId27"/>
    <p:sldId id="276" r:id="rId28"/>
    <p:sldId id="280" r:id="rId29"/>
    <p:sldId id="281" r:id="rId30"/>
    <p:sldId id="282" r:id="rId31"/>
    <p:sldId id="283" r:id="rId32"/>
    <p:sldId id="259" r:id="rId33"/>
    <p:sldId id="290" r:id="rId34"/>
    <p:sldId id="453" r:id="rId35"/>
    <p:sldId id="262" r:id="rId36"/>
    <p:sldId id="285" r:id="rId37"/>
    <p:sldId id="451" r:id="rId38"/>
    <p:sldId id="450" r:id="rId39"/>
    <p:sldId id="288" r:id="rId40"/>
    <p:sldId id="452" r:id="rId41"/>
    <p:sldId id="289" r:id="rId42"/>
    <p:sldId id="448" r:id="rId43"/>
    <p:sldId id="449" r:id="rId44"/>
    <p:sldId id="321" r:id="rId45"/>
    <p:sldId id="447" r:id="rId46"/>
    <p:sldId id="260" r:id="rId47"/>
    <p:sldId id="31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57"/>
    <p:restoredTop sz="94721"/>
  </p:normalViewPr>
  <p:slideViewPr>
    <p:cSldViewPr snapToGrid="0" snapToObjects="1">
      <p:cViewPr varScale="1">
        <p:scale>
          <a:sx n="117" d="100"/>
          <a:sy n="117" d="100"/>
        </p:scale>
        <p:origin x="39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E9481-7F8F-0D45-9020-20BAABC0DAFA}"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33E1D-B132-2646-9724-2EFE4EF3A643}" type="slidenum">
              <a:rPr lang="en-US" smtClean="0"/>
              <a:t>‹#›</a:t>
            </a:fld>
            <a:endParaRPr lang="en-US"/>
          </a:p>
        </p:txBody>
      </p:sp>
    </p:spTree>
    <p:extLst>
      <p:ext uri="{BB962C8B-B14F-4D97-AF65-F5344CB8AC3E}">
        <p14:creationId xmlns:p14="http://schemas.microsoft.com/office/powerpoint/2010/main" val="399753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33E1D-B132-2646-9724-2EFE4EF3A643}" type="slidenum">
              <a:rPr lang="en-US" smtClean="0"/>
              <a:t>36</a:t>
            </a:fld>
            <a:endParaRPr lang="en-US"/>
          </a:p>
        </p:txBody>
      </p:sp>
    </p:spTree>
    <p:extLst>
      <p:ext uri="{BB962C8B-B14F-4D97-AF65-F5344CB8AC3E}">
        <p14:creationId xmlns:p14="http://schemas.microsoft.com/office/powerpoint/2010/main" val="34914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ECD859-3B81-5348-815B-AC9137EE2098}"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EE192-956B-5242-A9E2-0DDC2C509F57}"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461B6-C538-7A47-87D4-F45C71DB03D4}"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76546-730A-E14C-8897-68C28B22A380}"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0AD01C-89F1-994D-AC51-431117086104}"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6D0E93-44CB-3D44-8385-6F363CF854DC}"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67A41-4D70-234D-BC85-32575B6364D3}"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DE59D-AEFA-F146-9CBF-AC5DBEB2E83E}"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FC5AA-73EC-6A42-A6F3-FA56EE875655}"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D32AF2-73F2-3242-9CDB-D4C16FE5E079}" type="datetime1">
              <a:rPr lang="en-CA" smtClean="0"/>
              <a:t>2020-09-23</a:t>
            </a:fld>
            <a:endParaRPr lang="en-US"/>
          </a:p>
        </p:txBody>
      </p:sp>
      <p:sp>
        <p:nvSpPr>
          <p:cNvPr id="5" name="Footer Placeholder 4"/>
          <p:cNvSpPr>
            <a:spLocks noGrp="1"/>
          </p:cNvSpPr>
          <p:nvPr>
            <p:ph type="ftr" sz="quarter" idx="11"/>
          </p:nvPr>
        </p:nvSpPr>
        <p:spPr/>
        <p:txBody>
          <a:bodyPr/>
          <a:lstStyle/>
          <a:p>
            <a:r>
              <a:rPr lang="en-US"/>
              <a:t>Sam Laprade, CFRE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4AB70-04A4-E14C-AC69-9FA5994B5F6B}" type="datetime1">
              <a:rPr lang="en-CA" smtClean="0"/>
              <a:t>2020-09-23</a:t>
            </a:fld>
            <a:endParaRPr lang="en-US"/>
          </a:p>
        </p:txBody>
      </p:sp>
      <p:sp>
        <p:nvSpPr>
          <p:cNvPr id="6" name="Footer Placeholder 5"/>
          <p:cNvSpPr>
            <a:spLocks noGrp="1"/>
          </p:cNvSpPr>
          <p:nvPr>
            <p:ph type="ftr" sz="quarter" idx="11"/>
          </p:nvPr>
        </p:nvSpPr>
        <p:spPr/>
        <p:txBody>
          <a:bodyPr/>
          <a:lstStyle/>
          <a:p>
            <a:r>
              <a:rPr lang="en-US"/>
              <a:t>Sam Laprade, CFRE </a:t>
            </a:r>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923A3F-9E93-B042-9041-2A1615C5EE55}" type="datetime1">
              <a:rPr lang="en-CA" smtClean="0"/>
              <a:t>2020-09-23</a:t>
            </a:fld>
            <a:endParaRPr lang="en-US"/>
          </a:p>
        </p:txBody>
      </p:sp>
      <p:sp>
        <p:nvSpPr>
          <p:cNvPr id="8" name="Footer Placeholder 7"/>
          <p:cNvSpPr>
            <a:spLocks noGrp="1"/>
          </p:cNvSpPr>
          <p:nvPr>
            <p:ph type="ftr" sz="quarter" idx="11"/>
          </p:nvPr>
        </p:nvSpPr>
        <p:spPr/>
        <p:txBody>
          <a:bodyPr/>
          <a:lstStyle/>
          <a:p>
            <a:r>
              <a:rPr lang="en-US"/>
              <a:t>Sam Laprade, CFRE </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C0B8E-07C2-CC47-B8CD-EE305EAE0007}" type="datetime1">
              <a:rPr lang="en-CA" smtClean="0"/>
              <a:t>2020-09-23</a:t>
            </a:fld>
            <a:endParaRPr lang="en-US"/>
          </a:p>
        </p:txBody>
      </p:sp>
      <p:sp>
        <p:nvSpPr>
          <p:cNvPr id="4" name="Footer Placeholder 3"/>
          <p:cNvSpPr>
            <a:spLocks noGrp="1"/>
          </p:cNvSpPr>
          <p:nvPr>
            <p:ph type="ftr" sz="quarter" idx="11"/>
          </p:nvPr>
        </p:nvSpPr>
        <p:spPr/>
        <p:txBody>
          <a:bodyPr/>
          <a:lstStyle/>
          <a:p>
            <a:r>
              <a:rPr lang="en-US"/>
              <a:t>Sam Laprade, CFRE </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7DC3B-21E2-334C-86D4-B40E1D64783E}" type="datetime1">
              <a:rPr lang="en-CA" smtClean="0"/>
              <a:t>2020-09-23</a:t>
            </a:fld>
            <a:endParaRPr lang="en-US"/>
          </a:p>
        </p:txBody>
      </p:sp>
      <p:sp>
        <p:nvSpPr>
          <p:cNvPr id="3" name="Footer Placeholder 2"/>
          <p:cNvSpPr>
            <a:spLocks noGrp="1"/>
          </p:cNvSpPr>
          <p:nvPr>
            <p:ph type="ftr" sz="quarter" idx="11"/>
          </p:nvPr>
        </p:nvSpPr>
        <p:spPr/>
        <p:txBody>
          <a:bodyPr/>
          <a:lstStyle/>
          <a:p>
            <a:r>
              <a:rPr lang="en-US"/>
              <a:t>Sam Laprade, CFRE </a:t>
            </a:r>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A094A1-5111-CF48-B22F-1ABD5E5D72C2}" type="datetime1">
              <a:rPr lang="en-CA" smtClean="0"/>
              <a:t>2020-09-23</a:t>
            </a:fld>
            <a:endParaRPr lang="en-US"/>
          </a:p>
        </p:txBody>
      </p:sp>
      <p:sp>
        <p:nvSpPr>
          <p:cNvPr id="6" name="Footer Placeholder 5"/>
          <p:cNvSpPr>
            <a:spLocks noGrp="1"/>
          </p:cNvSpPr>
          <p:nvPr>
            <p:ph type="ftr" sz="quarter" idx="11"/>
          </p:nvPr>
        </p:nvSpPr>
        <p:spPr/>
        <p:txBody>
          <a:bodyPr/>
          <a:lstStyle/>
          <a:p>
            <a:r>
              <a:rPr lang="en-US"/>
              <a:t>Sam Laprade, CFRE </a:t>
            </a:r>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072C9F-D224-0642-B8AC-CE106F88F101}" type="datetime1">
              <a:rPr lang="en-CA" smtClean="0"/>
              <a:t>2020-09-23</a:t>
            </a:fld>
            <a:endParaRPr lang="en-US"/>
          </a:p>
        </p:txBody>
      </p:sp>
      <p:sp>
        <p:nvSpPr>
          <p:cNvPr id="6" name="Footer Placeholder 5"/>
          <p:cNvSpPr>
            <a:spLocks noGrp="1"/>
          </p:cNvSpPr>
          <p:nvPr>
            <p:ph type="ftr" sz="quarter" idx="11"/>
          </p:nvPr>
        </p:nvSpPr>
        <p:spPr/>
        <p:txBody>
          <a:bodyPr/>
          <a:lstStyle/>
          <a:p>
            <a:r>
              <a:rPr lang="en-US"/>
              <a:t>Sam Laprade, CFRE </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A43455-E559-5943-AA55-264A5DE04ABA}" type="datetime1">
              <a:rPr lang="en-CA" smtClean="0"/>
              <a:t>2020-09-23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Sam Laprade, CFRE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am@SamLaprade.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33BD-9EF6-8043-9C08-88A55FACEF08}"/>
              </a:ext>
            </a:extLst>
          </p:cNvPr>
          <p:cNvSpPr>
            <a:spLocks noGrp="1"/>
          </p:cNvSpPr>
          <p:nvPr>
            <p:ph type="ctrTitle"/>
          </p:nvPr>
        </p:nvSpPr>
        <p:spPr>
          <a:xfrm>
            <a:off x="3764772" y="1873299"/>
            <a:ext cx="5548871" cy="1010795"/>
          </a:xfrm>
        </p:spPr>
        <p:txBody>
          <a:bodyPr/>
          <a:lstStyle/>
          <a:p>
            <a:r>
              <a:rPr lang="en-CA" sz="9600" b="1" dirty="0">
                <a:latin typeface="Onyx" pitchFamily="82" charset="77"/>
              </a:rPr>
              <a:t>Pot or no Pot? </a:t>
            </a:r>
            <a:endParaRPr lang="en-US" sz="9600" b="1" dirty="0">
              <a:latin typeface="Onyx" pitchFamily="82" charset="77"/>
            </a:endParaRPr>
          </a:p>
        </p:txBody>
      </p:sp>
      <p:sp>
        <p:nvSpPr>
          <p:cNvPr id="3" name="Subtitle 2">
            <a:extLst>
              <a:ext uri="{FF2B5EF4-FFF2-40B4-BE49-F238E27FC236}">
                <a16:creationId xmlns:a16="http://schemas.microsoft.com/office/drawing/2014/main" id="{DE07DE18-AFAB-7D47-A7CF-47471D79F2F5}"/>
              </a:ext>
            </a:extLst>
          </p:cNvPr>
          <p:cNvSpPr>
            <a:spLocks noGrp="1"/>
          </p:cNvSpPr>
          <p:nvPr>
            <p:ph type="subTitle" idx="1"/>
          </p:nvPr>
        </p:nvSpPr>
        <p:spPr>
          <a:xfrm>
            <a:off x="2063585" y="2884094"/>
            <a:ext cx="9809548" cy="1089811"/>
          </a:xfrm>
        </p:spPr>
        <p:txBody>
          <a:bodyPr>
            <a:noAutofit/>
          </a:bodyPr>
          <a:lstStyle/>
          <a:p>
            <a:pPr algn="ctr"/>
            <a:r>
              <a:rPr lang="en-CA" sz="2400" dirty="0">
                <a:solidFill>
                  <a:schemeClr val="tx1"/>
                </a:solidFill>
              </a:rPr>
              <a:t>A conversation about the </a:t>
            </a:r>
          </a:p>
          <a:p>
            <a:pPr algn="ctr"/>
            <a:r>
              <a:rPr lang="en-CA" sz="2400" dirty="0">
                <a:solidFill>
                  <a:schemeClr val="tx1"/>
                </a:solidFill>
              </a:rPr>
              <a:t>cannabis industry’s impact </a:t>
            </a:r>
          </a:p>
          <a:p>
            <a:pPr algn="ctr"/>
            <a:r>
              <a:rPr lang="en-CA" sz="2400" dirty="0">
                <a:solidFill>
                  <a:schemeClr val="tx1"/>
                </a:solidFill>
              </a:rPr>
              <a:t>on the non-profit sector</a:t>
            </a:r>
          </a:p>
        </p:txBody>
      </p:sp>
      <p:sp>
        <p:nvSpPr>
          <p:cNvPr id="4" name="TextBox 3">
            <a:extLst>
              <a:ext uri="{FF2B5EF4-FFF2-40B4-BE49-F238E27FC236}">
                <a16:creationId xmlns:a16="http://schemas.microsoft.com/office/drawing/2014/main" id="{47C002E5-0786-444B-AF86-4A022CAD06A9}"/>
              </a:ext>
            </a:extLst>
          </p:cNvPr>
          <p:cNvSpPr txBox="1"/>
          <p:nvPr/>
        </p:nvSpPr>
        <p:spPr>
          <a:xfrm>
            <a:off x="6968359" y="5515324"/>
            <a:ext cx="2568332" cy="400110"/>
          </a:xfrm>
          <a:prstGeom prst="rect">
            <a:avLst/>
          </a:prstGeom>
          <a:noFill/>
        </p:spPr>
        <p:txBody>
          <a:bodyPr wrap="none" rtlCol="0">
            <a:spAutoFit/>
          </a:bodyPr>
          <a:lstStyle/>
          <a:p>
            <a:r>
              <a:rPr lang="en-CA" sz="2000" b="1" dirty="0"/>
              <a:t>Sam Laprade, CFRE </a:t>
            </a:r>
            <a:endParaRPr lang="en-US" sz="2000" b="1" dirty="0"/>
          </a:p>
        </p:txBody>
      </p:sp>
      <p:pic>
        <p:nvPicPr>
          <p:cNvPr id="6" name="Picture 5">
            <a:extLst>
              <a:ext uri="{FF2B5EF4-FFF2-40B4-BE49-F238E27FC236}">
                <a16:creationId xmlns:a16="http://schemas.microsoft.com/office/drawing/2014/main" id="{1F632018-434A-E14C-B34E-8D451D70F60F}"/>
              </a:ext>
            </a:extLst>
          </p:cNvPr>
          <p:cNvPicPr>
            <a:picLocks noChangeAspect="1"/>
          </p:cNvPicPr>
          <p:nvPr/>
        </p:nvPicPr>
        <p:blipFill rotWithShape="1">
          <a:blip r:embed="rId2"/>
          <a:srcRect r="55726"/>
          <a:stretch/>
        </p:blipFill>
        <p:spPr>
          <a:xfrm>
            <a:off x="1009477" y="942565"/>
            <a:ext cx="3105323" cy="5156200"/>
          </a:xfrm>
          <a:prstGeom prst="rect">
            <a:avLst/>
          </a:prstGeom>
        </p:spPr>
      </p:pic>
    </p:spTree>
    <p:extLst>
      <p:ext uri="{BB962C8B-B14F-4D97-AF65-F5344CB8AC3E}">
        <p14:creationId xmlns:p14="http://schemas.microsoft.com/office/powerpoint/2010/main" val="296687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5EEE-7E61-034E-AEEF-E65402342E3E}"/>
              </a:ext>
            </a:extLst>
          </p:cNvPr>
          <p:cNvSpPr>
            <a:spLocks noGrp="1"/>
          </p:cNvSpPr>
          <p:nvPr>
            <p:ph type="title"/>
          </p:nvPr>
        </p:nvSpPr>
        <p:spPr>
          <a:xfrm>
            <a:off x="677334" y="609600"/>
            <a:ext cx="10837332" cy="1320800"/>
          </a:xfrm>
        </p:spPr>
        <p:txBody>
          <a:bodyPr/>
          <a:lstStyle/>
          <a:p>
            <a:r>
              <a:rPr lang="en-CA" dirty="0"/>
              <a:t>Non-profit reality </a:t>
            </a:r>
            <a:endParaRPr lang="en-US" dirty="0"/>
          </a:p>
        </p:txBody>
      </p:sp>
      <p:sp>
        <p:nvSpPr>
          <p:cNvPr id="3" name="Content Placeholder 2">
            <a:extLst>
              <a:ext uri="{FF2B5EF4-FFF2-40B4-BE49-F238E27FC236}">
                <a16:creationId xmlns:a16="http://schemas.microsoft.com/office/drawing/2014/main" id="{4C00A350-5F09-0844-9FC9-1E61198DC1C5}"/>
              </a:ext>
            </a:extLst>
          </p:cNvPr>
          <p:cNvSpPr>
            <a:spLocks noGrp="1"/>
          </p:cNvSpPr>
          <p:nvPr>
            <p:ph idx="1"/>
          </p:nvPr>
        </p:nvSpPr>
        <p:spPr>
          <a:xfrm>
            <a:off x="677334" y="1470779"/>
            <a:ext cx="9493608" cy="3880773"/>
          </a:xfrm>
        </p:spPr>
        <p:txBody>
          <a:bodyPr>
            <a:normAutofit fontScale="92500" lnSpcReduction="10000"/>
          </a:bodyPr>
          <a:lstStyle/>
          <a:p>
            <a:r>
              <a:rPr lang="en-CA" sz="2800" dirty="0"/>
              <a:t>Revenue development is more challenging than ever</a:t>
            </a:r>
          </a:p>
          <a:p>
            <a:pPr lvl="1"/>
            <a:endParaRPr lang="en-CA" sz="2800" dirty="0"/>
          </a:p>
          <a:p>
            <a:pPr lvl="1"/>
            <a:r>
              <a:rPr lang="en-CA" sz="2800" dirty="0"/>
              <a:t>Competition for the philanthropic dollar </a:t>
            </a:r>
          </a:p>
          <a:p>
            <a:pPr lvl="1"/>
            <a:r>
              <a:rPr lang="en-CA" sz="2800" dirty="0"/>
              <a:t>COVID-19 </a:t>
            </a:r>
          </a:p>
          <a:p>
            <a:pPr lvl="1"/>
            <a:r>
              <a:rPr lang="en-CA" sz="2800" dirty="0"/>
              <a:t>Sponsorship has changed </a:t>
            </a:r>
          </a:p>
          <a:p>
            <a:pPr lvl="1"/>
            <a:r>
              <a:rPr lang="en-CA" sz="2800" dirty="0"/>
              <a:t>Low second gift conversion rates</a:t>
            </a:r>
          </a:p>
          <a:p>
            <a:pPr lvl="1"/>
            <a:r>
              <a:rPr lang="en-CA" sz="2800" dirty="0"/>
              <a:t>Attrition is high </a:t>
            </a:r>
          </a:p>
          <a:p>
            <a:pPr lvl="1"/>
            <a:r>
              <a:rPr lang="en-CA" sz="2800" dirty="0"/>
              <a:t>Costs are higher </a:t>
            </a:r>
          </a:p>
          <a:p>
            <a:pPr marL="457200" lvl="1" indent="0">
              <a:buNone/>
            </a:pPr>
            <a:endParaRPr lang="en-CA" dirty="0"/>
          </a:p>
          <a:p>
            <a:pPr lvl="1"/>
            <a:endParaRPr lang="en-US" dirty="0"/>
          </a:p>
        </p:txBody>
      </p:sp>
      <p:sp>
        <p:nvSpPr>
          <p:cNvPr id="4" name="Footer Placeholder 3">
            <a:extLst>
              <a:ext uri="{FF2B5EF4-FFF2-40B4-BE49-F238E27FC236}">
                <a16:creationId xmlns:a16="http://schemas.microsoft.com/office/drawing/2014/main" id="{8A9CA2ED-6D32-5B4F-86CB-FC117459D5C0}"/>
              </a:ext>
            </a:extLst>
          </p:cNvPr>
          <p:cNvSpPr>
            <a:spLocks noGrp="1"/>
          </p:cNvSpPr>
          <p:nvPr>
            <p:ph type="ftr" sz="quarter" idx="11"/>
          </p:nvPr>
        </p:nvSpPr>
        <p:spPr/>
        <p:txBody>
          <a:bodyPr/>
          <a:lstStyle/>
          <a:p>
            <a:r>
              <a:rPr lang="en-US" dirty="0"/>
              <a:t>Sam Laprade, CFRE </a:t>
            </a:r>
          </a:p>
        </p:txBody>
      </p:sp>
    </p:spTree>
    <p:extLst>
      <p:ext uri="{BB962C8B-B14F-4D97-AF65-F5344CB8AC3E}">
        <p14:creationId xmlns:p14="http://schemas.microsoft.com/office/powerpoint/2010/main" val="5495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C9D856DA-0CFD-E244-A477-F8060AB42AC2}"/>
              </a:ext>
            </a:extLst>
          </p:cNvPr>
          <p:cNvSpPr>
            <a:spLocks noGrp="1"/>
          </p:cNvSpPr>
          <p:nvPr>
            <p:ph idx="1"/>
          </p:nvPr>
        </p:nvSpPr>
        <p:spPr>
          <a:xfrm>
            <a:off x="1537316" y="3159917"/>
            <a:ext cx="7766936" cy="1096899"/>
          </a:xfrm>
        </p:spPr>
        <p:txBody>
          <a:bodyPr vert="horz" lIns="91440" tIns="45720" rIns="91440" bIns="45720" rtlCol="0" anchor="t">
            <a:normAutofit/>
          </a:bodyPr>
          <a:lstStyle/>
          <a:p>
            <a:pPr marL="0" indent="0" algn="ctr">
              <a:buNone/>
            </a:pPr>
            <a:r>
              <a:rPr lang="en-US" sz="2400" dirty="0">
                <a:solidFill>
                  <a:schemeClr val="tx1"/>
                </a:solidFill>
              </a:rPr>
              <a:t>Does accepting a gift from a cannabis company go against the mandate of your organization? </a:t>
            </a:r>
          </a:p>
        </p:txBody>
      </p:sp>
      <p:sp>
        <p:nvSpPr>
          <p:cNvPr id="2" name="Title 1">
            <a:extLst>
              <a:ext uri="{FF2B5EF4-FFF2-40B4-BE49-F238E27FC236}">
                <a16:creationId xmlns:a16="http://schemas.microsoft.com/office/drawing/2014/main" id="{828D5AE3-985A-C549-82C2-264FC70DFDC5}"/>
              </a:ext>
            </a:extLst>
          </p:cNvPr>
          <p:cNvSpPr>
            <a:spLocks noGrp="1"/>
          </p:cNvSpPr>
          <p:nvPr>
            <p:ph type="title"/>
          </p:nvPr>
        </p:nvSpPr>
        <p:spPr>
          <a:xfrm>
            <a:off x="1537316" y="954883"/>
            <a:ext cx="7766936" cy="1646302"/>
          </a:xfrm>
        </p:spPr>
        <p:txBody>
          <a:bodyPr vert="horz" lIns="91440" tIns="45720" rIns="91440" bIns="45720" rtlCol="0" anchor="b">
            <a:normAutofit/>
          </a:bodyPr>
          <a:lstStyle/>
          <a:p>
            <a:pPr algn="ctr"/>
            <a:r>
              <a:rPr lang="en-US" sz="5400" dirty="0"/>
              <a:t>Question #1 </a:t>
            </a:r>
          </a:p>
        </p:txBody>
      </p:sp>
      <p:sp>
        <p:nvSpPr>
          <p:cNvPr id="4" name="Footer Placeholder 3">
            <a:extLst>
              <a:ext uri="{FF2B5EF4-FFF2-40B4-BE49-F238E27FC236}">
                <a16:creationId xmlns:a16="http://schemas.microsoft.com/office/drawing/2014/main" id="{3565C638-7097-E745-A79E-39A6D09829A2}"/>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26993344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9D044F-DB6A-434B-8FEF-D3F34970FEEF}"/>
              </a:ext>
            </a:extLst>
          </p:cNvPr>
          <p:cNvSpPr>
            <a:spLocks noGrp="1"/>
          </p:cNvSpPr>
          <p:nvPr>
            <p:ph type="title"/>
          </p:nvPr>
        </p:nvSpPr>
        <p:spPr>
          <a:xfrm>
            <a:off x="677334" y="609600"/>
            <a:ext cx="8596668" cy="1320800"/>
          </a:xfrm>
        </p:spPr>
        <p:txBody>
          <a:bodyPr>
            <a:normAutofit/>
          </a:bodyPr>
          <a:lstStyle/>
          <a:p>
            <a:pPr algn="ctr"/>
            <a:r>
              <a:rPr lang="en-CA" sz="5400" dirty="0"/>
              <a:t>Question #2</a:t>
            </a:r>
            <a:endParaRPr lang="en-US" sz="5400" dirty="0"/>
          </a:p>
        </p:txBody>
      </p:sp>
      <p:sp>
        <p:nvSpPr>
          <p:cNvPr id="4" name="Footer Placeholder 3">
            <a:extLst>
              <a:ext uri="{FF2B5EF4-FFF2-40B4-BE49-F238E27FC236}">
                <a16:creationId xmlns:a16="http://schemas.microsoft.com/office/drawing/2014/main" id="{1C4841A8-696F-5848-9893-7B2AFEFB1C78}"/>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3" name="Content Placeholder 2">
            <a:extLst>
              <a:ext uri="{FF2B5EF4-FFF2-40B4-BE49-F238E27FC236}">
                <a16:creationId xmlns:a16="http://schemas.microsoft.com/office/drawing/2014/main" id="{87A515F2-D742-2C48-8875-14CE4BFEB510}"/>
              </a:ext>
            </a:extLst>
          </p:cNvPr>
          <p:cNvSpPr>
            <a:spLocks noGrp="1"/>
          </p:cNvSpPr>
          <p:nvPr>
            <p:ph idx="1"/>
          </p:nvPr>
        </p:nvSpPr>
        <p:spPr>
          <a:xfrm>
            <a:off x="784398" y="2563813"/>
            <a:ext cx="9077054" cy="3880773"/>
          </a:xfrm>
        </p:spPr>
        <p:txBody>
          <a:bodyPr>
            <a:normAutofit/>
          </a:bodyPr>
          <a:lstStyle/>
          <a:p>
            <a:r>
              <a:rPr lang="en-CA" sz="2800" dirty="0"/>
              <a:t>Will your organization offer the same rights, public recognition and benefits to cannabis companies that you do other mainstream organizations? </a:t>
            </a:r>
          </a:p>
          <a:p>
            <a:pPr marL="0" indent="0">
              <a:buNone/>
            </a:pPr>
            <a:endParaRPr lang="en-US" dirty="0"/>
          </a:p>
        </p:txBody>
      </p:sp>
    </p:spTree>
    <p:extLst>
      <p:ext uri="{BB962C8B-B14F-4D97-AF65-F5344CB8AC3E}">
        <p14:creationId xmlns:p14="http://schemas.microsoft.com/office/powerpoint/2010/main" val="26399034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E5B6113-7E91-3042-97AF-C491E2DB9174}"/>
              </a:ext>
            </a:extLst>
          </p:cNvPr>
          <p:cNvSpPr>
            <a:spLocks noGrp="1"/>
          </p:cNvSpPr>
          <p:nvPr>
            <p:ph type="title"/>
          </p:nvPr>
        </p:nvSpPr>
        <p:spPr>
          <a:xfrm>
            <a:off x="677334" y="609600"/>
            <a:ext cx="8596668" cy="1320800"/>
          </a:xfrm>
        </p:spPr>
        <p:txBody>
          <a:bodyPr>
            <a:normAutofit/>
          </a:bodyPr>
          <a:lstStyle/>
          <a:p>
            <a:r>
              <a:rPr lang="en-CA" sz="5400" dirty="0"/>
              <a:t>Question #3</a:t>
            </a:r>
            <a:endParaRPr lang="en-US" sz="5400" dirty="0"/>
          </a:p>
        </p:txBody>
      </p:sp>
      <p:sp>
        <p:nvSpPr>
          <p:cNvPr id="4" name="Footer Placeholder 3">
            <a:extLst>
              <a:ext uri="{FF2B5EF4-FFF2-40B4-BE49-F238E27FC236}">
                <a16:creationId xmlns:a16="http://schemas.microsoft.com/office/drawing/2014/main" id="{48E51AE8-401A-0D48-AE1C-112E60D56432}"/>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3" name="Content Placeholder 2">
            <a:extLst>
              <a:ext uri="{FF2B5EF4-FFF2-40B4-BE49-F238E27FC236}">
                <a16:creationId xmlns:a16="http://schemas.microsoft.com/office/drawing/2014/main" id="{969BF744-B9EC-8841-8C42-A778FB955458}"/>
              </a:ext>
            </a:extLst>
          </p:cNvPr>
          <p:cNvSpPr>
            <a:spLocks noGrp="1"/>
          </p:cNvSpPr>
          <p:nvPr>
            <p:ph idx="1"/>
          </p:nvPr>
        </p:nvSpPr>
        <p:spPr>
          <a:xfrm>
            <a:off x="677334" y="2160589"/>
            <a:ext cx="8596668" cy="3880773"/>
          </a:xfrm>
        </p:spPr>
        <p:txBody>
          <a:bodyPr>
            <a:normAutofit/>
          </a:bodyPr>
          <a:lstStyle/>
          <a:p>
            <a:pPr algn="ctr"/>
            <a:r>
              <a:rPr lang="en-CA" sz="2400" dirty="0"/>
              <a:t>Will other revenue sources be jeopardized? </a:t>
            </a:r>
          </a:p>
          <a:p>
            <a:pPr marL="0" indent="0" algn="ctr">
              <a:buNone/>
            </a:pPr>
            <a:endParaRPr lang="en-CA" sz="2400" dirty="0"/>
          </a:p>
          <a:p>
            <a:pPr lvl="4"/>
            <a:r>
              <a:rPr lang="en-CA" sz="2000" dirty="0"/>
              <a:t>Grants</a:t>
            </a:r>
          </a:p>
          <a:p>
            <a:pPr lvl="4"/>
            <a:r>
              <a:rPr lang="en-CA" sz="2000" dirty="0"/>
              <a:t>Transfer payment agreements </a:t>
            </a:r>
          </a:p>
          <a:p>
            <a:pPr lvl="4"/>
            <a:r>
              <a:rPr lang="en-CA" sz="2000" dirty="0"/>
              <a:t>Partnerships </a:t>
            </a:r>
          </a:p>
          <a:p>
            <a:pPr marL="457200" lvl="1" indent="0">
              <a:buNone/>
            </a:pPr>
            <a:endParaRPr lang="en-US" dirty="0"/>
          </a:p>
        </p:txBody>
      </p:sp>
    </p:spTree>
    <p:extLst>
      <p:ext uri="{BB962C8B-B14F-4D97-AF65-F5344CB8AC3E}">
        <p14:creationId xmlns:p14="http://schemas.microsoft.com/office/powerpoint/2010/main" val="6510391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9BC7ACA-20E7-1D43-A176-87F5FE0F0481}"/>
              </a:ext>
            </a:extLst>
          </p:cNvPr>
          <p:cNvSpPr>
            <a:spLocks noGrp="1"/>
          </p:cNvSpPr>
          <p:nvPr>
            <p:ph type="title"/>
          </p:nvPr>
        </p:nvSpPr>
        <p:spPr>
          <a:xfrm>
            <a:off x="2339157" y="1342925"/>
            <a:ext cx="8596668" cy="1320800"/>
          </a:xfrm>
        </p:spPr>
        <p:txBody>
          <a:bodyPr>
            <a:normAutofit/>
          </a:bodyPr>
          <a:lstStyle/>
          <a:p>
            <a:r>
              <a:rPr lang="en-CA" sz="5400" dirty="0"/>
              <a:t>Question #4 </a:t>
            </a:r>
            <a:endParaRPr lang="en-US" sz="5400" dirty="0"/>
          </a:p>
        </p:txBody>
      </p:sp>
      <p:sp>
        <p:nvSpPr>
          <p:cNvPr id="4" name="Footer Placeholder 3">
            <a:extLst>
              <a:ext uri="{FF2B5EF4-FFF2-40B4-BE49-F238E27FC236}">
                <a16:creationId xmlns:a16="http://schemas.microsoft.com/office/drawing/2014/main" id="{B0FF9212-C023-A641-A07E-CD5002120D23}"/>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3" name="Content Placeholder 2">
            <a:extLst>
              <a:ext uri="{FF2B5EF4-FFF2-40B4-BE49-F238E27FC236}">
                <a16:creationId xmlns:a16="http://schemas.microsoft.com/office/drawing/2014/main" id="{0AF315D6-32BA-CD46-9328-C3BEE5063A66}"/>
              </a:ext>
            </a:extLst>
          </p:cNvPr>
          <p:cNvSpPr>
            <a:spLocks noGrp="1"/>
          </p:cNvSpPr>
          <p:nvPr>
            <p:ph idx="1"/>
          </p:nvPr>
        </p:nvSpPr>
        <p:spPr>
          <a:xfrm>
            <a:off x="189227" y="2704307"/>
            <a:ext cx="10028180" cy="3880773"/>
          </a:xfrm>
        </p:spPr>
        <p:txBody>
          <a:bodyPr>
            <a:normAutofit/>
          </a:bodyPr>
          <a:lstStyle/>
          <a:p>
            <a:r>
              <a:rPr lang="en-CA" sz="2400" dirty="0"/>
              <a:t>Are you familiar with the marketing rules for cannabis companies? </a:t>
            </a:r>
            <a:endParaRPr lang="en-US" sz="2400" dirty="0"/>
          </a:p>
        </p:txBody>
      </p:sp>
    </p:spTree>
    <p:extLst>
      <p:ext uri="{BB962C8B-B14F-4D97-AF65-F5344CB8AC3E}">
        <p14:creationId xmlns:p14="http://schemas.microsoft.com/office/powerpoint/2010/main" val="332891076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7522774-087F-174B-934D-0EBE644B82DB}"/>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33433B13-D3A7-634F-8DD9-D2461CCA0860}"/>
              </a:ext>
            </a:extLst>
          </p:cNvPr>
          <p:cNvSpPr>
            <a:spLocks noGrp="1"/>
          </p:cNvSpPr>
          <p:nvPr>
            <p:ph type="title"/>
          </p:nvPr>
        </p:nvSpPr>
        <p:spPr>
          <a:xfrm>
            <a:off x="643467" y="816638"/>
            <a:ext cx="3367359" cy="5224724"/>
          </a:xfrm>
        </p:spPr>
        <p:txBody>
          <a:bodyPr anchor="ctr">
            <a:normAutofit/>
          </a:bodyPr>
          <a:lstStyle/>
          <a:p>
            <a:r>
              <a:rPr lang="en-US" sz="5400" dirty="0"/>
              <a:t>Visit</a:t>
            </a:r>
            <a:r>
              <a:rPr lang="en-US" dirty="0"/>
              <a:t> </a:t>
            </a:r>
          </a:p>
        </p:txBody>
      </p:sp>
      <p:sp>
        <p:nvSpPr>
          <p:cNvPr id="3" name="Content Placeholder 2">
            <a:extLst>
              <a:ext uri="{FF2B5EF4-FFF2-40B4-BE49-F238E27FC236}">
                <a16:creationId xmlns:a16="http://schemas.microsoft.com/office/drawing/2014/main" id="{8AE3B225-AADF-4541-BBC2-C0865B3B8560}"/>
              </a:ext>
            </a:extLst>
          </p:cNvPr>
          <p:cNvSpPr>
            <a:spLocks noGrp="1"/>
          </p:cNvSpPr>
          <p:nvPr>
            <p:ph idx="1"/>
          </p:nvPr>
        </p:nvSpPr>
        <p:spPr>
          <a:xfrm>
            <a:off x="4654294" y="816638"/>
            <a:ext cx="5375969" cy="5224724"/>
          </a:xfrm>
        </p:spPr>
        <p:txBody>
          <a:bodyPr anchor="ctr">
            <a:normAutofit/>
          </a:bodyPr>
          <a:lstStyle/>
          <a:p>
            <a:r>
              <a:rPr lang="en-US" sz="2400" dirty="0"/>
              <a:t>https://</a:t>
            </a:r>
            <a:r>
              <a:rPr lang="en-US" sz="2400" dirty="0" err="1"/>
              <a:t>www.canada.ca</a:t>
            </a:r>
            <a:r>
              <a:rPr lang="en-US" sz="2400" dirty="0"/>
              <a:t>/</a:t>
            </a:r>
            <a:r>
              <a:rPr lang="en-US" sz="2400" dirty="0" err="1"/>
              <a:t>en</a:t>
            </a:r>
            <a:r>
              <a:rPr lang="en-US" sz="2400" dirty="0"/>
              <a:t>/health-</a:t>
            </a:r>
            <a:r>
              <a:rPr lang="en-US" sz="2400" dirty="0" err="1"/>
              <a:t>canada</a:t>
            </a:r>
            <a:r>
              <a:rPr lang="en-US" sz="2400" dirty="0"/>
              <a:t>/services/drugs-medication/cannabis/laws-regulations/promotion-</a:t>
            </a:r>
            <a:r>
              <a:rPr lang="en-US" sz="2400" dirty="0" err="1"/>
              <a:t>prohibitions.html</a:t>
            </a:r>
            <a:endParaRPr lang="en-US" sz="2400" dirty="0"/>
          </a:p>
        </p:txBody>
      </p:sp>
    </p:spTree>
    <p:extLst>
      <p:ext uri="{BB962C8B-B14F-4D97-AF65-F5344CB8AC3E}">
        <p14:creationId xmlns:p14="http://schemas.microsoft.com/office/powerpoint/2010/main" val="35705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112EBD6-926C-4844-A171-6496E7AB9398}"/>
              </a:ext>
            </a:extLst>
          </p:cNvPr>
          <p:cNvSpPr>
            <a:spLocks noGrp="1"/>
          </p:cNvSpPr>
          <p:nvPr>
            <p:ph type="title"/>
          </p:nvPr>
        </p:nvSpPr>
        <p:spPr>
          <a:xfrm>
            <a:off x="2409484" y="1259726"/>
            <a:ext cx="8596668" cy="1320800"/>
          </a:xfrm>
        </p:spPr>
        <p:txBody>
          <a:bodyPr>
            <a:normAutofit/>
          </a:bodyPr>
          <a:lstStyle/>
          <a:p>
            <a:r>
              <a:rPr lang="en-CA" sz="5400" dirty="0"/>
              <a:t>Question #5</a:t>
            </a:r>
            <a:endParaRPr lang="en-US" sz="5400" dirty="0"/>
          </a:p>
        </p:txBody>
      </p:sp>
      <p:sp>
        <p:nvSpPr>
          <p:cNvPr id="4" name="Footer Placeholder 3">
            <a:extLst>
              <a:ext uri="{FF2B5EF4-FFF2-40B4-BE49-F238E27FC236}">
                <a16:creationId xmlns:a16="http://schemas.microsoft.com/office/drawing/2014/main" id="{BB9B2F51-790D-3D48-8C07-D6BE868F7162}"/>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3" name="Content Placeholder 2">
            <a:extLst>
              <a:ext uri="{FF2B5EF4-FFF2-40B4-BE49-F238E27FC236}">
                <a16:creationId xmlns:a16="http://schemas.microsoft.com/office/drawing/2014/main" id="{CF15B487-AAE9-904E-BC9D-57D097E23EFF}"/>
              </a:ext>
            </a:extLst>
          </p:cNvPr>
          <p:cNvSpPr>
            <a:spLocks noGrp="1"/>
          </p:cNvSpPr>
          <p:nvPr>
            <p:ph idx="1"/>
          </p:nvPr>
        </p:nvSpPr>
        <p:spPr>
          <a:xfrm>
            <a:off x="799652" y="2835838"/>
            <a:ext cx="9385814" cy="3880773"/>
          </a:xfrm>
        </p:spPr>
        <p:txBody>
          <a:bodyPr>
            <a:normAutofit/>
          </a:bodyPr>
          <a:lstStyle/>
          <a:p>
            <a:r>
              <a:rPr lang="en-CA" sz="2400" dirty="0"/>
              <a:t>Will you have a vetting process or research the company prior to accepting the gift?  </a:t>
            </a:r>
          </a:p>
          <a:p>
            <a:pPr lvl="1"/>
            <a:r>
              <a:rPr lang="en-CA" sz="2400" dirty="0"/>
              <a:t>Did it start as an “illegal” company? </a:t>
            </a:r>
          </a:p>
          <a:p>
            <a:pPr marL="457200" lvl="1" indent="0">
              <a:buNone/>
            </a:pPr>
            <a:endParaRPr lang="en-CA" dirty="0"/>
          </a:p>
          <a:p>
            <a:pPr lvl="1"/>
            <a:endParaRPr lang="en-US" dirty="0"/>
          </a:p>
        </p:txBody>
      </p:sp>
    </p:spTree>
    <p:extLst>
      <p:ext uri="{BB962C8B-B14F-4D97-AF65-F5344CB8AC3E}">
        <p14:creationId xmlns:p14="http://schemas.microsoft.com/office/powerpoint/2010/main" val="4592496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324A68FB-E41C-C546-AD6C-E61FF00101B0}"/>
              </a:ext>
            </a:extLst>
          </p:cNvPr>
          <p:cNvSpPr>
            <a:spLocks noGrp="1"/>
          </p:cNvSpPr>
          <p:nvPr>
            <p:ph idx="1"/>
          </p:nvPr>
        </p:nvSpPr>
        <p:spPr>
          <a:xfrm>
            <a:off x="1503633" y="3589867"/>
            <a:ext cx="7766936" cy="1096899"/>
          </a:xfrm>
        </p:spPr>
        <p:txBody>
          <a:bodyPr vert="horz" lIns="91440" tIns="45720" rIns="91440" bIns="45720" rtlCol="0" anchor="t">
            <a:normAutofit/>
          </a:bodyPr>
          <a:lstStyle/>
          <a:p>
            <a:pPr marL="0" indent="0" algn="r">
              <a:buNone/>
            </a:pPr>
            <a:r>
              <a:rPr lang="en-US" sz="2400" dirty="0">
                <a:solidFill>
                  <a:schemeClr val="tx1"/>
                </a:solidFill>
              </a:rPr>
              <a:t>Will you accept cash from a cannabis company? </a:t>
            </a:r>
          </a:p>
        </p:txBody>
      </p:sp>
      <p:sp>
        <p:nvSpPr>
          <p:cNvPr id="2" name="Title 1">
            <a:extLst>
              <a:ext uri="{FF2B5EF4-FFF2-40B4-BE49-F238E27FC236}">
                <a16:creationId xmlns:a16="http://schemas.microsoft.com/office/drawing/2014/main" id="{D538EFA4-1350-ED4E-B717-C477F0AA03B5}"/>
              </a:ext>
            </a:extLst>
          </p:cNvPr>
          <p:cNvSpPr>
            <a:spLocks noGrp="1"/>
          </p:cNvSpPr>
          <p:nvPr>
            <p:ph type="title"/>
          </p:nvPr>
        </p:nvSpPr>
        <p:spPr>
          <a:xfrm>
            <a:off x="-341669" y="1186775"/>
            <a:ext cx="7766936" cy="1646302"/>
          </a:xfrm>
        </p:spPr>
        <p:txBody>
          <a:bodyPr vert="horz" lIns="91440" tIns="45720" rIns="91440" bIns="45720" rtlCol="0" anchor="b">
            <a:normAutofit/>
          </a:bodyPr>
          <a:lstStyle/>
          <a:p>
            <a:pPr algn="r"/>
            <a:r>
              <a:rPr lang="en-US" sz="5400" dirty="0"/>
              <a:t>Question #6</a:t>
            </a:r>
          </a:p>
        </p:txBody>
      </p:sp>
      <p:sp>
        <p:nvSpPr>
          <p:cNvPr id="4" name="Footer Placeholder 3">
            <a:extLst>
              <a:ext uri="{FF2B5EF4-FFF2-40B4-BE49-F238E27FC236}">
                <a16:creationId xmlns:a16="http://schemas.microsoft.com/office/drawing/2014/main" id="{DD29C4CF-62AD-A24F-8B65-4E64CC1E2CDD}"/>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9072957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740C9995-F8E4-194A-8E11-186FF53F7462}"/>
              </a:ext>
            </a:extLst>
          </p:cNvPr>
          <p:cNvSpPr>
            <a:spLocks noGrp="1"/>
          </p:cNvSpPr>
          <p:nvPr>
            <p:ph idx="1"/>
          </p:nvPr>
        </p:nvSpPr>
        <p:spPr>
          <a:xfrm>
            <a:off x="281646" y="3360814"/>
            <a:ext cx="8668742" cy="1096899"/>
          </a:xfrm>
        </p:spPr>
        <p:txBody>
          <a:bodyPr vert="horz" lIns="91440" tIns="45720" rIns="91440" bIns="45720" rtlCol="0" anchor="t">
            <a:normAutofit/>
          </a:bodyPr>
          <a:lstStyle/>
          <a:p>
            <a:pPr marL="0" indent="0" algn="r">
              <a:buNone/>
            </a:pPr>
            <a:r>
              <a:rPr lang="en-US" sz="2400" dirty="0">
                <a:solidFill>
                  <a:schemeClr val="tx1"/>
                </a:solidFill>
              </a:rPr>
              <a:t>Are you ready to accept a gift today? </a:t>
            </a:r>
          </a:p>
        </p:txBody>
      </p:sp>
      <p:sp>
        <p:nvSpPr>
          <p:cNvPr id="2" name="Title 1">
            <a:extLst>
              <a:ext uri="{FF2B5EF4-FFF2-40B4-BE49-F238E27FC236}">
                <a16:creationId xmlns:a16="http://schemas.microsoft.com/office/drawing/2014/main" id="{41B4E26E-CD03-2C43-9430-DC8D56598FEE}"/>
              </a:ext>
            </a:extLst>
          </p:cNvPr>
          <p:cNvSpPr>
            <a:spLocks noGrp="1"/>
          </p:cNvSpPr>
          <p:nvPr>
            <p:ph type="title"/>
          </p:nvPr>
        </p:nvSpPr>
        <p:spPr>
          <a:xfrm>
            <a:off x="421298" y="1374379"/>
            <a:ext cx="7766936" cy="1646302"/>
          </a:xfrm>
        </p:spPr>
        <p:txBody>
          <a:bodyPr vert="horz" lIns="91440" tIns="45720" rIns="91440" bIns="45720" rtlCol="0" anchor="b">
            <a:normAutofit/>
          </a:bodyPr>
          <a:lstStyle/>
          <a:p>
            <a:pPr algn="r"/>
            <a:r>
              <a:rPr lang="en-US" sz="5400" dirty="0"/>
              <a:t>Question #7</a:t>
            </a:r>
          </a:p>
        </p:txBody>
      </p:sp>
      <p:sp>
        <p:nvSpPr>
          <p:cNvPr id="4" name="Footer Placeholder 3">
            <a:extLst>
              <a:ext uri="{FF2B5EF4-FFF2-40B4-BE49-F238E27FC236}">
                <a16:creationId xmlns:a16="http://schemas.microsoft.com/office/drawing/2014/main" id="{C85690DB-DE56-054E-9F4A-3FC55BB2436A}"/>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335671522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8E385923-DF62-A545-9E60-D7660696FA72}"/>
              </a:ext>
            </a:extLst>
          </p:cNvPr>
          <p:cNvSpPr>
            <a:spLocks noGrp="1"/>
          </p:cNvSpPr>
          <p:nvPr>
            <p:ph idx="1"/>
          </p:nvPr>
        </p:nvSpPr>
        <p:spPr>
          <a:xfrm>
            <a:off x="1739073" y="3303690"/>
            <a:ext cx="7116748" cy="1096899"/>
          </a:xfrm>
        </p:spPr>
        <p:txBody>
          <a:bodyPr vert="horz" lIns="91440" tIns="45720" rIns="91440" bIns="45720" rtlCol="0" anchor="t">
            <a:normAutofit/>
          </a:bodyPr>
          <a:lstStyle/>
          <a:p>
            <a:pPr marL="0" indent="0" algn="r">
              <a:buNone/>
            </a:pPr>
            <a:r>
              <a:rPr lang="en-US" sz="2400" dirty="0">
                <a:solidFill>
                  <a:schemeClr val="tx1"/>
                </a:solidFill>
              </a:rPr>
              <a:t>If there was backlash from donors, sponsors, staff or the public, would you return the gift? </a:t>
            </a:r>
          </a:p>
        </p:txBody>
      </p:sp>
      <p:sp>
        <p:nvSpPr>
          <p:cNvPr id="2" name="Title 1">
            <a:extLst>
              <a:ext uri="{FF2B5EF4-FFF2-40B4-BE49-F238E27FC236}">
                <a16:creationId xmlns:a16="http://schemas.microsoft.com/office/drawing/2014/main" id="{3C362B72-5901-284D-9A9E-3E43EDD1E701}"/>
              </a:ext>
            </a:extLst>
          </p:cNvPr>
          <p:cNvSpPr>
            <a:spLocks noGrp="1"/>
          </p:cNvSpPr>
          <p:nvPr>
            <p:ph type="title"/>
          </p:nvPr>
        </p:nvSpPr>
        <p:spPr>
          <a:xfrm>
            <a:off x="421298" y="1393776"/>
            <a:ext cx="7766936" cy="1646302"/>
          </a:xfrm>
        </p:spPr>
        <p:txBody>
          <a:bodyPr vert="horz" lIns="91440" tIns="45720" rIns="91440" bIns="45720" rtlCol="0" anchor="b">
            <a:normAutofit/>
          </a:bodyPr>
          <a:lstStyle/>
          <a:p>
            <a:pPr algn="r"/>
            <a:r>
              <a:rPr lang="en-US" sz="5400" dirty="0"/>
              <a:t>Question #8 </a:t>
            </a:r>
          </a:p>
        </p:txBody>
      </p:sp>
      <p:sp>
        <p:nvSpPr>
          <p:cNvPr id="4" name="Footer Placeholder 3">
            <a:extLst>
              <a:ext uri="{FF2B5EF4-FFF2-40B4-BE49-F238E27FC236}">
                <a16:creationId xmlns:a16="http://schemas.microsoft.com/office/drawing/2014/main" id="{F4246A49-BC0E-7945-B4CE-611037C7FA10}"/>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32326936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7895419-10D7-DC47-8162-F3F9BE365DDE}"/>
              </a:ext>
            </a:extLst>
          </p:cNvPr>
          <p:cNvSpPr>
            <a:spLocks noGrp="1"/>
          </p:cNvSpPr>
          <p:nvPr>
            <p:ph type="title"/>
          </p:nvPr>
        </p:nvSpPr>
        <p:spPr>
          <a:xfrm>
            <a:off x="989768" y="609600"/>
            <a:ext cx="5498361" cy="1320800"/>
          </a:xfrm>
        </p:spPr>
        <p:txBody>
          <a:bodyPr vert="horz" lIns="91440" tIns="45720" rIns="91440" bIns="45720" rtlCol="0" anchor="ctr">
            <a:normAutofit/>
          </a:bodyPr>
          <a:lstStyle/>
          <a:p>
            <a:r>
              <a:rPr lang="en-US" b="1"/>
              <a:t>Sam Laprade, CFRE </a:t>
            </a:r>
            <a:br>
              <a:rPr lang="en-US" dirty="0"/>
            </a:br>
            <a:endParaRPr lang="en-US"/>
          </a:p>
        </p:txBody>
      </p:sp>
      <p:sp>
        <p:nvSpPr>
          <p:cNvPr id="50" name="Isosceles Triangle 49">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2B3186">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02D873F4-A4E7-DC4E-810D-F7089B083A8E}"/>
              </a:ext>
            </a:extLst>
          </p:cNvPr>
          <p:cNvSpPr txBox="1"/>
          <p:nvPr/>
        </p:nvSpPr>
        <p:spPr>
          <a:xfrm>
            <a:off x="525536" y="2002543"/>
            <a:ext cx="7619658" cy="4110962"/>
          </a:xfrm>
          <a:prstGeom prst="rect">
            <a:avLst/>
          </a:prstGeom>
        </p:spPr>
        <p:txBody>
          <a:bodyPr vert="horz" lIns="91440" tIns="45720" rIns="91440" bIns="45720" rtlCol="0">
            <a:normAutofit/>
          </a:bodyPr>
          <a:lstStyle/>
          <a:p>
            <a:pPr marL="380990" indent="-38099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30+ years of fundraising experience</a:t>
            </a:r>
          </a:p>
          <a:p>
            <a:pPr marL="380990" indent="-380990">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a:p>
            <a:pPr marL="380990" indent="-38099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Gryphon Fundraising focused on donor data analytics </a:t>
            </a:r>
          </a:p>
          <a:p>
            <a:pPr>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a:p>
            <a:pPr marL="380990" indent="-38099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Radio Host, ‘An Hour to Give’ 1310 NEWS (Ottawa) &amp; NEWS 95.7 (Halifax)</a:t>
            </a:r>
          </a:p>
          <a:p>
            <a:pPr>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a:p>
            <a:pPr marL="380990" indent="-38099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International speaker on philanthropy </a:t>
            </a:r>
          </a:p>
          <a:p>
            <a:pPr>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a:p>
            <a:pPr marL="380990" indent="-38099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Columnist, ’Philanthropy in Ottawa’, Ottawa Business Journal </a:t>
            </a:r>
          </a:p>
          <a:p>
            <a:pPr>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p:txBody>
      </p:sp>
      <p:pic>
        <p:nvPicPr>
          <p:cNvPr id="4" name="Content Placeholder 3">
            <a:extLst>
              <a:ext uri="{FF2B5EF4-FFF2-40B4-BE49-F238E27FC236}">
                <a16:creationId xmlns:a16="http://schemas.microsoft.com/office/drawing/2014/main" id="{308082A0-E2D7-BA4E-ABA2-BC492E0D02DF}"/>
              </a:ext>
            </a:extLst>
          </p:cNvPr>
          <p:cNvPicPr>
            <a:picLocks noGrp="1" noChangeAspect="1"/>
          </p:cNvPicPr>
          <p:nvPr>
            <p:ph idx="1"/>
          </p:nvPr>
        </p:nvPicPr>
        <p:blipFill rotWithShape="1">
          <a:blip r:embed="rId2"/>
          <a:srcRect t="13789" r="-1" b="36787"/>
          <a:stretch/>
        </p:blipFill>
        <p:spPr>
          <a:xfrm>
            <a:off x="7531482" y="10"/>
            <a:ext cx="4657341" cy="3448414"/>
          </a:xfrm>
          <a:prstGeom prst="rect">
            <a:avLst/>
          </a:prstGeom>
        </p:spPr>
      </p:pic>
      <p:pic>
        <p:nvPicPr>
          <p:cNvPr id="36" name="Picture 35" descr="A picture containing building&#10;&#10;Description automatically generated">
            <a:extLst>
              <a:ext uri="{FF2B5EF4-FFF2-40B4-BE49-F238E27FC236}">
                <a16:creationId xmlns:a16="http://schemas.microsoft.com/office/drawing/2014/main" id="{60F542BB-B465-1741-8EE3-D0A081483F35}"/>
              </a:ext>
            </a:extLst>
          </p:cNvPr>
          <p:cNvPicPr>
            <a:picLocks noChangeAspect="1"/>
          </p:cNvPicPr>
          <p:nvPr/>
        </p:nvPicPr>
        <p:blipFill rotWithShape="1">
          <a:blip r:embed="rId3"/>
          <a:srcRect t="13678" r="1" b="12697"/>
          <a:stretch/>
        </p:blipFill>
        <p:spPr>
          <a:xfrm>
            <a:off x="7528308" y="3437472"/>
            <a:ext cx="4657341" cy="3428996"/>
          </a:xfrm>
          <a:prstGeom prst="rect">
            <a:avLst/>
          </a:prstGeom>
        </p:spPr>
      </p:pic>
    </p:spTree>
    <p:extLst>
      <p:ext uri="{BB962C8B-B14F-4D97-AF65-F5344CB8AC3E}">
        <p14:creationId xmlns:p14="http://schemas.microsoft.com/office/powerpoint/2010/main" val="352229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2B982FDD-305E-864B-BC83-F101F1D7E189}"/>
              </a:ext>
            </a:extLst>
          </p:cNvPr>
          <p:cNvSpPr>
            <a:spLocks noGrp="1"/>
          </p:cNvSpPr>
          <p:nvPr>
            <p:ph idx="1"/>
          </p:nvPr>
        </p:nvSpPr>
        <p:spPr>
          <a:xfrm>
            <a:off x="556655" y="3257856"/>
            <a:ext cx="9083145" cy="1096899"/>
          </a:xfrm>
        </p:spPr>
        <p:txBody>
          <a:bodyPr vert="horz" lIns="91440" tIns="45720" rIns="91440" bIns="45720" rtlCol="0" anchor="t">
            <a:normAutofit/>
          </a:bodyPr>
          <a:lstStyle/>
          <a:p>
            <a:pPr marL="0" indent="0" algn="r">
              <a:buNone/>
            </a:pPr>
            <a:r>
              <a:rPr lang="en-US" sz="2400" dirty="0">
                <a:solidFill>
                  <a:schemeClr val="tx1"/>
                </a:solidFill>
              </a:rPr>
              <a:t>Would you accept shares in a cannabis company as a donation? </a:t>
            </a:r>
          </a:p>
        </p:txBody>
      </p:sp>
      <p:sp>
        <p:nvSpPr>
          <p:cNvPr id="2" name="Title 1">
            <a:extLst>
              <a:ext uri="{FF2B5EF4-FFF2-40B4-BE49-F238E27FC236}">
                <a16:creationId xmlns:a16="http://schemas.microsoft.com/office/drawing/2014/main" id="{4FB7BF7A-2C31-E840-8A58-769269463431}"/>
              </a:ext>
            </a:extLst>
          </p:cNvPr>
          <p:cNvSpPr>
            <a:spLocks noGrp="1"/>
          </p:cNvSpPr>
          <p:nvPr>
            <p:ph type="title"/>
          </p:nvPr>
        </p:nvSpPr>
        <p:spPr>
          <a:xfrm>
            <a:off x="3175" y="1517414"/>
            <a:ext cx="7766936" cy="1646302"/>
          </a:xfrm>
        </p:spPr>
        <p:txBody>
          <a:bodyPr vert="horz" lIns="91440" tIns="45720" rIns="91440" bIns="45720" rtlCol="0" anchor="b">
            <a:normAutofit/>
          </a:bodyPr>
          <a:lstStyle/>
          <a:p>
            <a:pPr algn="r"/>
            <a:r>
              <a:rPr lang="en-US" sz="5400" dirty="0"/>
              <a:t>Question #9 </a:t>
            </a:r>
          </a:p>
        </p:txBody>
      </p:sp>
      <p:sp>
        <p:nvSpPr>
          <p:cNvPr id="4" name="Footer Placeholder 3">
            <a:extLst>
              <a:ext uri="{FF2B5EF4-FFF2-40B4-BE49-F238E27FC236}">
                <a16:creationId xmlns:a16="http://schemas.microsoft.com/office/drawing/2014/main" id="{B6622D25-DE1E-5A45-AC4E-68FF614E0166}"/>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229654492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BA55084B-25B0-8F44-9B90-49CA0E4C99B8}"/>
              </a:ext>
            </a:extLst>
          </p:cNvPr>
          <p:cNvSpPr>
            <a:spLocks noGrp="1"/>
          </p:cNvSpPr>
          <p:nvPr>
            <p:ph idx="1"/>
          </p:nvPr>
        </p:nvSpPr>
        <p:spPr>
          <a:xfrm>
            <a:off x="1494935" y="3371945"/>
            <a:ext cx="7766936" cy="1096899"/>
          </a:xfrm>
        </p:spPr>
        <p:txBody>
          <a:bodyPr vert="horz" lIns="91440" tIns="45720" rIns="91440" bIns="45720" rtlCol="0" anchor="t">
            <a:normAutofit/>
          </a:bodyPr>
          <a:lstStyle/>
          <a:p>
            <a:pPr marL="0" indent="0" algn="r">
              <a:buNone/>
            </a:pPr>
            <a:r>
              <a:rPr lang="en-US" sz="2400">
                <a:solidFill>
                  <a:schemeClr val="tx1"/>
                </a:solidFill>
              </a:rPr>
              <a:t>Will you establish gift agreements with the donors? </a:t>
            </a:r>
          </a:p>
        </p:txBody>
      </p:sp>
      <p:sp>
        <p:nvSpPr>
          <p:cNvPr id="2" name="Title 1">
            <a:extLst>
              <a:ext uri="{FF2B5EF4-FFF2-40B4-BE49-F238E27FC236}">
                <a16:creationId xmlns:a16="http://schemas.microsoft.com/office/drawing/2014/main" id="{B058C4FE-040E-324C-89BC-211EA1777ABD}"/>
              </a:ext>
            </a:extLst>
          </p:cNvPr>
          <p:cNvSpPr>
            <a:spLocks noGrp="1"/>
          </p:cNvSpPr>
          <p:nvPr>
            <p:ph type="title"/>
          </p:nvPr>
        </p:nvSpPr>
        <p:spPr>
          <a:xfrm>
            <a:off x="539904" y="1530285"/>
            <a:ext cx="7766936" cy="1646302"/>
          </a:xfrm>
        </p:spPr>
        <p:txBody>
          <a:bodyPr vert="horz" lIns="91440" tIns="45720" rIns="91440" bIns="45720" rtlCol="0" anchor="b">
            <a:normAutofit/>
          </a:bodyPr>
          <a:lstStyle/>
          <a:p>
            <a:pPr algn="r"/>
            <a:r>
              <a:rPr lang="en-US" sz="5400" dirty="0"/>
              <a:t>Question #10</a:t>
            </a:r>
          </a:p>
        </p:txBody>
      </p:sp>
      <p:sp>
        <p:nvSpPr>
          <p:cNvPr id="4" name="Footer Placeholder 3">
            <a:extLst>
              <a:ext uri="{FF2B5EF4-FFF2-40B4-BE49-F238E27FC236}">
                <a16:creationId xmlns:a16="http://schemas.microsoft.com/office/drawing/2014/main" id="{0701E7D0-A243-C54B-86D7-93C6B93470F6}"/>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294512439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0976EEB6-E6D7-FB4C-B63A-F7EE90410031}"/>
              </a:ext>
            </a:extLst>
          </p:cNvPr>
          <p:cNvSpPr>
            <a:spLocks noGrp="1"/>
          </p:cNvSpPr>
          <p:nvPr>
            <p:ph idx="1"/>
          </p:nvPr>
        </p:nvSpPr>
        <p:spPr>
          <a:xfrm>
            <a:off x="950800" y="3336955"/>
            <a:ext cx="9550139" cy="1096899"/>
          </a:xfrm>
        </p:spPr>
        <p:txBody>
          <a:bodyPr vert="horz" lIns="91440" tIns="45720" rIns="91440" bIns="45720" rtlCol="0" anchor="t">
            <a:normAutofit/>
          </a:bodyPr>
          <a:lstStyle/>
          <a:p>
            <a:pPr marL="0" indent="0" algn="ctr">
              <a:buNone/>
            </a:pPr>
            <a:r>
              <a:rPr lang="en-US" sz="2400" dirty="0">
                <a:solidFill>
                  <a:schemeClr val="tx1"/>
                </a:solidFill>
              </a:rPr>
              <a:t>Will your fundraising team actively pursue </a:t>
            </a:r>
          </a:p>
          <a:p>
            <a:pPr marL="0" indent="0" algn="ctr">
              <a:buNone/>
            </a:pPr>
            <a:r>
              <a:rPr lang="en-US" sz="2400" dirty="0">
                <a:solidFill>
                  <a:schemeClr val="tx1"/>
                </a:solidFill>
              </a:rPr>
              <a:t>donations from cannabis companies? </a:t>
            </a:r>
          </a:p>
        </p:txBody>
      </p:sp>
      <p:sp>
        <p:nvSpPr>
          <p:cNvPr id="2" name="Title 1">
            <a:extLst>
              <a:ext uri="{FF2B5EF4-FFF2-40B4-BE49-F238E27FC236}">
                <a16:creationId xmlns:a16="http://schemas.microsoft.com/office/drawing/2014/main" id="{521FA42F-9D29-1344-9874-1BD6DD9EB88A}"/>
              </a:ext>
            </a:extLst>
          </p:cNvPr>
          <p:cNvSpPr>
            <a:spLocks noGrp="1"/>
          </p:cNvSpPr>
          <p:nvPr>
            <p:ph type="title"/>
          </p:nvPr>
        </p:nvSpPr>
        <p:spPr>
          <a:xfrm>
            <a:off x="421298" y="1231357"/>
            <a:ext cx="7766936" cy="1646302"/>
          </a:xfrm>
        </p:spPr>
        <p:txBody>
          <a:bodyPr vert="horz" lIns="91440" tIns="45720" rIns="91440" bIns="45720" rtlCol="0" anchor="b">
            <a:normAutofit/>
          </a:bodyPr>
          <a:lstStyle/>
          <a:p>
            <a:pPr algn="r"/>
            <a:r>
              <a:rPr lang="en-US" sz="5400" dirty="0"/>
              <a:t>Question #11 </a:t>
            </a:r>
          </a:p>
        </p:txBody>
      </p:sp>
      <p:sp>
        <p:nvSpPr>
          <p:cNvPr id="4" name="Footer Placeholder 3">
            <a:extLst>
              <a:ext uri="{FF2B5EF4-FFF2-40B4-BE49-F238E27FC236}">
                <a16:creationId xmlns:a16="http://schemas.microsoft.com/office/drawing/2014/main" id="{00F8B634-57E5-2542-8767-C5E1FCD8C68E}"/>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Sam Laprade, CFRE </a:t>
            </a:r>
          </a:p>
        </p:txBody>
      </p:sp>
    </p:spTree>
    <p:extLst>
      <p:ext uri="{BB962C8B-B14F-4D97-AF65-F5344CB8AC3E}">
        <p14:creationId xmlns:p14="http://schemas.microsoft.com/office/powerpoint/2010/main" val="30329584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9F15-EC6F-C043-9C5F-89733549B7C2}"/>
              </a:ext>
            </a:extLst>
          </p:cNvPr>
          <p:cNvSpPr>
            <a:spLocks noGrp="1"/>
          </p:cNvSpPr>
          <p:nvPr>
            <p:ph type="title"/>
          </p:nvPr>
        </p:nvSpPr>
        <p:spPr/>
        <p:txBody>
          <a:bodyPr/>
          <a:lstStyle/>
          <a:p>
            <a:r>
              <a:rPr lang="en-CA" dirty="0"/>
              <a:t>Gift acceptance policy </a:t>
            </a:r>
            <a:endParaRPr lang="en-US" dirty="0"/>
          </a:p>
        </p:txBody>
      </p:sp>
      <p:sp>
        <p:nvSpPr>
          <p:cNvPr id="3" name="Content Placeholder 2">
            <a:extLst>
              <a:ext uri="{FF2B5EF4-FFF2-40B4-BE49-F238E27FC236}">
                <a16:creationId xmlns:a16="http://schemas.microsoft.com/office/drawing/2014/main" id="{7F6487D5-495E-C74B-A33C-19CE70CD9A3B}"/>
              </a:ext>
            </a:extLst>
          </p:cNvPr>
          <p:cNvSpPr>
            <a:spLocks noGrp="1"/>
          </p:cNvSpPr>
          <p:nvPr>
            <p:ph idx="1"/>
          </p:nvPr>
        </p:nvSpPr>
        <p:spPr>
          <a:xfrm>
            <a:off x="677334" y="1930400"/>
            <a:ext cx="8596668" cy="3880773"/>
          </a:xfrm>
        </p:spPr>
        <p:txBody>
          <a:bodyPr>
            <a:normAutofit/>
          </a:bodyPr>
          <a:lstStyle/>
          <a:p>
            <a:r>
              <a:rPr lang="en-CA" sz="2800" dirty="0"/>
              <a:t>Manages the expectations of your donors but also provides your board and staff with consistent practices for reviewing and accepting gifts</a:t>
            </a:r>
          </a:p>
          <a:p>
            <a:r>
              <a:rPr lang="en-CA" sz="2800" dirty="0"/>
              <a:t>Guides on when to decline a gift </a:t>
            </a:r>
          </a:p>
          <a:p>
            <a:r>
              <a:rPr lang="en-CA" sz="2800" dirty="0"/>
              <a:t>Guides on how to track and manage gifts </a:t>
            </a:r>
            <a:endParaRPr lang="en-US" sz="2800" dirty="0"/>
          </a:p>
        </p:txBody>
      </p:sp>
      <p:sp>
        <p:nvSpPr>
          <p:cNvPr id="4" name="Footer Placeholder 3">
            <a:extLst>
              <a:ext uri="{FF2B5EF4-FFF2-40B4-BE49-F238E27FC236}">
                <a16:creationId xmlns:a16="http://schemas.microsoft.com/office/drawing/2014/main" id="{6F8B6A04-8CAB-4742-AD1C-CD712AE1868E}"/>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41493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0ADDAC7-B57D-024A-B24B-B38A1E6E416A}"/>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C8B8CC6A-DCEB-0A45-873C-B54BA1EA5511}"/>
              </a:ext>
            </a:extLst>
          </p:cNvPr>
          <p:cNvSpPr>
            <a:spLocks noGrp="1"/>
          </p:cNvSpPr>
          <p:nvPr>
            <p:ph type="title"/>
          </p:nvPr>
        </p:nvSpPr>
        <p:spPr>
          <a:xfrm>
            <a:off x="643467" y="816638"/>
            <a:ext cx="3367359" cy="5224724"/>
          </a:xfrm>
        </p:spPr>
        <p:txBody>
          <a:bodyPr anchor="ctr">
            <a:normAutofit/>
          </a:bodyPr>
          <a:lstStyle/>
          <a:p>
            <a:r>
              <a:rPr lang="en-CA" dirty="0"/>
              <a:t>Benefits </a:t>
            </a:r>
            <a:endParaRPr lang="en-US" dirty="0"/>
          </a:p>
        </p:txBody>
      </p:sp>
      <p:sp>
        <p:nvSpPr>
          <p:cNvPr id="3" name="Content Placeholder 2">
            <a:extLst>
              <a:ext uri="{FF2B5EF4-FFF2-40B4-BE49-F238E27FC236}">
                <a16:creationId xmlns:a16="http://schemas.microsoft.com/office/drawing/2014/main" id="{8CFA337C-F8A1-D841-A64E-E0B973D99ECC}"/>
              </a:ext>
            </a:extLst>
          </p:cNvPr>
          <p:cNvSpPr>
            <a:spLocks noGrp="1"/>
          </p:cNvSpPr>
          <p:nvPr>
            <p:ph idx="1"/>
          </p:nvPr>
        </p:nvSpPr>
        <p:spPr>
          <a:xfrm>
            <a:off x="4472783" y="816638"/>
            <a:ext cx="6860361" cy="5224724"/>
          </a:xfrm>
        </p:spPr>
        <p:txBody>
          <a:bodyPr anchor="ctr">
            <a:noAutofit/>
          </a:bodyPr>
          <a:lstStyle/>
          <a:p>
            <a:r>
              <a:rPr lang="en-US" sz="2400" dirty="0"/>
              <a:t>Enhances effective operational management</a:t>
            </a:r>
            <a:endParaRPr lang="en-US" sz="2400" b="1" dirty="0"/>
          </a:p>
          <a:p>
            <a:pPr lvl="1"/>
            <a:r>
              <a:rPr lang="en-US" sz="2400" dirty="0"/>
              <a:t>Consistency in administration of policies and procedures</a:t>
            </a:r>
            <a:endParaRPr lang="en-US" sz="2400" b="1" dirty="0"/>
          </a:p>
          <a:p>
            <a:pPr lvl="1"/>
            <a:r>
              <a:rPr lang="en-US" sz="2400" dirty="0"/>
              <a:t>Avoids case-by-case subjective scenarios</a:t>
            </a:r>
            <a:endParaRPr lang="en-US" sz="2400" b="1" dirty="0"/>
          </a:p>
          <a:p>
            <a:pPr lvl="1"/>
            <a:r>
              <a:rPr lang="en-US" sz="2400" dirty="0"/>
              <a:t>Assists staff and volunteer training</a:t>
            </a:r>
            <a:endParaRPr lang="en-US" sz="2400" b="1" dirty="0"/>
          </a:p>
          <a:p>
            <a:pPr lvl="1"/>
            <a:r>
              <a:rPr lang="en-US" sz="2400" dirty="0"/>
              <a:t>Sets out code of conduct for staff and volunteers</a:t>
            </a:r>
            <a:endParaRPr lang="en-US" sz="2400" b="1" dirty="0"/>
          </a:p>
          <a:p>
            <a:pPr lvl="1"/>
            <a:r>
              <a:rPr lang="en-US" sz="2400" dirty="0"/>
              <a:t>Promotes credibility of the charity</a:t>
            </a:r>
            <a:endParaRPr lang="en-US" sz="2400" b="1" dirty="0"/>
          </a:p>
          <a:p>
            <a:pPr lvl="1"/>
            <a:r>
              <a:rPr lang="en-US" sz="2400" dirty="0"/>
              <a:t>Manages expectation of directors, staff and volunteers</a:t>
            </a:r>
            <a:endParaRPr lang="en-US" sz="2400" b="1" dirty="0"/>
          </a:p>
          <a:p>
            <a:pPr marL="0" indent="0">
              <a:buNone/>
            </a:pPr>
            <a:endParaRPr lang="en-CA" sz="2400" dirty="0"/>
          </a:p>
          <a:p>
            <a:r>
              <a:rPr lang="en-CA" sz="1400" dirty="0"/>
              <a:t>K</a:t>
            </a:r>
            <a:r>
              <a:rPr lang="en-US" sz="1400" dirty="0" err="1"/>
              <a:t>aren</a:t>
            </a:r>
            <a:r>
              <a:rPr lang="en-US" sz="1400" dirty="0"/>
              <a:t> Cooper, </a:t>
            </a:r>
            <a:r>
              <a:rPr lang="en-US" sz="1400" dirty="0" err="1"/>
              <a:t>Drache</a:t>
            </a:r>
            <a:r>
              <a:rPr lang="en-US" sz="1400" dirty="0"/>
              <a:t> </a:t>
            </a:r>
          </a:p>
        </p:txBody>
      </p:sp>
    </p:spTree>
    <p:extLst>
      <p:ext uri="{BB962C8B-B14F-4D97-AF65-F5344CB8AC3E}">
        <p14:creationId xmlns:p14="http://schemas.microsoft.com/office/powerpoint/2010/main" val="3603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D6EE-3B38-4D42-B735-2FBE3ADF8DB1}"/>
              </a:ext>
            </a:extLst>
          </p:cNvPr>
          <p:cNvSpPr>
            <a:spLocks noGrp="1"/>
          </p:cNvSpPr>
          <p:nvPr>
            <p:ph type="title"/>
          </p:nvPr>
        </p:nvSpPr>
        <p:spPr>
          <a:xfrm>
            <a:off x="2849562" y="609600"/>
            <a:ext cx="6424440" cy="1320800"/>
          </a:xfrm>
        </p:spPr>
        <p:txBody>
          <a:bodyPr>
            <a:normAutofit/>
          </a:bodyPr>
          <a:lstStyle/>
          <a:p>
            <a:r>
              <a:rPr lang="en-CA" dirty="0"/>
              <a:t>Gift Acceptance Policy Process </a:t>
            </a:r>
            <a:endParaRPr lang="en-US" dirty="0"/>
          </a:p>
        </p:txBody>
      </p:sp>
      <p:pic>
        <p:nvPicPr>
          <p:cNvPr id="6" name="Picture 5">
            <a:extLst>
              <a:ext uri="{FF2B5EF4-FFF2-40B4-BE49-F238E27FC236}">
                <a16:creationId xmlns:a16="http://schemas.microsoft.com/office/drawing/2014/main" id="{2B37D194-3B46-4A34-B275-995A9D5256FB}"/>
              </a:ext>
            </a:extLst>
          </p:cNvPr>
          <p:cNvPicPr>
            <a:picLocks noChangeAspect="1"/>
          </p:cNvPicPr>
          <p:nvPr/>
        </p:nvPicPr>
        <p:blipFill rotWithShape="1">
          <a:blip r:embed="rId2"/>
          <a:srcRect l="64471" r="-2"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D390D4-7CCB-6A4B-AC52-D40B93E8FF48}"/>
              </a:ext>
            </a:extLst>
          </p:cNvPr>
          <p:cNvSpPr>
            <a:spLocks noGrp="1"/>
          </p:cNvSpPr>
          <p:nvPr>
            <p:ph idx="1"/>
          </p:nvPr>
        </p:nvSpPr>
        <p:spPr>
          <a:xfrm>
            <a:off x="2849562" y="2160589"/>
            <a:ext cx="6424440" cy="3880773"/>
          </a:xfrm>
        </p:spPr>
        <p:txBody>
          <a:bodyPr>
            <a:normAutofit/>
          </a:bodyPr>
          <a:lstStyle/>
          <a:p>
            <a:pPr>
              <a:lnSpc>
                <a:spcPct val="90000"/>
              </a:lnSpc>
            </a:pPr>
            <a:r>
              <a:rPr lang="en-CA"/>
              <a:t>1. Initial discussion with Senior Leadership </a:t>
            </a:r>
          </a:p>
          <a:p>
            <a:pPr>
              <a:lnSpc>
                <a:spcPct val="90000"/>
              </a:lnSpc>
            </a:pPr>
            <a:r>
              <a:rPr lang="en-CA"/>
              <a:t>2. Initial discussion with Executive / Board</a:t>
            </a:r>
          </a:p>
          <a:p>
            <a:pPr>
              <a:lnSpc>
                <a:spcPct val="90000"/>
              </a:lnSpc>
            </a:pPr>
            <a:r>
              <a:rPr lang="en-CA"/>
              <a:t>3. Seek legal advice  </a:t>
            </a:r>
          </a:p>
          <a:p>
            <a:pPr>
              <a:lnSpc>
                <a:spcPct val="90000"/>
              </a:lnSpc>
            </a:pPr>
            <a:r>
              <a:rPr lang="en-CA"/>
              <a:t>4. Meeting for discussion </a:t>
            </a:r>
          </a:p>
          <a:p>
            <a:pPr>
              <a:lnSpc>
                <a:spcPct val="90000"/>
              </a:lnSpc>
            </a:pPr>
            <a:r>
              <a:rPr lang="en-CA"/>
              <a:t>5. Draft policy </a:t>
            </a:r>
          </a:p>
          <a:p>
            <a:pPr>
              <a:lnSpc>
                <a:spcPct val="90000"/>
              </a:lnSpc>
            </a:pPr>
            <a:r>
              <a:rPr lang="en-CA"/>
              <a:t>6. Board review </a:t>
            </a:r>
          </a:p>
          <a:p>
            <a:pPr>
              <a:lnSpc>
                <a:spcPct val="90000"/>
              </a:lnSpc>
            </a:pPr>
            <a:r>
              <a:rPr lang="en-CA"/>
              <a:t>7. Policy established and approved</a:t>
            </a:r>
          </a:p>
          <a:p>
            <a:pPr>
              <a:lnSpc>
                <a:spcPct val="90000"/>
              </a:lnSpc>
            </a:pPr>
            <a:r>
              <a:rPr lang="en-CA"/>
              <a:t>8. Share policy internally </a:t>
            </a:r>
          </a:p>
          <a:p>
            <a:pPr>
              <a:lnSpc>
                <a:spcPct val="90000"/>
              </a:lnSpc>
            </a:pPr>
            <a:r>
              <a:rPr lang="en-CA"/>
              <a:t>9. Train volunteers and staff  </a:t>
            </a:r>
          </a:p>
          <a:p>
            <a:pPr>
              <a:lnSpc>
                <a:spcPct val="90000"/>
              </a:lnSpc>
            </a:pPr>
            <a:r>
              <a:rPr lang="en-CA"/>
              <a:t>10. Review annually </a:t>
            </a:r>
          </a:p>
          <a:p>
            <a:pPr marL="0" indent="0">
              <a:lnSpc>
                <a:spcPct val="90000"/>
              </a:lnSpc>
              <a:buNone/>
            </a:pPr>
            <a:endParaRPr lang="en-US"/>
          </a:p>
        </p:txBody>
      </p:sp>
      <p:sp>
        <p:nvSpPr>
          <p:cNvPr id="4" name="Footer Placeholder 3">
            <a:extLst>
              <a:ext uri="{FF2B5EF4-FFF2-40B4-BE49-F238E27FC236}">
                <a16:creationId xmlns:a16="http://schemas.microsoft.com/office/drawing/2014/main" id="{960BD197-8BC7-9E44-B930-CA3408557CFA}"/>
              </a:ext>
            </a:extLst>
          </p:cNvPr>
          <p:cNvSpPr>
            <a:spLocks noGrp="1"/>
          </p:cNvSpPr>
          <p:nvPr>
            <p:ph type="ftr" sz="quarter" idx="11"/>
          </p:nvPr>
        </p:nvSpPr>
        <p:spPr>
          <a:xfrm>
            <a:off x="2849563" y="6041362"/>
            <a:ext cx="4125383" cy="365125"/>
          </a:xfrm>
        </p:spPr>
        <p:txBody>
          <a:bodyPr>
            <a:normAutofit/>
          </a:bodyPr>
          <a:lstStyle/>
          <a:p>
            <a:pPr>
              <a:spcAft>
                <a:spcPts val="600"/>
              </a:spcAft>
            </a:pPr>
            <a:r>
              <a:rPr lang="en-US"/>
              <a:t>Sam Laprade, CFRE </a:t>
            </a:r>
          </a:p>
        </p:txBody>
      </p:sp>
    </p:spTree>
    <p:extLst>
      <p:ext uri="{BB962C8B-B14F-4D97-AF65-F5344CB8AC3E}">
        <p14:creationId xmlns:p14="http://schemas.microsoft.com/office/powerpoint/2010/main" val="85347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A4DC-C966-7E4D-8FF4-AE72DB816168}"/>
              </a:ext>
            </a:extLst>
          </p:cNvPr>
          <p:cNvSpPr>
            <a:spLocks noGrp="1"/>
          </p:cNvSpPr>
          <p:nvPr>
            <p:ph type="title"/>
          </p:nvPr>
        </p:nvSpPr>
        <p:spPr/>
        <p:txBody>
          <a:bodyPr/>
          <a:lstStyle/>
          <a:p>
            <a:r>
              <a:rPr lang="en-CA" dirty="0"/>
              <a:t>Saying no </a:t>
            </a:r>
            <a:endParaRPr lang="en-US" dirty="0"/>
          </a:p>
        </p:txBody>
      </p:sp>
      <p:sp>
        <p:nvSpPr>
          <p:cNvPr id="3" name="Content Placeholder 2">
            <a:extLst>
              <a:ext uri="{FF2B5EF4-FFF2-40B4-BE49-F238E27FC236}">
                <a16:creationId xmlns:a16="http://schemas.microsoft.com/office/drawing/2014/main" id="{8B2651C8-37C4-F943-9399-88239F81AB05}"/>
              </a:ext>
            </a:extLst>
          </p:cNvPr>
          <p:cNvSpPr>
            <a:spLocks noGrp="1"/>
          </p:cNvSpPr>
          <p:nvPr>
            <p:ph idx="1"/>
          </p:nvPr>
        </p:nvSpPr>
        <p:spPr>
          <a:xfrm>
            <a:off x="677334" y="1631200"/>
            <a:ext cx="9236687" cy="3880773"/>
          </a:xfrm>
        </p:spPr>
        <p:txBody>
          <a:bodyPr>
            <a:normAutofit fontScale="92500" lnSpcReduction="10000"/>
          </a:bodyPr>
          <a:lstStyle/>
          <a:p>
            <a:r>
              <a:rPr lang="en-US" sz="2800" dirty="0"/>
              <a:t>Needs to establish a process to review gifts that the charity may wish to decline</a:t>
            </a:r>
            <a:endParaRPr lang="en-US" sz="2800" b="1" dirty="0"/>
          </a:p>
          <a:p>
            <a:pPr lvl="1"/>
            <a:r>
              <a:rPr lang="en-US" sz="2800" dirty="0"/>
              <a:t>Communicate with donors why a certain gift is declined</a:t>
            </a:r>
            <a:endParaRPr lang="en-US" sz="2800" b="1" dirty="0"/>
          </a:p>
          <a:p>
            <a:pPr lvl="1"/>
            <a:r>
              <a:rPr lang="en-US" sz="2800" dirty="0"/>
              <a:t>Develop list of circumstances under which the charity intends to decline a gift, </a:t>
            </a:r>
          </a:p>
          <a:p>
            <a:pPr lvl="2"/>
            <a:r>
              <a:rPr lang="en-US" sz="2800" dirty="0"/>
              <a:t>Restrictions imposed by the donor are not reasonable</a:t>
            </a:r>
            <a:endParaRPr lang="en-US" sz="2800" b="1" dirty="0"/>
          </a:p>
          <a:p>
            <a:pPr lvl="2"/>
            <a:r>
              <a:rPr lang="en-US" sz="2800" dirty="0"/>
              <a:t>Restrictions imposed by the donor that are contrary to the objectives, values, and goals of the charity</a:t>
            </a:r>
            <a:endParaRPr lang="en-US" sz="2800" b="1" dirty="0"/>
          </a:p>
          <a:p>
            <a:endParaRPr lang="en-US" dirty="0"/>
          </a:p>
        </p:txBody>
      </p:sp>
      <p:sp>
        <p:nvSpPr>
          <p:cNvPr id="4" name="Footer Placeholder 3">
            <a:extLst>
              <a:ext uri="{FF2B5EF4-FFF2-40B4-BE49-F238E27FC236}">
                <a16:creationId xmlns:a16="http://schemas.microsoft.com/office/drawing/2014/main" id="{099ADD15-7883-1B46-A8C0-AEA21B83349F}"/>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31777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DEF1-817D-A34E-9043-B3DCCB4A3AC1}"/>
              </a:ext>
            </a:extLst>
          </p:cNvPr>
          <p:cNvSpPr>
            <a:spLocks noGrp="1"/>
          </p:cNvSpPr>
          <p:nvPr>
            <p:ph type="title"/>
          </p:nvPr>
        </p:nvSpPr>
        <p:spPr/>
        <p:txBody>
          <a:bodyPr/>
          <a:lstStyle/>
          <a:p>
            <a:r>
              <a:rPr lang="en-CA" dirty="0"/>
              <a:t>Your current policy? </a:t>
            </a:r>
            <a:endParaRPr lang="en-US" dirty="0"/>
          </a:p>
        </p:txBody>
      </p:sp>
      <p:sp>
        <p:nvSpPr>
          <p:cNvPr id="3" name="Content Placeholder 2">
            <a:extLst>
              <a:ext uri="{FF2B5EF4-FFF2-40B4-BE49-F238E27FC236}">
                <a16:creationId xmlns:a16="http://schemas.microsoft.com/office/drawing/2014/main" id="{DD342D4C-660F-CC4F-8176-8C71D9F8309C}"/>
              </a:ext>
            </a:extLst>
          </p:cNvPr>
          <p:cNvSpPr>
            <a:spLocks noGrp="1"/>
          </p:cNvSpPr>
          <p:nvPr>
            <p:ph idx="1"/>
          </p:nvPr>
        </p:nvSpPr>
        <p:spPr>
          <a:xfrm>
            <a:off x="677334" y="1550989"/>
            <a:ext cx="8596668" cy="3880773"/>
          </a:xfrm>
        </p:spPr>
        <p:txBody>
          <a:bodyPr>
            <a:normAutofit fontScale="92500" lnSpcReduction="10000"/>
          </a:bodyPr>
          <a:lstStyle/>
          <a:p>
            <a:r>
              <a:rPr lang="en-CA" sz="2800" dirty="0"/>
              <a:t>Alcohol </a:t>
            </a:r>
          </a:p>
          <a:p>
            <a:r>
              <a:rPr lang="en-CA" sz="2800" dirty="0"/>
              <a:t>Tobacco </a:t>
            </a:r>
          </a:p>
          <a:p>
            <a:r>
              <a:rPr lang="en-CA" sz="2800" dirty="0"/>
              <a:t>Lotteries  </a:t>
            </a:r>
          </a:p>
          <a:p>
            <a:r>
              <a:rPr lang="en-CA" sz="2800" dirty="0"/>
              <a:t>Casinos </a:t>
            </a:r>
          </a:p>
          <a:p>
            <a:r>
              <a:rPr lang="en-CA" sz="2800" dirty="0"/>
              <a:t>Strip clubs </a:t>
            </a:r>
          </a:p>
          <a:p>
            <a:r>
              <a:rPr lang="en-CA" sz="2800" dirty="0"/>
              <a:t>Hell’s Angels and other motorcycle clubs </a:t>
            </a:r>
          </a:p>
          <a:p>
            <a:r>
              <a:rPr lang="en-CA" sz="2800" dirty="0"/>
              <a:t>Fur trade </a:t>
            </a:r>
          </a:p>
          <a:p>
            <a:r>
              <a:rPr lang="en-CA" sz="2800" dirty="0"/>
              <a:t>Gun related businesses </a:t>
            </a:r>
          </a:p>
          <a:p>
            <a:endParaRPr lang="en-CA" dirty="0"/>
          </a:p>
          <a:p>
            <a:endParaRPr lang="en-CA" dirty="0"/>
          </a:p>
        </p:txBody>
      </p:sp>
      <p:sp>
        <p:nvSpPr>
          <p:cNvPr id="4" name="Footer Placeholder 3">
            <a:extLst>
              <a:ext uri="{FF2B5EF4-FFF2-40B4-BE49-F238E27FC236}">
                <a16:creationId xmlns:a16="http://schemas.microsoft.com/office/drawing/2014/main" id="{5D2FB6CD-A853-4548-B976-5DB96831D956}"/>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33718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D92219A-5046-D64D-9FB8-80BDBFA6BEF3}"/>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dirty="0"/>
              <a:t>Sam Laprade, CFRE </a:t>
            </a:r>
          </a:p>
        </p:txBody>
      </p:sp>
      <p:sp>
        <p:nvSpPr>
          <p:cNvPr id="2" name="Title 1">
            <a:extLst>
              <a:ext uri="{FF2B5EF4-FFF2-40B4-BE49-F238E27FC236}">
                <a16:creationId xmlns:a16="http://schemas.microsoft.com/office/drawing/2014/main" id="{315DE761-E431-6842-8AF1-93F3F55AD29D}"/>
              </a:ext>
            </a:extLst>
          </p:cNvPr>
          <p:cNvSpPr>
            <a:spLocks noGrp="1"/>
          </p:cNvSpPr>
          <p:nvPr>
            <p:ph type="title"/>
          </p:nvPr>
        </p:nvSpPr>
        <p:spPr>
          <a:xfrm>
            <a:off x="437222" y="845485"/>
            <a:ext cx="4010828" cy="5224724"/>
          </a:xfrm>
        </p:spPr>
        <p:txBody>
          <a:bodyPr anchor="ctr">
            <a:normAutofit/>
          </a:bodyPr>
          <a:lstStyle/>
          <a:p>
            <a:r>
              <a:rPr lang="en-CA" dirty="0"/>
              <a:t>Board member #1 </a:t>
            </a:r>
            <a:endParaRPr lang="en-US" dirty="0"/>
          </a:p>
        </p:txBody>
      </p:sp>
      <p:sp>
        <p:nvSpPr>
          <p:cNvPr id="3" name="Content Placeholder 2">
            <a:extLst>
              <a:ext uri="{FF2B5EF4-FFF2-40B4-BE49-F238E27FC236}">
                <a16:creationId xmlns:a16="http://schemas.microsoft.com/office/drawing/2014/main" id="{5CDB26A1-4006-C742-9D62-611C55636921}"/>
              </a:ext>
            </a:extLst>
          </p:cNvPr>
          <p:cNvSpPr>
            <a:spLocks noGrp="1"/>
          </p:cNvSpPr>
          <p:nvPr>
            <p:ph idx="1"/>
          </p:nvPr>
        </p:nvSpPr>
        <p:spPr>
          <a:xfrm>
            <a:off x="4654294" y="816638"/>
            <a:ext cx="5319699" cy="5224724"/>
          </a:xfrm>
        </p:spPr>
        <p:txBody>
          <a:bodyPr anchor="ctr">
            <a:normAutofit/>
          </a:bodyPr>
          <a:lstStyle/>
          <a:p>
            <a:r>
              <a:rPr lang="en-CA" sz="2400" dirty="0"/>
              <a:t>Son is struggling with drug addiction and the gateway drug was marijuana </a:t>
            </a:r>
          </a:p>
          <a:p>
            <a:r>
              <a:rPr lang="en-CA" sz="2400" dirty="0"/>
              <a:t>Very against your organization accepting gifts </a:t>
            </a:r>
          </a:p>
          <a:p>
            <a:r>
              <a:rPr lang="en-CA" sz="2400" dirty="0"/>
              <a:t>Indicates they will resign and encourage high-net friends, your donors, to stop donating to your cause </a:t>
            </a:r>
          </a:p>
          <a:p>
            <a:pPr marL="0" indent="0">
              <a:buNone/>
            </a:pPr>
            <a:endParaRPr lang="en-US" dirty="0"/>
          </a:p>
        </p:txBody>
      </p:sp>
    </p:spTree>
    <p:extLst>
      <p:ext uri="{BB962C8B-B14F-4D97-AF65-F5344CB8AC3E}">
        <p14:creationId xmlns:p14="http://schemas.microsoft.com/office/powerpoint/2010/main" val="337857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E84A757-3990-534E-9E63-9C92A1183F73}"/>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2570192D-F355-2342-A36B-EF8BC5656FA6}"/>
              </a:ext>
            </a:extLst>
          </p:cNvPr>
          <p:cNvSpPr>
            <a:spLocks noGrp="1"/>
          </p:cNvSpPr>
          <p:nvPr>
            <p:ph type="title"/>
          </p:nvPr>
        </p:nvSpPr>
        <p:spPr>
          <a:xfrm>
            <a:off x="425813" y="817350"/>
            <a:ext cx="3815991" cy="5224724"/>
          </a:xfrm>
        </p:spPr>
        <p:txBody>
          <a:bodyPr anchor="ctr">
            <a:normAutofit/>
          </a:bodyPr>
          <a:lstStyle/>
          <a:p>
            <a:r>
              <a:rPr lang="en-CA" dirty="0"/>
              <a:t>Board Member #2 </a:t>
            </a:r>
            <a:endParaRPr lang="en-US" dirty="0"/>
          </a:p>
        </p:txBody>
      </p:sp>
      <p:sp>
        <p:nvSpPr>
          <p:cNvPr id="3" name="Content Placeholder 2">
            <a:extLst>
              <a:ext uri="{FF2B5EF4-FFF2-40B4-BE49-F238E27FC236}">
                <a16:creationId xmlns:a16="http://schemas.microsoft.com/office/drawing/2014/main" id="{B083DB67-02DC-1244-86D0-783982E067A8}"/>
              </a:ext>
            </a:extLst>
          </p:cNvPr>
          <p:cNvSpPr>
            <a:spLocks noGrp="1"/>
          </p:cNvSpPr>
          <p:nvPr>
            <p:ph idx="1"/>
          </p:nvPr>
        </p:nvSpPr>
        <p:spPr>
          <a:xfrm>
            <a:off x="4654295" y="816638"/>
            <a:ext cx="4619706" cy="5224724"/>
          </a:xfrm>
        </p:spPr>
        <p:txBody>
          <a:bodyPr anchor="ctr">
            <a:normAutofit/>
          </a:bodyPr>
          <a:lstStyle/>
          <a:p>
            <a:r>
              <a:rPr lang="en-CA" sz="2400" dirty="0"/>
              <a:t>Her Mom suffered with a disease and has seen incredible benefits through the use of medical cannabis </a:t>
            </a:r>
          </a:p>
          <a:p>
            <a:r>
              <a:rPr lang="en-CA" sz="2400" dirty="0"/>
              <a:t>Wants to accept the gifts </a:t>
            </a:r>
          </a:p>
          <a:p>
            <a:r>
              <a:rPr lang="en-CA" sz="2400" dirty="0"/>
              <a:t>Does not want to accept from companies selling recreational cannabis </a:t>
            </a:r>
          </a:p>
          <a:p>
            <a:endParaRPr lang="en-US" dirty="0"/>
          </a:p>
        </p:txBody>
      </p:sp>
    </p:spTree>
    <p:extLst>
      <p:ext uri="{BB962C8B-B14F-4D97-AF65-F5344CB8AC3E}">
        <p14:creationId xmlns:p14="http://schemas.microsoft.com/office/powerpoint/2010/main" val="164322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3" name="Picture 32">
            <a:extLst>
              <a:ext uri="{FF2B5EF4-FFF2-40B4-BE49-F238E27FC236}">
                <a16:creationId xmlns:a16="http://schemas.microsoft.com/office/drawing/2014/main" id="{2ECEF9A2-B900-F64F-A1A0-66CD189D1DC0}"/>
              </a:ext>
            </a:extLst>
          </p:cNvPr>
          <p:cNvPicPr>
            <a:picLocks noChangeAspect="1"/>
          </p:cNvPicPr>
          <p:nvPr/>
        </p:nvPicPr>
        <p:blipFill rotWithShape="1">
          <a:blip r:embed="rId2"/>
          <a:srcRect l="9091" t="9670" b="13721"/>
          <a:stretch/>
        </p:blipFill>
        <p:spPr>
          <a:xfrm>
            <a:off x="7149" y="8477"/>
            <a:ext cx="12191999" cy="6857990"/>
          </a:xfrm>
          <a:prstGeom prst="rect">
            <a:avLst/>
          </a:prstGeom>
          <a:solidFill>
            <a:schemeClr val="bg1"/>
          </a:solidFill>
        </p:spPr>
      </p:pic>
      <p:sp>
        <p:nvSpPr>
          <p:cNvPr id="50" name="Isosceles Triangle 49">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Parallelogram 51">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7E6D99-4463-D542-8116-CC583F66D5FB}"/>
              </a:ext>
            </a:extLst>
          </p:cNvPr>
          <p:cNvSpPr>
            <a:spLocks noGrp="1"/>
          </p:cNvSpPr>
          <p:nvPr>
            <p:ph type="title"/>
          </p:nvPr>
        </p:nvSpPr>
        <p:spPr>
          <a:xfrm>
            <a:off x="4430044" y="1648511"/>
            <a:ext cx="5319872" cy="2369131"/>
          </a:xfrm>
        </p:spPr>
        <p:txBody>
          <a:bodyPr vert="horz" lIns="91440" tIns="45720" rIns="91440" bIns="45720" rtlCol="0" anchor="b">
            <a:normAutofit/>
          </a:bodyPr>
          <a:lstStyle/>
          <a:p>
            <a:pPr algn="ctr">
              <a:lnSpc>
                <a:spcPct val="90000"/>
              </a:lnSpc>
            </a:pPr>
            <a:r>
              <a:rPr lang="en-US" sz="5400" dirty="0">
                <a:solidFill>
                  <a:schemeClr val="tx1">
                    <a:lumMod val="50000"/>
                    <a:lumOff val="50000"/>
                  </a:schemeClr>
                </a:solidFill>
              </a:rPr>
              <a:t>Why am I talking about pot? </a:t>
            </a:r>
          </a:p>
        </p:txBody>
      </p:sp>
      <p:sp>
        <p:nvSpPr>
          <p:cNvPr id="4" name="Footer Placeholder 3">
            <a:extLst>
              <a:ext uri="{FF2B5EF4-FFF2-40B4-BE49-F238E27FC236}">
                <a16:creationId xmlns:a16="http://schemas.microsoft.com/office/drawing/2014/main" id="{7DEC68BE-FB9C-7544-B7CA-389C3F9CD16F}"/>
              </a:ext>
            </a:extLst>
          </p:cNvPr>
          <p:cNvSpPr>
            <a:spLocks noGrp="1"/>
          </p:cNvSpPr>
          <p:nvPr>
            <p:ph type="ftr" sz="quarter" idx="11"/>
          </p:nvPr>
        </p:nvSpPr>
        <p:spPr>
          <a:xfrm>
            <a:off x="4092401" y="6041362"/>
            <a:ext cx="4021497" cy="365125"/>
          </a:xfrm>
        </p:spPr>
        <p:txBody>
          <a:bodyPr vert="horz" lIns="91440" tIns="45720" rIns="91440" bIns="45720" rtlCol="0" anchor="ctr">
            <a:normAutofit/>
          </a:bodyPr>
          <a:lstStyle/>
          <a:p>
            <a:pPr defTabSz="914400">
              <a:spcAft>
                <a:spcPts val="600"/>
              </a:spcAft>
            </a:pPr>
            <a:r>
              <a:rPr lang="en-US" kern="1200" dirty="0">
                <a:solidFill>
                  <a:schemeClr val="tx1">
                    <a:tint val="75000"/>
                  </a:schemeClr>
                </a:solidFill>
                <a:latin typeface="+mn-lt"/>
                <a:ea typeface="+mn-ea"/>
                <a:cs typeface="+mn-cs"/>
              </a:rPr>
              <a:t>Sam Laprade, CFRE </a:t>
            </a:r>
            <a:endParaRPr lang="en-US" kern="1200">
              <a:solidFill>
                <a:schemeClr val="tx1">
                  <a:tint val="75000"/>
                </a:schemeClr>
              </a:solidFill>
              <a:latin typeface="+mn-lt"/>
              <a:ea typeface="+mn-ea"/>
              <a:cs typeface="+mn-cs"/>
            </a:endParaRPr>
          </a:p>
        </p:txBody>
      </p:sp>
      <p:sp>
        <p:nvSpPr>
          <p:cNvPr id="64"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826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F2D8406-1D1E-D54D-9E63-5D0D0573B347}"/>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9F7B329B-CAE5-5341-B8FF-4C31B910E308}"/>
              </a:ext>
            </a:extLst>
          </p:cNvPr>
          <p:cNvSpPr>
            <a:spLocks noGrp="1"/>
          </p:cNvSpPr>
          <p:nvPr>
            <p:ph type="title"/>
          </p:nvPr>
        </p:nvSpPr>
        <p:spPr>
          <a:xfrm>
            <a:off x="439880" y="845485"/>
            <a:ext cx="3801924" cy="5224724"/>
          </a:xfrm>
        </p:spPr>
        <p:txBody>
          <a:bodyPr anchor="ctr">
            <a:normAutofit/>
          </a:bodyPr>
          <a:lstStyle/>
          <a:p>
            <a:r>
              <a:rPr lang="en-CA" dirty="0"/>
              <a:t>Board Member #3 </a:t>
            </a:r>
            <a:endParaRPr lang="en-US" dirty="0"/>
          </a:p>
        </p:txBody>
      </p:sp>
      <p:sp>
        <p:nvSpPr>
          <p:cNvPr id="3" name="Content Placeholder 2">
            <a:extLst>
              <a:ext uri="{FF2B5EF4-FFF2-40B4-BE49-F238E27FC236}">
                <a16:creationId xmlns:a16="http://schemas.microsoft.com/office/drawing/2014/main" id="{363B4EF3-4D7D-5B43-AF5C-93DE5CD57F5D}"/>
              </a:ext>
            </a:extLst>
          </p:cNvPr>
          <p:cNvSpPr>
            <a:spLocks noGrp="1"/>
          </p:cNvSpPr>
          <p:nvPr>
            <p:ph idx="1"/>
          </p:nvPr>
        </p:nvSpPr>
        <p:spPr>
          <a:xfrm>
            <a:off x="4654294" y="816638"/>
            <a:ext cx="5066471" cy="5224724"/>
          </a:xfrm>
        </p:spPr>
        <p:txBody>
          <a:bodyPr anchor="ctr">
            <a:normAutofit/>
          </a:bodyPr>
          <a:lstStyle/>
          <a:p>
            <a:r>
              <a:rPr lang="en-CA" sz="2400" dirty="0"/>
              <a:t>Very liberal </a:t>
            </a:r>
          </a:p>
          <a:p>
            <a:r>
              <a:rPr lang="en-CA" sz="2400" dirty="0"/>
              <a:t>Wants to accept from medical and recreational companies </a:t>
            </a:r>
          </a:p>
          <a:p>
            <a:r>
              <a:rPr lang="en-CA" sz="2400" dirty="0"/>
              <a:t>Argues that the government made it legal so there is no reason to decline </a:t>
            </a:r>
            <a:endParaRPr lang="en-US" sz="2400" dirty="0"/>
          </a:p>
        </p:txBody>
      </p:sp>
    </p:spTree>
    <p:extLst>
      <p:ext uri="{BB962C8B-B14F-4D97-AF65-F5344CB8AC3E}">
        <p14:creationId xmlns:p14="http://schemas.microsoft.com/office/powerpoint/2010/main" val="350132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1EAF2C9-C189-A44C-872E-5D4E988B774E}"/>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82F51107-5999-804C-AE00-2C251022DC0A}"/>
              </a:ext>
            </a:extLst>
          </p:cNvPr>
          <p:cNvSpPr>
            <a:spLocks noGrp="1"/>
          </p:cNvSpPr>
          <p:nvPr>
            <p:ph type="title"/>
          </p:nvPr>
        </p:nvSpPr>
        <p:spPr>
          <a:xfrm>
            <a:off x="478824" y="816638"/>
            <a:ext cx="3759721" cy="5224724"/>
          </a:xfrm>
        </p:spPr>
        <p:txBody>
          <a:bodyPr anchor="ctr">
            <a:normAutofit/>
          </a:bodyPr>
          <a:lstStyle/>
          <a:p>
            <a:r>
              <a:rPr lang="en-CA" dirty="0"/>
              <a:t>Board Member #4</a:t>
            </a:r>
            <a:endParaRPr lang="en-US" dirty="0"/>
          </a:p>
        </p:txBody>
      </p:sp>
      <p:sp>
        <p:nvSpPr>
          <p:cNvPr id="3" name="Content Placeholder 2">
            <a:extLst>
              <a:ext uri="{FF2B5EF4-FFF2-40B4-BE49-F238E27FC236}">
                <a16:creationId xmlns:a16="http://schemas.microsoft.com/office/drawing/2014/main" id="{8BA7351E-8FB3-5546-A784-2F71B2C33F0B}"/>
              </a:ext>
            </a:extLst>
          </p:cNvPr>
          <p:cNvSpPr>
            <a:spLocks noGrp="1"/>
          </p:cNvSpPr>
          <p:nvPr>
            <p:ph idx="1"/>
          </p:nvPr>
        </p:nvSpPr>
        <p:spPr>
          <a:xfrm>
            <a:off x="4654294" y="816638"/>
            <a:ext cx="5179021" cy="5224724"/>
          </a:xfrm>
        </p:spPr>
        <p:txBody>
          <a:bodyPr anchor="ctr">
            <a:normAutofit/>
          </a:bodyPr>
          <a:lstStyle/>
          <a:p>
            <a:r>
              <a:rPr lang="en-CA" sz="2400" dirty="0"/>
              <a:t>Is neutral</a:t>
            </a:r>
          </a:p>
          <a:p>
            <a:r>
              <a:rPr lang="en-CA" sz="2400" dirty="0"/>
              <a:t>Wants to manage risk; see what happens with other NPOs </a:t>
            </a:r>
          </a:p>
          <a:p>
            <a:r>
              <a:rPr lang="en-CA" sz="2400" dirty="0"/>
              <a:t>Wants to wait before putting a policy in place </a:t>
            </a:r>
          </a:p>
          <a:p>
            <a:endParaRPr lang="en-US" dirty="0"/>
          </a:p>
        </p:txBody>
      </p:sp>
    </p:spTree>
    <p:extLst>
      <p:ext uri="{BB962C8B-B14F-4D97-AF65-F5344CB8AC3E}">
        <p14:creationId xmlns:p14="http://schemas.microsoft.com/office/powerpoint/2010/main" val="148294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5286D-F89A-4209-9335-3D01F7F72576}"/>
              </a:ext>
            </a:extLst>
          </p:cNvPr>
          <p:cNvPicPr>
            <a:picLocks noChangeAspect="1"/>
          </p:cNvPicPr>
          <p:nvPr/>
        </p:nvPicPr>
        <p:blipFill rotWithShape="1">
          <a:blip r:embed="rId2"/>
          <a:srcRect l="9091" b="23391"/>
          <a:stretch/>
        </p:blipFill>
        <p:spPr>
          <a:xfrm>
            <a:off x="1" y="10"/>
            <a:ext cx="12191999" cy="6857990"/>
          </a:xfrm>
          <a:prstGeom prst="rect">
            <a:avLst/>
          </a:prstGeom>
        </p:spPr>
      </p:pic>
      <p:sp>
        <p:nvSpPr>
          <p:cNvPr id="15" name="Isosceles Triangle 14">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Parallelogram 16">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8379B4-1F38-964A-ACDF-2FE3CB698F6D}"/>
              </a:ext>
            </a:extLst>
          </p:cNvPr>
          <p:cNvSpPr>
            <a:spLocks noGrp="1"/>
          </p:cNvSpPr>
          <p:nvPr>
            <p:ph type="title"/>
          </p:nvPr>
        </p:nvSpPr>
        <p:spPr>
          <a:xfrm>
            <a:off x="2786047" y="609600"/>
            <a:ext cx="6487955" cy="1320800"/>
          </a:xfrm>
        </p:spPr>
        <p:txBody>
          <a:bodyPr anchor="t">
            <a:normAutofit/>
          </a:bodyPr>
          <a:lstStyle/>
          <a:p>
            <a:r>
              <a:rPr lang="en-CA" dirty="0"/>
              <a:t>Policies new and revised  </a:t>
            </a:r>
            <a:endParaRPr lang="en-US" dirty="0"/>
          </a:p>
        </p:txBody>
      </p:sp>
      <p:sp>
        <p:nvSpPr>
          <p:cNvPr id="25"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B3D9CE8-B547-5846-9AC7-89708E544FE5}"/>
              </a:ext>
            </a:extLst>
          </p:cNvPr>
          <p:cNvSpPr>
            <a:spLocks noGrp="1"/>
          </p:cNvSpPr>
          <p:nvPr>
            <p:ph idx="1"/>
          </p:nvPr>
        </p:nvSpPr>
        <p:spPr>
          <a:xfrm>
            <a:off x="2786047" y="2159000"/>
            <a:ext cx="6960916" cy="3882362"/>
          </a:xfrm>
        </p:spPr>
        <p:txBody>
          <a:bodyPr>
            <a:normAutofit/>
          </a:bodyPr>
          <a:lstStyle/>
          <a:p>
            <a:r>
              <a:rPr lang="en-CA" sz="3200" dirty="0"/>
              <a:t>s</a:t>
            </a:r>
            <a:r>
              <a:rPr lang="en-US" sz="3200" dirty="0"/>
              <a:t>haring the policy with internal audiences is key </a:t>
            </a:r>
          </a:p>
          <a:p>
            <a:r>
              <a:rPr lang="en-CA" sz="3200" dirty="0"/>
              <a:t>e</a:t>
            </a:r>
            <a:r>
              <a:rPr lang="en-US" sz="3200" dirty="0"/>
              <a:t>stablishing  key messages </a:t>
            </a:r>
          </a:p>
          <a:p>
            <a:r>
              <a:rPr lang="en-US" sz="3200" dirty="0"/>
              <a:t>reviewing annually with the team </a:t>
            </a:r>
          </a:p>
          <a:p>
            <a:pPr marL="0" indent="0">
              <a:buNone/>
            </a:pPr>
            <a:endParaRPr lang="en-CA" dirty="0"/>
          </a:p>
        </p:txBody>
      </p:sp>
      <p:sp>
        <p:nvSpPr>
          <p:cNvPr id="4" name="Footer Placeholder 3">
            <a:extLst>
              <a:ext uri="{FF2B5EF4-FFF2-40B4-BE49-F238E27FC236}">
                <a16:creationId xmlns:a16="http://schemas.microsoft.com/office/drawing/2014/main" id="{DAE0A749-3521-7D4B-B7C9-65E710FE0374}"/>
              </a:ext>
            </a:extLst>
          </p:cNvPr>
          <p:cNvSpPr>
            <a:spLocks noGrp="1"/>
          </p:cNvSpPr>
          <p:nvPr>
            <p:ph type="ftr" sz="quarter" idx="11"/>
          </p:nvPr>
        </p:nvSpPr>
        <p:spPr>
          <a:xfrm>
            <a:off x="1973729" y="6041362"/>
            <a:ext cx="5001217" cy="365125"/>
          </a:xfrm>
        </p:spPr>
        <p:txBody>
          <a:bodyPr>
            <a:normAutofit/>
          </a:bodyPr>
          <a:lstStyle/>
          <a:p>
            <a:pPr>
              <a:spcAft>
                <a:spcPts val="600"/>
              </a:spcAft>
            </a:pPr>
            <a:r>
              <a:rPr lang="en-US">
                <a:solidFill>
                  <a:schemeClr val="tx1"/>
                </a:solidFill>
              </a:rPr>
              <a:t>Sam Laprade, CFRE </a:t>
            </a:r>
          </a:p>
        </p:txBody>
      </p:sp>
      <p:sp>
        <p:nvSpPr>
          <p:cNvPr id="29"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42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800FEBE-4901-464E-BAD3-B505FD13C08D}"/>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4C5EF7D6-0F6F-0843-9BB5-67A7D09B67CD}"/>
              </a:ext>
            </a:extLst>
          </p:cNvPr>
          <p:cNvSpPr>
            <a:spLocks noGrp="1"/>
          </p:cNvSpPr>
          <p:nvPr>
            <p:ph type="title"/>
          </p:nvPr>
        </p:nvSpPr>
        <p:spPr>
          <a:xfrm>
            <a:off x="643467" y="816638"/>
            <a:ext cx="3367359" cy="5224724"/>
          </a:xfrm>
        </p:spPr>
        <p:txBody>
          <a:bodyPr anchor="ctr">
            <a:normAutofit/>
          </a:bodyPr>
          <a:lstStyle/>
          <a:p>
            <a:r>
              <a:rPr lang="en-CA" dirty="0"/>
              <a:t>What are the leaders of cannabis companies thinking? </a:t>
            </a:r>
            <a:endParaRPr lang="en-US" dirty="0"/>
          </a:p>
        </p:txBody>
      </p:sp>
      <p:sp>
        <p:nvSpPr>
          <p:cNvPr id="3" name="Content Placeholder 2">
            <a:extLst>
              <a:ext uri="{FF2B5EF4-FFF2-40B4-BE49-F238E27FC236}">
                <a16:creationId xmlns:a16="http://schemas.microsoft.com/office/drawing/2014/main" id="{A7D33ABC-F468-0B4D-8D19-6062BDD7E728}"/>
              </a:ext>
            </a:extLst>
          </p:cNvPr>
          <p:cNvSpPr>
            <a:spLocks noGrp="1"/>
          </p:cNvSpPr>
          <p:nvPr>
            <p:ph idx="1"/>
          </p:nvPr>
        </p:nvSpPr>
        <p:spPr>
          <a:xfrm>
            <a:off x="4654294" y="816638"/>
            <a:ext cx="5136815" cy="5224724"/>
          </a:xfrm>
        </p:spPr>
        <p:txBody>
          <a:bodyPr anchor="ctr">
            <a:normAutofit/>
          </a:bodyPr>
          <a:lstStyle/>
          <a:p>
            <a:r>
              <a:rPr lang="en-CA" sz="2400" dirty="0"/>
              <a:t>Is the board and senior leadership comfortable with my company making a gift?</a:t>
            </a:r>
          </a:p>
          <a:p>
            <a:r>
              <a:rPr lang="en-CA" sz="2400" dirty="0"/>
              <a:t>Will there be any negative public relations? </a:t>
            </a:r>
          </a:p>
          <a:p>
            <a:r>
              <a:rPr lang="en-CA" sz="2400" dirty="0"/>
              <a:t>Are they willing to be public about the gift (within the law)? </a:t>
            </a:r>
          </a:p>
          <a:p>
            <a:r>
              <a:rPr lang="en-CA" sz="2400" dirty="0"/>
              <a:t>How will the funds be used? </a:t>
            </a:r>
          </a:p>
          <a:p>
            <a:r>
              <a:rPr lang="en-CA" sz="2400" dirty="0"/>
              <a:t>Will we be respected? </a:t>
            </a:r>
          </a:p>
          <a:p>
            <a:endParaRPr lang="en-US" dirty="0"/>
          </a:p>
        </p:txBody>
      </p:sp>
    </p:spTree>
    <p:extLst>
      <p:ext uri="{BB962C8B-B14F-4D97-AF65-F5344CB8AC3E}">
        <p14:creationId xmlns:p14="http://schemas.microsoft.com/office/powerpoint/2010/main" val="21963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C4C253B-9007-D54E-8B31-60BC5628DD41}"/>
              </a:ext>
            </a:extLst>
          </p:cNvPr>
          <p:cNvPicPr>
            <a:picLocks noGrp="1" noChangeAspect="1"/>
          </p:cNvPicPr>
          <p:nvPr>
            <p:ph idx="1"/>
          </p:nvPr>
        </p:nvPicPr>
        <p:blipFill>
          <a:blip r:embed="rId2"/>
          <a:stretch>
            <a:fillRect/>
          </a:stretch>
        </p:blipFill>
        <p:spPr>
          <a:xfrm>
            <a:off x="1126309" y="1269846"/>
            <a:ext cx="9941259" cy="4314681"/>
          </a:xfrm>
          <a:prstGeom prst="rect">
            <a:avLst/>
          </a:prstGeom>
        </p:spPr>
      </p:pic>
      <p:sp>
        <p:nvSpPr>
          <p:cNvPr id="4" name="Footer Placeholder 3">
            <a:extLst>
              <a:ext uri="{FF2B5EF4-FFF2-40B4-BE49-F238E27FC236}">
                <a16:creationId xmlns:a16="http://schemas.microsoft.com/office/drawing/2014/main" id="{ED9A1629-5530-3D47-9225-984EC95C7A41}"/>
              </a:ext>
            </a:extLst>
          </p:cNvPr>
          <p:cNvSpPr>
            <a:spLocks noGrp="1"/>
          </p:cNvSpPr>
          <p:nvPr>
            <p:ph type="ftr" sz="quarter" idx="11"/>
          </p:nvPr>
        </p:nvSpPr>
        <p:spPr>
          <a:xfrm>
            <a:off x="653889" y="6411619"/>
            <a:ext cx="6297612"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 Laprade, CFRE </a:t>
            </a:r>
          </a:p>
        </p:txBody>
      </p:sp>
    </p:spTree>
    <p:extLst>
      <p:ext uri="{BB962C8B-B14F-4D97-AF65-F5344CB8AC3E}">
        <p14:creationId xmlns:p14="http://schemas.microsoft.com/office/powerpoint/2010/main" val="112683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21C3-73C4-2B41-BC88-06901745FA10}"/>
              </a:ext>
            </a:extLst>
          </p:cNvPr>
          <p:cNvSpPr>
            <a:spLocks noGrp="1"/>
          </p:cNvSpPr>
          <p:nvPr>
            <p:ph type="title"/>
          </p:nvPr>
        </p:nvSpPr>
        <p:spPr/>
        <p:txBody>
          <a:bodyPr/>
          <a:lstStyle/>
          <a:p>
            <a:r>
              <a:rPr lang="en-CA" dirty="0"/>
              <a:t>What’s happening?  </a:t>
            </a:r>
            <a:endParaRPr lang="en-US" dirty="0"/>
          </a:p>
        </p:txBody>
      </p:sp>
      <p:sp>
        <p:nvSpPr>
          <p:cNvPr id="3" name="Content Placeholder 2">
            <a:extLst>
              <a:ext uri="{FF2B5EF4-FFF2-40B4-BE49-F238E27FC236}">
                <a16:creationId xmlns:a16="http://schemas.microsoft.com/office/drawing/2014/main" id="{B9A00E07-806E-5441-81CF-AAA1735D6832}"/>
              </a:ext>
            </a:extLst>
          </p:cNvPr>
          <p:cNvSpPr>
            <a:spLocks noGrp="1"/>
          </p:cNvSpPr>
          <p:nvPr>
            <p:ph idx="1"/>
          </p:nvPr>
        </p:nvSpPr>
        <p:spPr>
          <a:xfrm>
            <a:off x="677333" y="1443789"/>
            <a:ext cx="9477319" cy="4892843"/>
          </a:xfrm>
        </p:spPr>
        <p:txBody>
          <a:bodyPr>
            <a:normAutofit fontScale="92500" lnSpcReduction="10000"/>
          </a:bodyPr>
          <a:lstStyle/>
          <a:p>
            <a:r>
              <a:rPr lang="en-CA" sz="2800" b="1" dirty="0"/>
              <a:t>June 6, 2018</a:t>
            </a:r>
          </a:p>
          <a:p>
            <a:pPr lvl="1"/>
            <a:r>
              <a:rPr lang="en-CA" sz="2800" b="1" dirty="0">
                <a:solidFill>
                  <a:schemeClr val="tx1"/>
                </a:solidFill>
              </a:rPr>
              <a:t>Vancouver, BC &amp; Smiths Falls, ON</a:t>
            </a:r>
          </a:p>
          <a:p>
            <a:pPr lvl="1"/>
            <a:r>
              <a:rPr lang="en-CA" sz="2800" dirty="0">
                <a:solidFill>
                  <a:schemeClr val="tx1"/>
                </a:solidFill>
              </a:rPr>
              <a:t>Canopy Growth Corporation (TSX:WEED)(NYSE:CGC) (“Canopy Growth”) is proud to announce that it will contribute CDN $2.5 million to the University of British Columbia (“UBC”) and BC Centre on Substance Use(“BCCSU”) to fund research into the potential utility of cannabis in addressing the overdose crisis. The funds, provided over a two-year period, will establish the </a:t>
            </a:r>
            <a:r>
              <a:rPr lang="en-CA" sz="2800" b="1" i="1" dirty="0">
                <a:solidFill>
                  <a:schemeClr val="tx1"/>
                </a:solidFill>
              </a:rPr>
              <a:t>Canopy Growth Professorship in Cannabis Science </a:t>
            </a:r>
            <a:r>
              <a:rPr lang="en-CA" sz="2800" dirty="0">
                <a:solidFill>
                  <a:schemeClr val="tx1"/>
                </a:solidFill>
              </a:rPr>
              <a:t>and create an enduring legacy of research through the </a:t>
            </a:r>
            <a:r>
              <a:rPr lang="en-CA" sz="2800" b="1" i="1" dirty="0">
                <a:solidFill>
                  <a:schemeClr val="tx1"/>
                </a:solidFill>
              </a:rPr>
              <a:t>Canopy Growth Cannabis Science Endowment Fund</a:t>
            </a:r>
            <a:r>
              <a:rPr lang="en-CA" sz="2800" dirty="0">
                <a:solidFill>
                  <a:schemeClr val="tx1"/>
                </a:solidFill>
              </a:rPr>
              <a:t>.</a:t>
            </a:r>
          </a:p>
          <a:p>
            <a:endParaRPr lang="en-US" dirty="0"/>
          </a:p>
        </p:txBody>
      </p:sp>
      <p:sp>
        <p:nvSpPr>
          <p:cNvPr id="4" name="Footer Placeholder 3">
            <a:extLst>
              <a:ext uri="{FF2B5EF4-FFF2-40B4-BE49-F238E27FC236}">
                <a16:creationId xmlns:a16="http://schemas.microsoft.com/office/drawing/2014/main" id="{A3C44DBB-7F51-7544-A177-D6D2ACD43762}"/>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3494065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C729-36C7-9846-ABE5-29C512E100D6}"/>
              </a:ext>
            </a:extLst>
          </p:cNvPr>
          <p:cNvSpPr>
            <a:spLocks noGrp="1"/>
          </p:cNvSpPr>
          <p:nvPr>
            <p:ph type="title"/>
          </p:nvPr>
        </p:nvSpPr>
        <p:spPr/>
        <p:txBody>
          <a:bodyPr/>
          <a:lstStyle/>
          <a:p>
            <a:r>
              <a:rPr lang="en-CA" dirty="0"/>
              <a:t>Canopy Growth Corporate Social Responsibility Statement  </a:t>
            </a:r>
            <a:endParaRPr lang="en-US" dirty="0"/>
          </a:p>
        </p:txBody>
      </p:sp>
      <p:sp>
        <p:nvSpPr>
          <p:cNvPr id="3" name="Content Placeholder 2">
            <a:extLst>
              <a:ext uri="{FF2B5EF4-FFF2-40B4-BE49-F238E27FC236}">
                <a16:creationId xmlns:a16="http://schemas.microsoft.com/office/drawing/2014/main" id="{DB3C90E3-9862-B44D-8D31-2D1D3DA3608E}"/>
              </a:ext>
            </a:extLst>
          </p:cNvPr>
          <p:cNvSpPr>
            <a:spLocks noGrp="1"/>
          </p:cNvSpPr>
          <p:nvPr>
            <p:ph idx="1"/>
          </p:nvPr>
        </p:nvSpPr>
        <p:spPr/>
        <p:txBody>
          <a:bodyPr/>
          <a:lstStyle/>
          <a:p>
            <a:r>
              <a:rPr lang="en-CA" dirty="0"/>
              <a:t>Canopy Growth is committed to being a responsible member of our community and industry wherever we operate. We pride ourselves on investing in and being the leader in creating solutions to cannabis-related issues. Now that we’re on the verge of legal access to regulated, recreational cannabis, we’re stepping up to do our part to ensure education and responsible use are at the forefront of the cannabis conversation.</a:t>
            </a:r>
          </a:p>
          <a:p>
            <a:endParaRPr lang="en-CA" dirty="0"/>
          </a:p>
          <a:p>
            <a:endParaRPr lang="en-US" dirty="0"/>
          </a:p>
        </p:txBody>
      </p:sp>
      <p:pic>
        <p:nvPicPr>
          <p:cNvPr id="5" name="Picture 4">
            <a:extLst>
              <a:ext uri="{FF2B5EF4-FFF2-40B4-BE49-F238E27FC236}">
                <a16:creationId xmlns:a16="http://schemas.microsoft.com/office/drawing/2014/main" id="{33DD650B-FBB2-FD40-9511-D2689FC276A8}"/>
              </a:ext>
            </a:extLst>
          </p:cNvPr>
          <p:cNvPicPr>
            <a:picLocks noChangeAspect="1"/>
          </p:cNvPicPr>
          <p:nvPr/>
        </p:nvPicPr>
        <p:blipFill>
          <a:blip r:embed="rId3"/>
          <a:stretch>
            <a:fillRect/>
          </a:stretch>
        </p:blipFill>
        <p:spPr>
          <a:xfrm>
            <a:off x="534403" y="3929648"/>
            <a:ext cx="2781300" cy="1854200"/>
          </a:xfrm>
          <a:prstGeom prst="rect">
            <a:avLst/>
          </a:prstGeom>
        </p:spPr>
      </p:pic>
      <p:pic>
        <p:nvPicPr>
          <p:cNvPr id="7" name="Picture 6">
            <a:extLst>
              <a:ext uri="{FF2B5EF4-FFF2-40B4-BE49-F238E27FC236}">
                <a16:creationId xmlns:a16="http://schemas.microsoft.com/office/drawing/2014/main" id="{6B96E5F2-A6D4-DB4B-A639-87CBAA410A4A}"/>
              </a:ext>
            </a:extLst>
          </p:cNvPr>
          <p:cNvPicPr>
            <a:picLocks noChangeAspect="1"/>
          </p:cNvPicPr>
          <p:nvPr/>
        </p:nvPicPr>
        <p:blipFill>
          <a:blip r:embed="rId4"/>
          <a:stretch>
            <a:fillRect/>
          </a:stretch>
        </p:blipFill>
        <p:spPr>
          <a:xfrm>
            <a:off x="3623118" y="4100975"/>
            <a:ext cx="2705100" cy="1257300"/>
          </a:xfrm>
          <a:prstGeom prst="rect">
            <a:avLst/>
          </a:prstGeom>
        </p:spPr>
      </p:pic>
      <p:pic>
        <p:nvPicPr>
          <p:cNvPr id="9" name="Picture 8">
            <a:extLst>
              <a:ext uri="{FF2B5EF4-FFF2-40B4-BE49-F238E27FC236}">
                <a16:creationId xmlns:a16="http://schemas.microsoft.com/office/drawing/2014/main" id="{61DF49EE-C12D-0240-9671-20F69C5943E1}"/>
              </a:ext>
            </a:extLst>
          </p:cNvPr>
          <p:cNvPicPr>
            <a:picLocks noChangeAspect="1"/>
          </p:cNvPicPr>
          <p:nvPr/>
        </p:nvPicPr>
        <p:blipFill>
          <a:blip r:embed="rId5"/>
          <a:stretch>
            <a:fillRect/>
          </a:stretch>
        </p:blipFill>
        <p:spPr>
          <a:xfrm>
            <a:off x="6328218" y="4100975"/>
            <a:ext cx="2959100" cy="1041400"/>
          </a:xfrm>
          <a:prstGeom prst="rect">
            <a:avLst/>
          </a:prstGeom>
        </p:spPr>
      </p:pic>
      <p:sp>
        <p:nvSpPr>
          <p:cNvPr id="10" name="Footer Placeholder 9">
            <a:extLst>
              <a:ext uri="{FF2B5EF4-FFF2-40B4-BE49-F238E27FC236}">
                <a16:creationId xmlns:a16="http://schemas.microsoft.com/office/drawing/2014/main" id="{C237FE05-D0C1-7344-9226-82D25CF11FA3}"/>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2478792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ree&#10;&#10;Description automatically generated">
            <a:extLst>
              <a:ext uri="{FF2B5EF4-FFF2-40B4-BE49-F238E27FC236}">
                <a16:creationId xmlns:a16="http://schemas.microsoft.com/office/drawing/2014/main" id="{7B4BED2B-6633-6740-AF42-9E2EFEC06B2D}"/>
              </a:ext>
            </a:extLst>
          </p:cNvPr>
          <p:cNvPicPr>
            <a:picLocks noGrp="1" noChangeAspect="1"/>
          </p:cNvPicPr>
          <p:nvPr>
            <p:ph idx="1"/>
          </p:nvPr>
        </p:nvPicPr>
        <p:blipFill>
          <a:blip r:embed="rId2"/>
          <a:stretch>
            <a:fillRect/>
          </a:stretch>
        </p:blipFill>
        <p:spPr>
          <a:xfrm rot="21351223">
            <a:off x="3259668" y="532012"/>
            <a:ext cx="5600996" cy="5715304"/>
          </a:xfrm>
          <a:prstGeom prst="rect">
            <a:avLst/>
          </a:prstGeom>
        </p:spPr>
      </p:pic>
      <p:sp>
        <p:nvSpPr>
          <p:cNvPr id="4" name="Footer Placeholder 3">
            <a:extLst>
              <a:ext uri="{FF2B5EF4-FFF2-40B4-BE49-F238E27FC236}">
                <a16:creationId xmlns:a16="http://schemas.microsoft.com/office/drawing/2014/main" id="{BB716B85-CCAD-4B43-B31D-FC2BC3CBE7CA}"/>
              </a:ext>
            </a:extLst>
          </p:cNvPr>
          <p:cNvSpPr>
            <a:spLocks noGrp="1"/>
          </p:cNvSpPr>
          <p:nvPr>
            <p:ph type="ftr" sz="quarter" idx="11"/>
          </p:nvPr>
        </p:nvSpPr>
        <p:spPr>
          <a:xfrm>
            <a:off x="653889" y="6411619"/>
            <a:ext cx="6297612"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 Laprade, CFRE </a:t>
            </a:r>
          </a:p>
        </p:txBody>
      </p:sp>
    </p:spTree>
    <p:extLst>
      <p:ext uri="{BB962C8B-B14F-4D97-AF65-F5344CB8AC3E}">
        <p14:creationId xmlns:p14="http://schemas.microsoft.com/office/powerpoint/2010/main" val="527476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11CAD71A-BCAB-0A4E-8D5E-8E8B548C8744}"/>
              </a:ext>
            </a:extLst>
          </p:cNvPr>
          <p:cNvPicPr>
            <a:picLocks noGrp="1" noChangeAspect="1"/>
          </p:cNvPicPr>
          <p:nvPr>
            <p:ph idx="1"/>
          </p:nvPr>
        </p:nvPicPr>
        <p:blipFill>
          <a:blip r:embed="rId2"/>
          <a:stretch>
            <a:fillRect/>
          </a:stretch>
        </p:blipFill>
        <p:spPr>
          <a:xfrm>
            <a:off x="3259668" y="496126"/>
            <a:ext cx="5600995" cy="5834372"/>
          </a:xfrm>
          <a:prstGeom prst="rect">
            <a:avLst/>
          </a:prstGeom>
        </p:spPr>
      </p:pic>
      <p:sp>
        <p:nvSpPr>
          <p:cNvPr id="4" name="Footer Placeholder 3">
            <a:extLst>
              <a:ext uri="{FF2B5EF4-FFF2-40B4-BE49-F238E27FC236}">
                <a16:creationId xmlns:a16="http://schemas.microsoft.com/office/drawing/2014/main" id="{9DA661ED-3CE7-6045-A9CF-12E1D1DCC956}"/>
              </a:ext>
            </a:extLst>
          </p:cNvPr>
          <p:cNvSpPr>
            <a:spLocks noGrp="1"/>
          </p:cNvSpPr>
          <p:nvPr>
            <p:ph type="ftr" sz="quarter" idx="11"/>
          </p:nvPr>
        </p:nvSpPr>
        <p:spPr>
          <a:xfrm>
            <a:off x="653889" y="6411619"/>
            <a:ext cx="6297612"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 Laprade, CFRE </a:t>
            </a:r>
          </a:p>
        </p:txBody>
      </p:sp>
      <p:sp>
        <p:nvSpPr>
          <p:cNvPr id="7" name="TextBox 6">
            <a:extLst>
              <a:ext uri="{FF2B5EF4-FFF2-40B4-BE49-F238E27FC236}">
                <a16:creationId xmlns:a16="http://schemas.microsoft.com/office/drawing/2014/main" id="{3767C58B-02FC-614F-A14E-99BDFA7CFECF}"/>
              </a:ext>
            </a:extLst>
          </p:cNvPr>
          <p:cNvSpPr txBox="1"/>
          <p:nvPr/>
        </p:nvSpPr>
        <p:spPr>
          <a:xfrm>
            <a:off x="5648427" y="6455681"/>
            <a:ext cx="5591659" cy="276999"/>
          </a:xfrm>
          <a:prstGeom prst="rect">
            <a:avLst/>
          </a:prstGeom>
          <a:noFill/>
        </p:spPr>
        <p:txBody>
          <a:bodyPr wrap="square" rtlCol="0">
            <a:spAutoFit/>
          </a:bodyPr>
          <a:lstStyle/>
          <a:p>
            <a:r>
              <a:rPr lang="en-US" sz="1200" dirty="0"/>
              <a:t>Source: Bloom Non-Profit Consulting Group and National Public Relations  </a:t>
            </a:r>
          </a:p>
        </p:txBody>
      </p:sp>
    </p:spTree>
    <p:extLst>
      <p:ext uri="{BB962C8B-B14F-4D97-AF65-F5344CB8AC3E}">
        <p14:creationId xmlns:p14="http://schemas.microsoft.com/office/powerpoint/2010/main" val="1101255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3EC9-32A9-8641-A3E3-F4728D45239E}"/>
              </a:ext>
            </a:extLst>
          </p:cNvPr>
          <p:cNvSpPr>
            <a:spLocks noGrp="1"/>
          </p:cNvSpPr>
          <p:nvPr>
            <p:ph type="title"/>
          </p:nvPr>
        </p:nvSpPr>
        <p:spPr/>
        <p:txBody>
          <a:bodyPr/>
          <a:lstStyle/>
          <a:p>
            <a:r>
              <a:rPr lang="en-CA" dirty="0"/>
              <a:t>National Green Biomed Donation </a:t>
            </a:r>
            <a:endParaRPr lang="en-US" dirty="0"/>
          </a:p>
        </p:txBody>
      </p:sp>
      <p:sp>
        <p:nvSpPr>
          <p:cNvPr id="3" name="Content Placeholder 2">
            <a:extLst>
              <a:ext uri="{FF2B5EF4-FFF2-40B4-BE49-F238E27FC236}">
                <a16:creationId xmlns:a16="http://schemas.microsoft.com/office/drawing/2014/main" id="{B041FF8B-F636-7049-A274-652728AD4BBF}"/>
              </a:ext>
            </a:extLst>
          </p:cNvPr>
          <p:cNvSpPr>
            <a:spLocks noGrp="1"/>
          </p:cNvSpPr>
          <p:nvPr>
            <p:ph idx="1"/>
          </p:nvPr>
        </p:nvSpPr>
        <p:spPr/>
        <p:txBody>
          <a:bodyPr>
            <a:normAutofit fontScale="92500" lnSpcReduction="10000"/>
          </a:bodyPr>
          <a:lstStyle/>
          <a:p>
            <a:pPr fontAlgn="base"/>
            <a:r>
              <a:rPr lang="en-CA" sz="2800" dirty="0"/>
              <a:t>UBC MEDIA RELEASE | JUNE 8, 2015</a:t>
            </a:r>
          </a:p>
          <a:p>
            <a:pPr fontAlgn="base"/>
            <a:r>
              <a:rPr lang="en-CA" sz="2800" dirty="0"/>
              <a:t>Medical cannabis company donates $1 million to explore plant’s healing potential</a:t>
            </a:r>
          </a:p>
          <a:p>
            <a:pPr fontAlgn="base"/>
            <a:r>
              <a:rPr lang="en-CA" sz="2800" dirty="0"/>
              <a:t>Medical marijuana start-up National Green Biomed Ltd. has committed $1 million to the University of British Columbia to allow researchers to study the therapeutic effects of cannabis. The company is awaiting approval from Health Canada to produce and sell medical marijuana.</a:t>
            </a:r>
          </a:p>
          <a:p>
            <a:endParaRPr lang="en-US" dirty="0"/>
          </a:p>
        </p:txBody>
      </p:sp>
      <p:sp>
        <p:nvSpPr>
          <p:cNvPr id="4" name="Footer Placeholder 3">
            <a:extLst>
              <a:ext uri="{FF2B5EF4-FFF2-40B4-BE49-F238E27FC236}">
                <a16:creationId xmlns:a16="http://schemas.microsoft.com/office/drawing/2014/main" id="{2BF138E6-6987-E64E-964F-D3C9195C2D63}"/>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25930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7337EA4-AF0E-C841-B9C5-83F695E2F39F}"/>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2" name="Title 1">
            <a:extLst>
              <a:ext uri="{FF2B5EF4-FFF2-40B4-BE49-F238E27FC236}">
                <a16:creationId xmlns:a16="http://schemas.microsoft.com/office/drawing/2014/main" id="{B7C41816-A124-5F45-A265-F9A1201DCD9C}"/>
              </a:ext>
            </a:extLst>
          </p:cNvPr>
          <p:cNvSpPr>
            <a:spLocks noGrp="1"/>
          </p:cNvSpPr>
          <p:nvPr>
            <p:ph type="title"/>
          </p:nvPr>
        </p:nvSpPr>
        <p:spPr>
          <a:xfrm>
            <a:off x="643467" y="816638"/>
            <a:ext cx="3367359" cy="5224724"/>
          </a:xfrm>
        </p:spPr>
        <p:txBody>
          <a:bodyPr anchor="ctr">
            <a:normAutofit/>
          </a:bodyPr>
          <a:lstStyle/>
          <a:p>
            <a:r>
              <a:rPr lang="en-US" sz="5400" dirty="0"/>
              <a:t>Today</a:t>
            </a:r>
            <a:r>
              <a:rPr lang="en-US" dirty="0"/>
              <a:t> </a:t>
            </a:r>
          </a:p>
        </p:txBody>
      </p:sp>
      <p:sp>
        <p:nvSpPr>
          <p:cNvPr id="3" name="Content Placeholder 2">
            <a:extLst>
              <a:ext uri="{FF2B5EF4-FFF2-40B4-BE49-F238E27FC236}">
                <a16:creationId xmlns:a16="http://schemas.microsoft.com/office/drawing/2014/main" id="{EA44A5A4-E8D2-7D4E-97BD-BC6B4B090B0D}"/>
              </a:ext>
            </a:extLst>
          </p:cNvPr>
          <p:cNvSpPr>
            <a:spLocks noGrp="1"/>
          </p:cNvSpPr>
          <p:nvPr>
            <p:ph idx="1"/>
          </p:nvPr>
        </p:nvSpPr>
        <p:spPr>
          <a:xfrm>
            <a:off x="4654294" y="816638"/>
            <a:ext cx="5121071" cy="5224724"/>
          </a:xfrm>
        </p:spPr>
        <p:txBody>
          <a:bodyPr anchor="ctr">
            <a:normAutofit/>
          </a:bodyPr>
          <a:lstStyle/>
          <a:p>
            <a:r>
              <a:rPr lang="en-US" sz="2400" dirty="0"/>
              <a:t>Donor Questions </a:t>
            </a:r>
          </a:p>
          <a:p>
            <a:r>
              <a:rPr lang="en-US" sz="2400" dirty="0"/>
              <a:t>Cannabis industry </a:t>
            </a:r>
          </a:p>
          <a:p>
            <a:r>
              <a:rPr lang="en-US" sz="2400" dirty="0"/>
              <a:t>Non-profits – is it right for you? </a:t>
            </a:r>
          </a:p>
          <a:p>
            <a:r>
              <a:rPr lang="en-US" sz="2400" dirty="0"/>
              <a:t>Gift Acceptance Policy </a:t>
            </a:r>
          </a:p>
          <a:p>
            <a:r>
              <a:rPr lang="en-US" sz="2400" dirty="0"/>
              <a:t>Next steps </a:t>
            </a:r>
          </a:p>
        </p:txBody>
      </p:sp>
    </p:spTree>
    <p:extLst>
      <p:ext uri="{BB962C8B-B14F-4D97-AF65-F5344CB8AC3E}">
        <p14:creationId xmlns:p14="http://schemas.microsoft.com/office/powerpoint/2010/main" val="3021646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7069-E620-D54B-A497-4D6A4FC9A9EA}"/>
              </a:ext>
            </a:extLst>
          </p:cNvPr>
          <p:cNvSpPr>
            <a:spLocks noGrp="1"/>
          </p:cNvSpPr>
          <p:nvPr>
            <p:ph type="title"/>
          </p:nvPr>
        </p:nvSpPr>
        <p:spPr/>
        <p:txBody>
          <a:bodyPr>
            <a:normAutofit fontScale="90000"/>
          </a:bodyPr>
          <a:lstStyle/>
          <a:p>
            <a:r>
              <a:rPr lang="en-CA" b="1" dirty="0"/>
              <a:t>5 Canadian cannabis companies doing more – source </a:t>
            </a:r>
            <a:r>
              <a:rPr lang="en-CA" b="1" dirty="0" err="1"/>
              <a:t>Leafly</a:t>
            </a:r>
            <a:br>
              <a:rPr lang="en-CA" b="1" dirty="0"/>
            </a:br>
            <a:endParaRPr lang="en-US" dirty="0"/>
          </a:p>
        </p:txBody>
      </p:sp>
      <p:sp>
        <p:nvSpPr>
          <p:cNvPr id="3" name="Content Placeholder 2">
            <a:extLst>
              <a:ext uri="{FF2B5EF4-FFF2-40B4-BE49-F238E27FC236}">
                <a16:creationId xmlns:a16="http://schemas.microsoft.com/office/drawing/2014/main" id="{CF2BD217-E52C-6A40-AAD5-5CD493A7422A}"/>
              </a:ext>
            </a:extLst>
          </p:cNvPr>
          <p:cNvSpPr>
            <a:spLocks noGrp="1"/>
          </p:cNvSpPr>
          <p:nvPr>
            <p:ph idx="1"/>
          </p:nvPr>
        </p:nvSpPr>
        <p:spPr>
          <a:xfrm>
            <a:off x="677333" y="2160589"/>
            <a:ext cx="9433317" cy="3880773"/>
          </a:xfrm>
        </p:spPr>
        <p:txBody>
          <a:bodyPr>
            <a:normAutofit fontScale="77500" lnSpcReduction="20000"/>
          </a:bodyPr>
          <a:lstStyle/>
          <a:p>
            <a:r>
              <a:rPr lang="en-CA" sz="2400" b="1" dirty="0"/>
              <a:t>Organigram: </a:t>
            </a:r>
            <a:r>
              <a:rPr lang="en-CA" sz="2400" dirty="0"/>
              <a:t>Offsetting medical costs for patients in need</a:t>
            </a:r>
          </a:p>
          <a:p>
            <a:pPr marL="0" indent="0">
              <a:buNone/>
            </a:pPr>
            <a:endParaRPr lang="en-CA" sz="2400" dirty="0"/>
          </a:p>
          <a:p>
            <a:r>
              <a:rPr lang="en-CA" sz="2400" b="1" dirty="0"/>
              <a:t>Hill Street Beverage Co.: </a:t>
            </a:r>
            <a:r>
              <a:rPr lang="en-CA" sz="2400" dirty="0"/>
              <a:t>Donating $0.10 for every bottle sold</a:t>
            </a:r>
          </a:p>
          <a:p>
            <a:pPr marL="0" indent="0">
              <a:buNone/>
            </a:pPr>
            <a:endParaRPr lang="en-CA" sz="2400" dirty="0"/>
          </a:p>
          <a:p>
            <a:r>
              <a:rPr lang="en-CA" sz="2400" b="1" dirty="0"/>
              <a:t>Ethical Image: </a:t>
            </a:r>
            <a:r>
              <a:rPr lang="en-CA" sz="2400" dirty="0"/>
              <a:t>Planting trees and trees and more trees…</a:t>
            </a:r>
          </a:p>
          <a:p>
            <a:pPr marL="0" indent="0">
              <a:buNone/>
            </a:pPr>
            <a:endParaRPr lang="en-CA" sz="2400" dirty="0"/>
          </a:p>
          <a:p>
            <a:r>
              <a:rPr lang="en-CA" sz="2400" b="1" dirty="0"/>
              <a:t>TREC Brands: </a:t>
            </a:r>
            <a:r>
              <a:rPr lang="en-CA" sz="2400" dirty="0"/>
              <a:t>Sharing 10% of the pie</a:t>
            </a:r>
          </a:p>
          <a:p>
            <a:pPr marL="0" indent="0">
              <a:buNone/>
            </a:pPr>
            <a:endParaRPr lang="en-CA" sz="2400" dirty="0"/>
          </a:p>
          <a:p>
            <a:r>
              <a:rPr lang="en-CA" sz="2400" b="1" dirty="0"/>
              <a:t>Aurora Cannabis Inc.: </a:t>
            </a:r>
            <a:r>
              <a:rPr lang="en-CA" sz="2400" dirty="0"/>
              <a:t>Throwing its weight behind amnesty</a:t>
            </a:r>
          </a:p>
          <a:p>
            <a:pPr marL="0" indent="0">
              <a:buNone/>
            </a:pPr>
            <a:br>
              <a:rPr lang="en-CA" dirty="0"/>
            </a:br>
            <a:br>
              <a:rPr lang="en-CA" dirty="0"/>
            </a:br>
            <a:endParaRPr lang="en-US" dirty="0"/>
          </a:p>
        </p:txBody>
      </p:sp>
      <p:sp>
        <p:nvSpPr>
          <p:cNvPr id="4" name="Footer Placeholder 3">
            <a:extLst>
              <a:ext uri="{FF2B5EF4-FFF2-40B4-BE49-F238E27FC236}">
                <a16:creationId xmlns:a16="http://schemas.microsoft.com/office/drawing/2014/main" id="{AEF4C475-77B5-6544-A998-27CE40CE3501}"/>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146677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F222-B485-4C4E-9E1E-46C93F141F52}"/>
              </a:ext>
            </a:extLst>
          </p:cNvPr>
          <p:cNvSpPr>
            <a:spLocks noGrp="1"/>
          </p:cNvSpPr>
          <p:nvPr>
            <p:ph type="title"/>
          </p:nvPr>
        </p:nvSpPr>
        <p:spPr/>
        <p:txBody>
          <a:bodyPr/>
          <a:lstStyle/>
          <a:p>
            <a:r>
              <a:rPr lang="en-CA" dirty="0"/>
              <a:t>PR Mess - USA</a:t>
            </a:r>
            <a:endParaRPr lang="en-US" dirty="0"/>
          </a:p>
        </p:txBody>
      </p:sp>
      <p:sp>
        <p:nvSpPr>
          <p:cNvPr id="3" name="Content Placeholder 2">
            <a:extLst>
              <a:ext uri="{FF2B5EF4-FFF2-40B4-BE49-F238E27FC236}">
                <a16:creationId xmlns:a16="http://schemas.microsoft.com/office/drawing/2014/main" id="{AB15FAA9-24DB-3742-A912-FD66A691ABA6}"/>
              </a:ext>
            </a:extLst>
          </p:cNvPr>
          <p:cNvSpPr>
            <a:spLocks noGrp="1"/>
          </p:cNvSpPr>
          <p:nvPr>
            <p:ph idx="1"/>
          </p:nvPr>
        </p:nvSpPr>
        <p:spPr>
          <a:xfrm>
            <a:off x="677334" y="1631200"/>
            <a:ext cx="8596668" cy="3880773"/>
          </a:xfrm>
        </p:spPr>
        <p:txBody>
          <a:bodyPr>
            <a:normAutofit/>
          </a:bodyPr>
          <a:lstStyle/>
          <a:p>
            <a:pPr marL="0" indent="0">
              <a:buNone/>
            </a:pPr>
            <a:r>
              <a:rPr lang="en-CA" sz="2800" dirty="0"/>
              <a:t>”It’s like a slap in the face,” said Organa Brands President Chris </a:t>
            </a:r>
            <a:r>
              <a:rPr lang="en-CA" sz="2800" dirty="0" err="1"/>
              <a:t>Driessen</a:t>
            </a:r>
            <a:r>
              <a:rPr lang="en-CA" sz="2800" dirty="0"/>
              <a:t>. “Because the message was essentially you are a drug dealer.” </a:t>
            </a:r>
          </a:p>
          <a:p>
            <a:pPr marL="0" indent="0">
              <a:buNone/>
            </a:pPr>
            <a:endParaRPr lang="en-CA" sz="2800" dirty="0"/>
          </a:p>
          <a:p>
            <a:pPr marL="0" indent="0">
              <a:buNone/>
            </a:pPr>
            <a:r>
              <a:rPr lang="en-CA" sz="2800" dirty="0"/>
              <a:t>Some of the charities that turned down Organa included Wounded Warrior, American Cancer Society and Children’s Hospital Foundation.</a:t>
            </a:r>
            <a:endParaRPr lang="en-US" sz="2800" dirty="0"/>
          </a:p>
        </p:txBody>
      </p:sp>
      <p:sp>
        <p:nvSpPr>
          <p:cNvPr id="4" name="Footer Placeholder 3">
            <a:extLst>
              <a:ext uri="{FF2B5EF4-FFF2-40B4-BE49-F238E27FC236}">
                <a16:creationId xmlns:a16="http://schemas.microsoft.com/office/drawing/2014/main" id="{56A5FE41-2B34-724D-8F79-E277FCA406E7}"/>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734527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2FAF4EB6-5B5F-514D-890D-556EF96081E9}"/>
              </a:ext>
            </a:extLst>
          </p:cNvPr>
          <p:cNvPicPr>
            <a:picLocks noGrp="1" noChangeAspect="1"/>
          </p:cNvPicPr>
          <p:nvPr>
            <p:ph idx="1"/>
          </p:nvPr>
        </p:nvPicPr>
        <p:blipFill rotWithShape="1">
          <a:blip r:embed="rId2"/>
          <a:srcRect l="10588" r="1882" b="1"/>
          <a:stretch/>
        </p:blipFill>
        <p:spPr>
          <a:xfrm>
            <a:off x="568452" y="571500"/>
            <a:ext cx="11055096" cy="5715000"/>
          </a:xfrm>
          <a:prstGeom prst="rect">
            <a:avLst/>
          </a:prstGeom>
        </p:spPr>
      </p:pic>
      <p:sp>
        <p:nvSpPr>
          <p:cNvPr id="4" name="Footer Placeholder 3">
            <a:extLst>
              <a:ext uri="{FF2B5EF4-FFF2-40B4-BE49-F238E27FC236}">
                <a16:creationId xmlns:a16="http://schemas.microsoft.com/office/drawing/2014/main" id="{46704D5A-45A8-074D-90DE-BF2FE0E21B51}"/>
              </a:ext>
            </a:extLst>
          </p:cNvPr>
          <p:cNvSpPr>
            <a:spLocks noGrp="1"/>
          </p:cNvSpPr>
          <p:nvPr>
            <p:ph type="ftr" sz="quarter" idx="11"/>
          </p:nvPr>
        </p:nvSpPr>
        <p:spPr>
          <a:xfrm>
            <a:off x="677333" y="6420107"/>
            <a:ext cx="5142441"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 Laprade, CFRE </a:t>
            </a:r>
          </a:p>
        </p:txBody>
      </p:sp>
    </p:spTree>
    <p:extLst>
      <p:ext uri="{BB962C8B-B14F-4D97-AF65-F5344CB8AC3E}">
        <p14:creationId xmlns:p14="http://schemas.microsoft.com/office/powerpoint/2010/main" val="1475270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3B249393-3B87-A54C-A524-C92A0159BC18}"/>
              </a:ext>
            </a:extLst>
          </p:cNvPr>
          <p:cNvSpPr>
            <a:spLocks noGrp="1"/>
          </p:cNvSpPr>
          <p:nvPr>
            <p:ph type="ftr" sz="quarter" idx="11"/>
          </p:nvPr>
        </p:nvSpPr>
        <p:spPr>
          <a:xfrm>
            <a:off x="1333502" y="6041362"/>
            <a:ext cx="5641444" cy="365125"/>
          </a:xfrm>
        </p:spPr>
        <p:txBody>
          <a:bodyPr>
            <a:normAutofit/>
          </a:bodyPr>
          <a:lstStyle/>
          <a:p>
            <a:pPr>
              <a:spcAft>
                <a:spcPts val="600"/>
              </a:spcAft>
            </a:pPr>
            <a:r>
              <a:rPr lang="en-US"/>
              <a:t>Sam Laprade, CFRE </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6BD187B-E6FE-3C47-A027-AD507F51ADAD}"/>
              </a:ext>
            </a:extLst>
          </p:cNvPr>
          <p:cNvSpPr>
            <a:spLocks noGrp="1"/>
          </p:cNvSpPr>
          <p:nvPr>
            <p:ph idx="1"/>
          </p:nvPr>
        </p:nvSpPr>
        <p:spPr>
          <a:xfrm>
            <a:off x="899054" y="647114"/>
            <a:ext cx="9046804" cy="5394248"/>
          </a:xfrm>
        </p:spPr>
        <p:txBody>
          <a:bodyPr>
            <a:normAutofit/>
          </a:bodyPr>
          <a:lstStyle/>
          <a:p>
            <a:r>
              <a:rPr lang="en-CA" sz="2400" dirty="0"/>
              <a:t>Health Canada is looking into whether two cannabis companies’ </a:t>
            </a:r>
            <a:r>
              <a:rPr lang="en-CA" sz="2400" b="1" dirty="0"/>
              <a:t>sponsorship of a children’s charity </a:t>
            </a:r>
            <a:r>
              <a:rPr lang="en-CA" sz="2400" dirty="0"/>
              <a:t>event last October is in violation of promotion restrictions within the Cannabis Act.</a:t>
            </a:r>
          </a:p>
          <a:p>
            <a:r>
              <a:rPr lang="en-CA" sz="2400" dirty="0"/>
              <a:t>Cannabis sector companies Canopy Growth Corp. and Halo Labs were among the sponsors of an </a:t>
            </a:r>
            <a:r>
              <a:rPr lang="en-CA" sz="2400" b="1" dirty="0"/>
              <a:t>Oct. 23, 2018 </a:t>
            </a:r>
            <a:r>
              <a:rPr lang="en-CA" sz="2400" dirty="0"/>
              <a:t>event in support of Kids, Cops &amp; Computers for the </a:t>
            </a:r>
            <a:r>
              <a:rPr lang="en-CA" sz="2400" b="1" dirty="0"/>
              <a:t>Merry Go Round Children’s Foundation</a:t>
            </a:r>
            <a:r>
              <a:rPr lang="en-CA" sz="2400" dirty="0"/>
              <a:t>, whose honorary chairman is federal Organized Crime Reduction </a:t>
            </a:r>
            <a:r>
              <a:rPr lang="en-CA" sz="2400" b="1" dirty="0"/>
              <a:t>Minister Bill Blair</a:t>
            </a:r>
            <a:r>
              <a:rPr lang="en-CA" sz="2400" dirty="0"/>
              <a:t>.</a:t>
            </a:r>
          </a:p>
          <a:p>
            <a:r>
              <a:rPr lang="en-CA" sz="2400" dirty="0"/>
              <a:t>During the annual event called Inspiration Night, held in Toronto, the </a:t>
            </a:r>
            <a:r>
              <a:rPr lang="en-CA" sz="2400" b="1" dirty="0"/>
              <a:t>cannabis companies’ logos </a:t>
            </a:r>
            <a:r>
              <a:rPr lang="en-CA" sz="2400" dirty="0"/>
              <a:t>were used in a poster of sponsors and other materials, according to pictures posted by the non-profit online.</a:t>
            </a:r>
          </a:p>
          <a:p>
            <a:endParaRPr lang="en-US" dirty="0"/>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098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366865F-5CAC-4BE4-BFB7-CC3FE18DE926}"/>
              </a:ext>
            </a:extLst>
          </p:cNvPr>
          <p:cNvPicPr>
            <a:picLocks noChangeAspect="1"/>
          </p:cNvPicPr>
          <p:nvPr/>
        </p:nvPicPr>
        <p:blipFill rotWithShape="1">
          <a:blip r:embed="rId2"/>
          <a:srcRect t="25000"/>
          <a:stretch/>
        </p:blipFill>
        <p:spPr>
          <a:xfrm>
            <a:off x="27" y="13"/>
            <a:ext cx="12191973" cy="6857987"/>
          </a:xfrm>
          <a:prstGeom prst="rect">
            <a:avLst/>
          </a:prstGeom>
        </p:spPr>
      </p:pic>
      <p:sp>
        <p:nvSpPr>
          <p:cNvPr id="2" name="Title 1">
            <a:extLst>
              <a:ext uri="{FF2B5EF4-FFF2-40B4-BE49-F238E27FC236}">
                <a16:creationId xmlns:a16="http://schemas.microsoft.com/office/drawing/2014/main" id="{DAC3BC3D-E794-4FC2-A2C6-DAF1EF73CFB0}"/>
              </a:ext>
            </a:extLst>
          </p:cNvPr>
          <p:cNvSpPr>
            <a:spLocks noGrp="1"/>
          </p:cNvSpPr>
          <p:nvPr>
            <p:ph type="ctrTitle"/>
          </p:nvPr>
        </p:nvSpPr>
        <p:spPr>
          <a:xfrm>
            <a:off x="259081" y="208280"/>
            <a:ext cx="4147820" cy="4262120"/>
          </a:xfrm>
          <a:prstGeom prst="ellipse">
            <a:avLst/>
          </a:prstGeom>
          <a:solidFill>
            <a:srgbClr val="FFFFFF"/>
          </a:solidFill>
          <a:ln w="174625" cmpd="thinThick">
            <a:solidFill>
              <a:srgbClr val="FFFFFF"/>
            </a:solidFill>
          </a:ln>
        </p:spPr>
        <p:txBody>
          <a:bodyPr vert="horz" lIns="121920" tIns="60960" rIns="121920" bIns="60960" rtlCol="0" anchor="ctr">
            <a:normAutofit/>
          </a:bodyPr>
          <a:lstStyle/>
          <a:p>
            <a:pPr algn="ctr" defTabSz="1219170"/>
            <a:r>
              <a:rPr lang="en-US" sz="4800" dirty="0">
                <a:solidFill>
                  <a:srgbClr val="262626"/>
                </a:solidFill>
              </a:rPr>
              <a:t>What is the next step? </a:t>
            </a:r>
          </a:p>
        </p:txBody>
      </p:sp>
      <p:pic>
        <p:nvPicPr>
          <p:cNvPr id="12" name="Picture 11" descr="A picture containing building&#10;&#10;Description automatically generated">
            <a:extLst>
              <a:ext uri="{FF2B5EF4-FFF2-40B4-BE49-F238E27FC236}">
                <a16:creationId xmlns:a16="http://schemas.microsoft.com/office/drawing/2014/main" id="{C32CF664-FFA8-F945-A343-7168F49DC07B}"/>
              </a:ext>
            </a:extLst>
          </p:cNvPr>
          <p:cNvPicPr>
            <a:picLocks noChangeAspect="1"/>
          </p:cNvPicPr>
          <p:nvPr/>
        </p:nvPicPr>
        <p:blipFill>
          <a:blip r:embed="rId3"/>
          <a:stretch>
            <a:fillRect/>
          </a:stretch>
        </p:blipFill>
        <p:spPr>
          <a:xfrm>
            <a:off x="11112501" y="5780335"/>
            <a:ext cx="963364" cy="963364"/>
          </a:xfrm>
          <a:prstGeom prst="rect">
            <a:avLst/>
          </a:prstGeom>
        </p:spPr>
      </p:pic>
    </p:spTree>
    <p:extLst>
      <p:ext uri="{BB962C8B-B14F-4D97-AF65-F5344CB8AC3E}">
        <p14:creationId xmlns:p14="http://schemas.microsoft.com/office/powerpoint/2010/main" val="1828851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C95F-9E6D-AD41-8A8A-1543FCB75157}"/>
              </a:ext>
            </a:extLst>
          </p:cNvPr>
          <p:cNvSpPr>
            <a:spLocks noGrp="1"/>
          </p:cNvSpPr>
          <p:nvPr>
            <p:ph type="title"/>
          </p:nvPr>
        </p:nvSpPr>
        <p:spPr/>
        <p:txBody>
          <a:bodyPr/>
          <a:lstStyle/>
          <a:p>
            <a:r>
              <a:rPr lang="en-US" dirty="0"/>
              <a:t>Interesting to note…  </a:t>
            </a:r>
          </a:p>
        </p:txBody>
      </p:sp>
      <p:sp>
        <p:nvSpPr>
          <p:cNvPr id="3" name="Content Placeholder 2">
            <a:extLst>
              <a:ext uri="{FF2B5EF4-FFF2-40B4-BE49-F238E27FC236}">
                <a16:creationId xmlns:a16="http://schemas.microsoft.com/office/drawing/2014/main" id="{A7F6275B-0BA9-C94C-AF4E-D95E947B6296}"/>
              </a:ext>
            </a:extLst>
          </p:cNvPr>
          <p:cNvSpPr>
            <a:spLocks noGrp="1"/>
          </p:cNvSpPr>
          <p:nvPr>
            <p:ph idx="1"/>
          </p:nvPr>
        </p:nvSpPr>
        <p:spPr>
          <a:xfrm>
            <a:off x="677334" y="1710423"/>
            <a:ext cx="8596668" cy="3880773"/>
          </a:xfrm>
        </p:spPr>
        <p:txBody>
          <a:bodyPr>
            <a:normAutofit/>
          </a:bodyPr>
          <a:lstStyle/>
          <a:p>
            <a:r>
              <a:rPr lang="en-CA" sz="2400" dirty="0"/>
              <a:t>Hope for Health is an independent registered charity dedicated to providing compassionate coverage of medical cannabis costs in Canada</a:t>
            </a:r>
          </a:p>
          <a:p>
            <a:r>
              <a:rPr lang="en-CA" sz="2400" dirty="0"/>
              <a:t>First CRA registered cannabis charity </a:t>
            </a:r>
          </a:p>
          <a:p>
            <a:r>
              <a:rPr lang="en-CA" sz="2400" dirty="0"/>
              <a:t>Product prices are at a premium</a:t>
            </a:r>
          </a:p>
          <a:p>
            <a:r>
              <a:rPr lang="en-CA" sz="2400" dirty="0"/>
              <a:t>Access points are diminishing</a:t>
            </a:r>
          </a:p>
          <a:p>
            <a:r>
              <a:rPr lang="en-CA" sz="2400" dirty="0"/>
              <a:t>New excise tax doesn’t exempt medicinal users unless a company opts to absorb the cost </a:t>
            </a:r>
            <a:endParaRPr lang="en-US" sz="2400" dirty="0"/>
          </a:p>
        </p:txBody>
      </p:sp>
      <p:sp>
        <p:nvSpPr>
          <p:cNvPr id="4" name="Footer Placeholder 3">
            <a:extLst>
              <a:ext uri="{FF2B5EF4-FFF2-40B4-BE49-F238E27FC236}">
                <a16:creationId xmlns:a16="http://schemas.microsoft.com/office/drawing/2014/main" id="{EE9653DA-3564-2E4A-A27E-34CD93331E97}"/>
              </a:ext>
            </a:extLst>
          </p:cNvPr>
          <p:cNvSpPr>
            <a:spLocks noGrp="1"/>
          </p:cNvSpPr>
          <p:nvPr>
            <p:ph type="ftr" sz="quarter" idx="11"/>
          </p:nvPr>
        </p:nvSpPr>
        <p:spPr/>
        <p:txBody>
          <a:bodyPr/>
          <a:lstStyle/>
          <a:p>
            <a:r>
              <a:rPr lang="en-US" dirty="0"/>
              <a:t>Sam Laprade, CFRE </a:t>
            </a:r>
          </a:p>
        </p:txBody>
      </p:sp>
    </p:spTree>
    <p:extLst>
      <p:ext uri="{BB962C8B-B14F-4D97-AF65-F5344CB8AC3E}">
        <p14:creationId xmlns:p14="http://schemas.microsoft.com/office/powerpoint/2010/main" val="33814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DB05-8023-E347-94FD-C60BB284F902}"/>
              </a:ext>
            </a:extLst>
          </p:cNvPr>
          <p:cNvSpPr>
            <a:spLocks noGrp="1"/>
          </p:cNvSpPr>
          <p:nvPr>
            <p:ph type="title"/>
          </p:nvPr>
        </p:nvSpPr>
        <p:spPr>
          <a:xfrm>
            <a:off x="4328553" y="2264759"/>
            <a:ext cx="8596668" cy="1320800"/>
          </a:xfrm>
        </p:spPr>
        <p:txBody>
          <a:bodyPr anchor="t">
            <a:normAutofit/>
          </a:bodyPr>
          <a:lstStyle/>
          <a:p>
            <a:r>
              <a:rPr lang="en-CA" b="1" dirty="0">
                <a:solidFill>
                  <a:schemeClr val="tx1">
                    <a:lumMod val="50000"/>
                    <a:lumOff val="50000"/>
                  </a:schemeClr>
                </a:solidFill>
              </a:rPr>
              <a:t>Sam Laprade, CFRE </a:t>
            </a:r>
            <a:endParaRPr lang="en-US" b="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17E851A8-92EF-1D44-87B5-EA91E4A07EC3}"/>
              </a:ext>
            </a:extLst>
          </p:cNvPr>
          <p:cNvSpPr>
            <a:spLocks noGrp="1"/>
          </p:cNvSpPr>
          <p:nvPr>
            <p:ph idx="1"/>
          </p:nvPr>
        </p:nvSpPr>
        <p:spPr>
          <a:xfrm>
            <a:off x="3821931" y="3174994"/>
            <a:ext cx="5207839" cy="3880773"/>
          </a:xfrm>
        </p:spPr>
        <p:txBody>
          <a:bodyPr>
            <a:normAutofit/>
          </a:bodyPr>
          <a:lstStyle/>
          <a:p>
            <a:pPr marL="0" indent="0" algn="ctr">
              <a:buNone/>
            </a:pPr>
            <a:r>
              <a:rPr lang="en-CA" dirty="0">
                <a:hlinkClick r:id="rId2"/>
              </a:rPr>
              <a:t>Sam@SamLaprade.com</a:t>
            </a:r>
            <a:r>
              <a:rPr lang="en-CA" dirty="0"/>
              <a:t> </a:t>
            </a:r>
          </a:p>
          <a:p>
            <a:pPr marL="0" indent="0" algn="ctr">
              <a:buNone/>
            </a:pPr>
            <a:r>
              <a:rPr lang="en-CA" dirty="0"/>
              <a:t>613-875-1971 </a:t>
            </a:r>
          </a:p>
          <a:p>
            <a:pPr marL="0" indent="0" algn="ctr">
              <a:buNone/>
            </a:pPr>
            <a:r>
              <a:rPr lang="en-CA" dirty="0"/>
              <a:t>LinkedIn </a:t>
            </a:r>
          </a:p>
          <a:p>
            <a:pPr marL="0" indent="0" algn="ctr">
              <a:buNone/>
            </a:pPr>
            <a:r>
              <a:rPr lang="en-CA" dirty="0"/>
              <a:t>Twitter – @</a:t>
            </a:r>
            <a:r>
              <a:rPr lang="en-CA" dirty="0" err="1"/>
              <a:t>SamLapradeCFRE</a:t>
            </a:r>
            <a:r>
              <a:rPr lang="en-CA" dirty="0"/>
              <a:t> </a:t>
            </a:r>
          </a:p>
          <a:p>
            <a:pPr marL="0" indent="0" algn="ctr">
              <a:buNone/>
            </a:pPr>
            <a:r>
              <a:rPr lang="en-CA" dirty="0"/>
              <a:t>GryphonFundraising.com </a:t>
            </a:r>
          </a:p>
          <a:p>
            <a:endParaRPr lang="en-US" dirty="0"/>
          </a:p>
        </p:txBody>
      </p:sp>
      <p:sp>
        <p:nvSpPr>
          <p:cNvPr id="5" name="Footer Placeholder 4">
            <a:extLst>
              <a:ext uri="{FF2B5EF4-FFF2-40B4-BE49-F238E27FC236}">
                <a16:creationId xmlns:a16="http://schemas.microsoft.com/office/drawing/2014/main" id="{F9D9D90D-0756-EA43-A81B-33B1FA850D9D}"/>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pic>
        <p:nvPicPr>
          <p:cNvPr id="6" name="Picture 5">
            <a:extLst>
              <a:ext uri="{FF2B5EF4-FFF2-40B4-BE49-F238E27FC236}">
                <a16:creationId xmlns:a16="http://schemas.microsoft.com/office/drawing/2014/main" id="{85B5C55F-9EEB-CE41-AC4E-F021CF8BDB8C}"/>
              </a:ext>
            </a:extLst>
          </p:cNvPr>
          <p:cNvPicPr>
            <a:picLocks noChangeAspect="1"/>
          </p:cNvPicPr>
          <p:nvPr/>
        </p:nvPicPr>
        <p:blipFill rotWithShape="1">
          <a:blip r:embed="rId3"/>
          <a:srcRect l="15195" r="24057" b="-2"/>
          <a:stretch/>
        </p:blipFill>
        <p:spPr>
          <a:xfrm>
            <a:off x="431001" y="1651499"/>
            <a:ext cx="3949341" cy="4875910"/>
          </a:xfrm>
          <a:prstGeom prst="rect">
            <a:avLst/>
          </a:prstGeom>
        </p:spPr>
      </p:pic>
      <p:sp>
        <p:nvSpPr>
          <p:cNvPr id="4" name="TextBox 3">
            <a:extLst>
              <a:ext uri="{FF2B5EF4-FFF2-40B4-BE49-F238E27FC236}">
                <a16:creationId xmlns:a16="http://schemas.microsoft.com/office/drawing/2014/main" id="{9A371786-BA51-EF4C-8D77-4F9312FEE820}"/>
              </a:ext>
            </a:extLst>
          </p:cNvPr>
          <p:cNvSpPr txBox="1"/>
          <p:nvPr/>
        </p:nvSpPr>
        <p:spPr>
          <a:xfrm>
            <a:off x="3540360" y="1196382"/>
            <a:ext cx="6072496" cy="1015663"/>
          </a:xfrm>
          <a:prstGeom prst="rect">
            <a:avLst/>
          </a:prstGeom>
          <a:noFill/>
        </p:spPr>
        <p:txBody>
          <a:bodyPr wrap="none" rtlCol="0">
            <a:spAutoFit/>
          </a:bodyPr>
          <a:lstStyle/>
          <a:p>
            <a:pPr>
              <a:spcAft>
                <a:spcPts val="600"/>
              </a:spcAft>
            </a:pPr>
            <a:r>
              <a:rPr lang="en-CA" sz="6000" dirty="0">
                <a:solidFill>
                  <a:srgbClr val="92D050"/>
                </a:solidFill>
              </a:rPr>
              <a:t>How to reach me</a:t>
            </a:r>
            <a:endParaRPr lang="en-US" sz="6000" dirty="0">
              <a:solidFill>
                <a:srgbClr val="92D050"/>
              </a:solidFill>
            </a:endParaRPr>
          </a:p>
        </p:txBody>
      </p:sp>
    </p:spTree>
    <p:extLst>
      <p:ext uri="{BB962C8B-B14F-4D97-AF65-F5344CB8AC3E}">
        <p14:creationId xmlns:p14="http://schemas.microsoft.com/office/powerpoint/2010/main" val="414461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5FCAF2-A9D9-344D-A003-231D32F7FE01}"/>
              </a:ext>
            </a:extLst>
          </p:cNvPr>
          <p:cNvPicPr>
            <a:picLocks noChangeAspect="1"/>
          </p:cNvPicPr>
          <p:nvPr/>
        </p:nvPicPr>
        <p:blipFill rotWithShape="1">
          <a:blip r:embed="rId2">
            <a:duotone>
              <a:prstClr val="black"/>
              <a:prstClr val="white"/>
            </a:duotone>
          </a:blip>
          <a:srcRect t="15730"/>
          <a:stretch/>
        </p:blipFill>
        <p:spPr>
          <a:xfrm>
            <a:off x="0" y="0"/>
            <a:ext cx="12191980" cy="6857990"/>
          </a:xfrm>
          <a:prstGeom prst="rect">
            <a:avLst/>
          </a:prstGeom>
        </p:spPr>
      </p:pic>
      <p:sp>
        <p:nvSpPr>
          <p:cNvPr id="3" name="TextBox 2">
            <a:extLst>
              <a:ext uri="{FF2B5EF4-FFF2-40B4-BE49-F238E27FC236}">
                <a16:creationId xmlns:a16="http://schemas.microsoft.com/office/drawing/2014/main" id="{038ED429-4C5B-ED41-ABED-E1BF6E1AAADA}"/>
              </a:ext>
            </a:extLst>
          </p:cNvPr>
          <p:cNvSpPr txBox="1"/>
          <p:nvPr/>
        </p:nvSpPr>
        <p:spPr>
          <a:xfrm rot="21420000">
            <a:off x="-1757569" y="3151117"/>
            <a:ext cx="10264470" cy="125006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8000" cap="all" dirty="0">
                <a:solidFill>
                  <a:srgbClr val="92D050"/>
                </a:solidFill>
                <a:latin typeface="+mj-lt"/>
                <a:ea typeface="+mj-ea"/>
                <a:cs typeface="+mj-cs"/>
              </a:rPr>
              <a:t>Questions</a:t>
            </a:r>
          </a:p>
        </p:txBody>
      </p:sp>
    </p:spTree>
    <p:extLst>
      <p:ext uri="{BB962C8B-B14F-4D97-AF65-F5344CB8AC3E}">
        <p14:creationId xmlns:p14="http://schemas.microsoft.com/office/powerpoint/2010/main" val="94238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D817C09-E490-A440-B33D-F7E4D50437DF}"/>
              </a:ext>
            </a:extLst>
          </p:cNvPr>
          <p:cNvSpPr/>
          <p:nvPr/>
        </p:nvSpPr>
        <p:spPr>
          <a:xfrm>
            <a:off x="643467" y="816638"/>
            <a:ext cx="3367359" cy="5224724"/>
          </a:xfrm>
          <a:prstGeom prst="rect">
            <a:avLst/>
          </a:prstGeom>
        </p:spPr>
        <p:txBody>
          <a:bodyPr vert="horz" lIns="91440" tIns="45720" rIns="91440" bIns="45720" rtlCol="0" anchor="ctr">
            <a:normAutofit/>
          </a:bodyPr>
          <a:lstStyle/>
          <a:p>
            <a:pPr>
              <a:spcBef>
                <a:spcPct val="0"/>
              </a:spcBef>
              <a:spcAft>
                <a:spcPts val="600"/>
              </a:spcAft>
            </a:pPr>
            <a:r>
              <a:rPr lang="en-US" sz="3600" cap="all" dirty="0">
                <a:solidFill>
                  <a:schemeClr val="tx1">
                    <a:lumMod val="50000"/>
                    <a:lumOff val="50000"/>
                  </a:schemeClr>
                </a:solidFill>
                <a:latin typeface="+mj-lt"/>
                <a:ea typeface="+mj-ea"/>
                <a:cs typeface="+mj-cs"/>
              </a:rPr>
              <a:t>The 11 Questions Every Donor </a:t>
            </a:r>
          </a:p>
          <a:p>
            <a:pPr>
              <a:spcBef>
                <a:spcPct val="0"/>
              </a:spcBef>
              <a:spcAft>
                <a:spcPts val="600"/>
              </a:spcAft>
            </a:pPr>
            <a:r>
              <a:rPr lang="en-US" sz="3600" cap="all" dirty="0">
                <a:solidFill>
                  <a:schemeClr val="tx1">
                    <a:lumMod val="50000"/>
                    <a:lumOff val="50000"/>
                  </a:schemeClr>
                </a:solidFill>
                <a:latin typeface="+mj-lt"/>
                <a:ea typeface="+mj-ea"/>
                <a:cs typeface="+mj-cs"/>
              </a:rPr>
              <a:t>Asks</a:t>
            </a:r>
          </a:p>
          <a:p>
            <a:pPr>
              <a:spcBef>
                <a:spcPct val="0"/>
              </a:spcBef>
              <a:spcAft>
                <a:spcPts val="600"/>
              </a:spcAft>
            </a:pPr>
            <a:r>
              <a:rPr lang="en-US" sz="3600" cap="all" dirty="0">
                <a:solidFill>
                  <a:schemeClr val="accent1"/>
                </a:solidFill>
                <a:latin typeface="+mj-lt"/>
                <a:ea typeface="+mj-ea"/>
                <a:cs typeface="+mj-cs"/>
              </a:rPr>
              <a:t> </a:t>
            </a:r>
          </a:p>
          <a:p>
            <a:pPr>
              <a:spcBef>
                <a:spcPct val="0"/>
              </a:spcBef>
              <a:spcAft>
                <a:spcPts val="600"/>
              </a:spcAft>
            </a:pPr>
            <a:r>
              <a:rPr lang="en-US" cap="all" dirty="0">
                <a:solidFill>
                  <a:schemeClr val="accent1"/>
                </a:solidFill>
                <a:latin typeface="+mj-lt"/>
                <a:ea typeface="+mj-ea"/>
                <a:cs typeface="+mj-cs"/>
              </a:rPr>
              <a:t>By Harvey McKinnon</a:t>
            </a:r>
          </a:p>
        </p:txBody>
      </p:sp>
      <p:sp>
        <p:nvSpPr>
          <p:cNvPr id="2" name="Rectangle 1">
            <a:extLst>
              <a:ext uri="{FF2B5EF4-FFF2-40B4-BE49-F238E27FC236}">
                <a16:creationId xmlns:a16="http://schemas.microsoft.com/office/drawing/2014/main" id="{86953A58-D2FB-0646-A202-19CC422E89C0}"/>
              </a:ext>
            </a:extLst>
          </p:cNvPr>
          <p:cNvSpPr/>
          <p:nvPr/>
        </p:nvSpPr>
        <p:spPr>
          <a:xfrm>
            <a:off x="4550323" y="706572"/>
            <a:ext cx="6445111" cy="5224724"/>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cap="all" dirty="0">
                <a:solidFill>
                  <a:schemeClr val="tx1">
                    <a:lumMod val="50000"/>
                    <a:lumOff val="50000"/>
                  </a:schemeClr>
                </a:solidFill>
              </a:rPr>
              <a:t>1.   Why me? </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2</a:t>
            </a:r>
            <a:r>
              <a:rPr lang="en-US" b="1" cap="all" dirty="0">
                <a:solidFill>
                  <a:schemeClr val="tx1">
                    <a:lumMod val="50000"/>
                    <a:lumOff val="50000"/>
                  </a:schemeClr>
                </a:solidFill>
              </a:rPr>
              <a:t>.   Why are you asking me?</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3.   Do I respect you?</a:t>
            </a:r>
          </a:p>
          <a:p>
            <a:pPr>
              <a:spcBef>
                <a:spcPts val="1000"/>
              </a:spcBef>
              <a:buClr>
                <a:schemeClr val="accent1"/>
              </a:buClr>
              <a:buSzPct val="80000"/>
              <a:buFont typeface="Wingdings 3" charset="2"/>
              <a:buChar char=""/>
            </a:pPr>
            <a:r>
              <a:rPr lang="en-US" b="1" cap="all" dirty="0">
                <a:solidFill>
                  <a:schemeClr val="tx1">
                    <a:lumMod val="50000"/>
                    <a:lumOff val="50000"/>
                  </a:schemeClr>
                </a:solidFill>
              </a:rPr>
              <a:t>4.   How much do you want? </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5.   Why your organization?</a:t>
            </a:r>
          </a:p>
          <a:p>
            <a:pPr>
              <a:spcBef>
                <a:spcPts val="1000"/>
              </a:spcBef>
              <a:buClr>
                <a:schemeClr val="accent1"/>
              </a:buClr>
              <a:buSzPct val="80000"/>
              <a:buFont typeface="Wingdings 3" charset="2"/>
              <a:buChar char=""/>
            </a:pPr>
            <a:r>
              <a:rPr lang="en-US" b="1" cap="all" dirty="0">
                <a:solidFill>
                  <a:schemeClr val="tx1">
                    <a:lumMod val="50000"/>
                    <a:lumOff val="50000"/>
                  </a:schemeClr>
                </a:solidFill>
              </a:rPr>
              <a:t>6.   Will my gift make a difference?</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7.   Is there an urgent reason to give?</a:t>
            </a:r>
          </a:p>
          <a:p>
            <a:pPr>
              <a:spcBef>
                <a:spcPts val="1000"/>
              </a:spcBef>
              <a:buClr>
                <a:schemeClr val="accent1"/>
              </a:buClr>
              <a:buSzPct val="80000"/>
              <a:buFont typeface="Wingdings 3" charset="2"/>
              <a:buChar char=""/>
            </a:pPr>
            <a:r>
              <a:rPr lang="en-US" b="1" cap="all" dirty="0">
                <a:solidFill>
                  <a:schemeClr val="tx1">
                    <a:lumMod val="50000"/>
                    <a:lumOff val="50000"/>
                  </a:schemeClr>
                </a:solidFill>
              </a:rPr>
              <a:t>8.   Is it easy to give?</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9.   How will I be treated?</a:t>
            </a:r>
          </a:p>
          <a:p>
            <a:pPr>
              <a:spcBef>
                <a:spcPts val="1000"/>
              </a:spcBef>
              <a:buClr>
                <a:schemeClr val="accent1"/>
              </a:buClr>
              <a:buSzPct val="80000"/>
              <a:buFont typeface="Wingdings 3" charset="2"/>
              <a:buChar char=""/>
            </a:pPr>
            <a:r>
              <a:rPr lang="en-US" b="1" cap="all" dirty="0">
                <a:solidFill>
                  <a:schemeClr val="tx1">
                    <a:lumMod val="50000"/>
                    <a:lumOff val="50000"/>
                  </a:schemeClr>
                </a:solidFill>
              </a:rPr>
              <a:t>10. Will I have a say over how you use my gift?</a:t>
            </a:r>
          </a:p>
          <a:p>
            <a:pPr>
              <a:spcBef>
                <a:spcPts val="1000"/>
              </a:spcBef>
              <a:buClr>
                <a:schemeClr val="accent1"/>
              </a:buClr>
              <a:buSzPct val="80000"/>
              <a:buFont typeface="Wingdings 3" charset="2"/>
              <a:buChar char=""/>
            </a:pPr>
            <a:r>
              <a:rPr lang="en-US" cap="all" dirty="0">
                <a:solidFill>
                  <a:schemeClr val="tx1">
                    <a:lumMod val="50000"/>
                    <a:lumOff val="50000"/>
                  </a:schemeClr>
                </a:solidFill>
              </a:rPr>
              <a:t>11.  How will you measure results?</a:t>
            </a:r>
          </a:p>
        </p:txBody>
      </p:sp>
    </p:spTree>
    <p:extLst>
      <p:ext uri="{BB962C8B-B14F-4D97-AF65-F5344CB8AC3E}">
        <p14:creationId xmlns:p14="http://schemas.microsoft.com/office/powerpoint/2010/main" val="339668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53E4-55BF-3746-B3BA-F3F82B0FCE62}"/>
              </a:ext>
            </a:extLst>
          </p:cNvPr>
          <p:cNvSpPr>
            <a:spLocks noGrp="1"/>
          </p:cNvSpPr>
          <p:nvPr>
            <p:ph type="title"/>
          </p:nvPr>
        </p:nvSpPr>
        <p:spPr/>
        <p:txBody>
          <a:bodyPr/>
          <a:lstStyle/>
          <a:p>
            <a:r>
              <a:rPr lang="en-CA" dirty="0"/>
              <a:t>New era </a:t>
            </a:r>
            <a:endParaRPr lang="en-US" dirty="0"/>
          </a:p>
        </p:txBody>
      </p:sp>
      <p:sp>
        <p:nvSpPr>
          <p:cNvPr id="3" name="Content Placeholder 2">
            <a:extLst>
              <a:ext uri="{FF2B5EF4-FFF2-40B4-BE49-F238E27FC236}">
                <a16:creationId xmlns:a16="http://schemas.microsoft.com/office/drawing/2014/main" id="{63223001-67ED-514C-B2C1-EB0676BA4E8D}"/>
              </a:ext>
            </a:extLst>
          </p:cNvPr>
          <p:cNvSpPr>
            <a:spLocks noGrp="1"/>
          </p:cNvSpPr>
          <p:nvPr>
            <p:ph idx="1"/>
          </p:nvPr>
        </p:nvSpPr>
        <p:spPr>
          <a:xfrm>
            <a:off x="677334" y="1727452"/>
            <a:ext cx="8596668" cy="3880773"/>
          </a:xfrm>
        </p:spPr>
        <p:txBody>
          <a:bodyPr>
            <a:normAutofit fontScale="92500" lnSpcReduction="20000"/>
          </a:bodyPr>
          <a:lstStyle/>
          <a:p>
            <a:r>
              <a:rPr lang="en-CA" sz="2800" dirty="0"/>
              <a:t>On October 17, 2018 cannabis became legal in Canada</a:t>
            </a:r>
          </a:p>
          <a:p>
            <a:r>
              <a:rPr lang="en-CA" sz="2800" dirty="0"/>
              <a:t>Second country in the world  </a:t>
            </a:r>
          </a:p>
          <a:p>
            <a:r>
              <a:rPr lang="en-CA" sz="2800" dirty="0"/>
              <a:t>Until this time it was only permitted for medical use </a:t>
            </a:r>
          </a:p>
          <a:p>
            <a:r>
              <a:rPr lang="en-CA" sz="2800" dirty="0"/>
              <a:t>Controversial law </a:t>
            </a:r>
          </a:p>
          <a:p>
            <a:pPr lvl="1"/>
            <a:r>
              <a:rPr lang="en-CA" sz="2600" dirty="0"/>
              <a:t>Ethical debate </a:t>
            </a:r>
          </a:p>
          <a:p>
            <a:pPr lvl="1"/>
            <a:r>
              <a:rPr lang="en-CA" sz="2600" dirty="0"/>
              <a:t>Addiction issues</a:t>
            </a:r>
          </a:p>
          <a:p>
            <a:pPr lvl="1"/>
            <a:r>
              <a:rPr lang="en-CA" sz="2600" dirty="0"/>
              <a:t>Impact on youth</a:t>
            </a:r>
          </a:p>
          <a:p>
            <a:pPr lvl="1"/>
            <a:r>
              <a:rPr lang="en-CA" sz="2600" dirty="0"/>
              <a:t>Current criminal charges / pardons</a:t>
            </a:r>
          </a:p>
          <a:p>
            <a:pPr lvl="1"/>
            <a:r>
              <a:rPr lang="en-CA" sz="2600" dirty="0"/>
              <a:t>Marketing  </a:t>
            </a:r>
          </a:p>
          <a:p>
            <a:pPr marL="0" indent="0">
              <a:buNone/>
            </a:pPr>
            <a:endParaRPr lang="en-US" dirty="0"/>
          </a:p>
        </p:txBody>
      </p:sp>
      <p:sp>
        <p:nvSpPr>
          <p:cNvPr id="4" name="Footer Placeholder 3">
            <a:extLst>
              <a:ext uri="{FF2B5EF4-FFF2-40B4-BE49-F238E27FC236}">
                <a16:creationId xmlns:a16="http://schemas.microsoft.com/office/drawing/2014/main" id="{6FF2B334-E666-F740-8C72-A934CC455FC5}"/>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6301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115D-8B64-A04D-9721-9E0E43EC33C0}"/>
              </a:ext>
            </a:extLst>
          </p:cNvPr>
          <p:cNvSpPr>
            <a:spLocks noGrp="1"/>
          </p:cNvSpPr>
          <p:nvPr>
            <p:ph type="title"/>
          </p:nvPr>
        </p:nvSpPr>
        <p:spPr/>
        <p:txBody>
          <a:bodyPr/>
          <a:lstStyle/>
          <a:p>
            <a:r>
              <a:rPr lang="en-CA"/>
              <a:t>Opportunity </a:t>
            </a:r>
            <a:endParaRPr lang="en-US" dirty="0"/>
          </a:p>
        </p:txBody>
      </p:sp>
      <p:sp>
        <p:nvSpPr>
          <p:cNvPr id="3" name="Content Placeholder 2">
            <a:extLst>
              <a:ext uri="{FF2B5EF4-FFF2-40B4-BE49-F238E27FC236}">
                <a16:creationId xmlns:a16="http://schemas.microsoft.com/office/drawing/2014/main" id="{653EBAF0-F1E2-A04D-B979-017E3B93E7D8}"/>
              </a:ext>
            </a:extLst>
          </p:cNvPr>
          <p:cNvSpPr>
            <a:spLocks noGrp="1"/>
          </p:cNvSpPr>
          <p:nvPr>
            <p:ph idx="1"/>
          </p:nvPr>
        </p:nvSpPr>
        <p:spPr>
          <a:xfrm>
            <a:off x="677333" y="1599116"/>
            <a:ext cx="9402837" cy="3880773"/>
          </a:xfrm>
        </p:spPr>
        <p:txBody>
          <a:bodyPr>
            <a:normAutofit/>
          </a:bodyPr>
          <a:lstStyle/>
          <a:p>
            <a:r>
              <a:rPr lang="en-CA" sz="2800"/>
              <a:t>Cannabis sector opened up a new industry </a:t>
            </a:r>
          </a:p>
          <a:p>
            <a:r>
              <a:rPr lang="en-CA" sz="2800"/>
              <a:t>Flush with financial resources </a:t>
            </a:r>
          </a:p>
          <a:p>
            <a:r>
              <a:rPr lang="en-CA" sz="2800"/>
              <a:t>Competition is fierce </a:t>
            </a:r>
          </a:p>
          <a:p>
            <a:r>
              <a:rPr lang="en-CA" sz="2800"/>
              <a:t>Corporate Social Responsibility is important to cannabis companies </a:t>
            </a:r>
          </a:p>
          <a:p>
            <a:r>
              <a:rPr lang="en-CA" sz="2800"/>
              <a:t>Looking to change the image </a:t>
            </a:r>
          </a:p>
          <a:p>
            <a:r>
              <a:rPr lang="en-CA" sz="2800"/>
              <a:t>Positive public relations </a:t>
            </a:r>
            <a:endParaRPr lang="en-US" sz="2800" dirty="0"/>
          </a:p>
        </p:txBody>
      </p:sp>
      <p:sp>
        <p:nvSpPr>
          <p:cNvPr id="4" name="Footer Placeholder 3">
            <a:extLst>
              <a:ext uri="{FF2B5EF4-FFF2-40B4-BE49-F238E27FC236}">
                <a16:creationId xmlns:a16="http://schemas.microsoft.com/office/drawing/2014/main" id="{C4872A59-DA28-4341-870E-44E380DEE93C}"/>
              </a:ext>
            </a:extLst>
          </p:cNvPr>
          <p:cNvSpPr>
            <a:spLocks noGrp="1"/>
          </p:cNvSpPr>
          <p:nvPr>
            <p:ph type="ftr" sz="quarter" idx="11"/>
          </p:nvPr>
        </p:nvSpPr>
        <p:spPr/>
        <p:txBody>
          <a:bodyPr/>
          <a:lstStyle/>
          <a:p>
            <a:r>
              <a:rPr lang="en-US"/>
              <a:t>Sam Laprade, CFRE </a:t>
            </a:r>
          </a:p>
        </p:txBody>
      </p:sp>
    </p:spTree>
    <p:extLst>
      <p:ext uri="{BB962C8B-B14F-4D97-AF65-F5344CB8AC3E}">
        <p14:creationId xmlns:p14="http://schemas.microsoft.com/office/powerpoint/2010/main" val="39929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BF619E4-AB85-BC48-A406-98B6D3D7A565}"/>
              </a:ext>
            </a:extLst>
          </p:cNvPr>
          <p:cNvSpPr>
            <a:spLocks noGrp="1"/>
          </p:cNvSpPr>
          <p:nvPr>
            <p:ph type="title"/>
          </p:nvPr>
        </p:nvSpPr>
        <p:spPr>
          <a:xfrm>
            <a:off x="677334" y="609600"/>
            <a:ext cx="8596668" cy="1320800"/>
          </a:xfrm>
        </p:spPr>
        <p:txBody>
          <a:bodyPr>
            <a:normAutofit/>
          </a:bodyPr>
          <a:lstStyle/>
          <a:p>
            <a:r>
              <a:rPr lang="en-CA" dirty="0"/>
              <a:t>The numbers </a:t>
            </a:r>
            <a:endParaRPr lang="en-US" dirty="0"/>
          </a:p>
        </p:txBody>
      </p:sp>
      <p:sp>
        <p:nvSpPr>
          <p:cNvPr id="4" name="Footer Placeholder 3">
            <a:extLst>
              <a:ext uri="{FF2B5EF4-FFF2-40B4-BE49-F238E27FC236}">
                <a16:creationId xmlns:a16="http://schemas.microsoft.com/office/drawing/2014/main" id="{8A3CAE5C-4576-6243-AD46-7C3F445CEFF9}"/>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Sam Laprade, CFRE </a:t>
            </a:r>
          </a:p>
        </p:txBody>
      </p:sp>
      <p:sp>
        <p:nvSpPr>
          <p:cNvPr id="3" name="Content Placeholder 2">
            <a:extLst>
              <a:ext uri="{FF2B5EF4-FFF2-40B4-BE49-F238E27FC236}">
                <a16:creationId xmlns:a16="http://schemas.microsoft.com/office/drawing/2014/main" id="{821AB03E-C7DE-9F4E-866B-29527E4D5E10}"/>
              </a:ext>
            </a:extLst>
          </p:cNvPr>
          <p:cNvSpPr>
            <a:spLocks noGrp="1"/>
          </p:cNvSpPr>
          <p:nvPr>
            <p:ph idx="1"/>
          </p:nvPr>
        </p:nvSpPr>
        <p:spPr>
          <a:xfrm>
            <a:off x="304529" y="2072813"/>
            <a:ext cx="9912878" cy="3880773"/>
          </a:xfrm>
        </p:spPr>
        <p:txBody>
          <a:bodyPr>
            <a:normAutofit fontScale="85000" lnSpcReduction="20000"/>
          </a:bodyPr>
          <a:lstStyle/>
          <a:p>
            <a:r>
              <a:rPr lang="en-CA" sz="3200" dirty="0"/>
              <a:t>Canada created a multi-billion business opportunity </a:t>
            </a:r>
          </a:p>
          <a:p>
            <a:pPr lvl="1"/>
            <a:r>
              <a:rPr lang="en-CA" sz="3200" dirty="0"/>
              <a:t>Growing</a:t>
            </a:r>
          </a:p>
          <a:p>
            <a:pPr lvl="1"/>
            <a:r>
              <a:rPr lang="en-CA" sz="3200" dirty="0"/>
              <a:t>Sales</a:t>
            </a:r>
          </a:p>
          <a:p>
            <a:pPr lvl="1"/>
            <a:r>
              <a:rPr lang="en-CA" sz="3200" dirty="0"/>
              <a:t>Transportation</a:t>
            </a:r>
          </a:p>
          <a:p>
            <a:pPr lvl="1"/>
            <a:r>
              <a:rPr lang="en-CA" sz="3200" dirty="0"/>
              <a:t>Security</a:t>
            </a:r>
          </a:p>
          <a:p>
            <a:pPr lvl="1"/>
            <a:r>
              <a:rPr lang="en-CA" sz="3200" dirty="0"/>
              <a:t>Edible</a:t>
            </a:r>
          </a:p>
          <a:p>
            <a:pPr lvl="1"/>
            <a:r>
              <a:rPr lang="en-CA" sz="3200" dirty="0"/>
              <a:t>Taxes</a:t>
            </a:r>
          </a:p>
          <a:p>
            <a:pPr lvl="1"/>
            <a:r>
              <a:rPr lang="en-CA" sz="3200" dirty="0"/>
              <a:t>Tourism </a:t>
            </a:r>
          </a:p>
          <a:p>
            <a:pPr marL="0" indent="0">
              <a:buNone/>
            </a:pPr>
            <a:endParaRPr lang="en-US" dirty="0"/>
          </a:p>
        </p:txBody>
      </p:sp>
    </p:spTree>
    <p:extLst>
      <p:ext uri="{BB962C8B-B14F-4D97-AF65-F5344CB8AC3E}">
        <p14:creationId xmlns:p14="http://schemas.microsoft.com/office/powerpoint/2010/main" val="199483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5D2C-6342-C04C-B9D2-387B0D815955}"/>
              </a:ext>
            </a:extLst>
          </p:cNvPr>
          <p:cNvSpPr>
            <a:spLocks noGrp="1"/>
          </p:cNvSpPr>
          <p:nvPr>
            <p:ph type="title"/>
          </p:nvPr>
        </p:nvSpPr>
        <p:spPr>
          <a:xfrm>
            <a:off x="5209563" y="1369255"/>
            <a:ext cx="5858097" cy="1320800"/>
          </a:xfrm>
        </p:spPr>
        <p:txBody>
          <a:bodyPr>
            <a:normAutofit/>
          </a:bodyPr>
          <a:lstStyle/>
          <a:p>
            <a:r>
              <a:rPr lang="en-CA" sz="2800" dirty="0"/>
              <a:t>So much to think about … </a:t>
            </a:r>
            <a:endParaRPr lang="en-US" sz="2800" dirty="0"/>
          </a:p>
        </p:txBody>
      </p:sp>
      <p:sp>
        <p:nvSpPr>
          <p:cNvPr id="3" name="Content Placeholder 2">
            <a:extLst>
              <a:ext uri="{FF2B5EF4-FFF2-40B4-BE49-F238E27FC236}">
                <a16:creationId xmlns:a16="http://schemas.microsoft.com/office/drawing/2014/main" id="{A8BC6391-A5B4-7849-8C69-0844C1187A2B}"/>
              </a:ext>
            </a:extLst>
          </p:cNvPr>
          <p:cNvSpPr>
            <a:spLocks noGrp="1"/>
          </p:cNvSpPr>
          <p:nvPr>
            <p:ph idx="1"/>
          </p:nvPr>
        </p:nvSpPr>
        <p:spPr>
          <a:xfrm>
            <a:off x="5209563" y="2160589"/>
            <a:ext cx="4064439" cy="3880773"/>
          </a:xfrm>
        </p:spPr>
        <p:txBody>
          <a:bodyPr>
            <a:normAutofit/>
          </a:bodyPr>
          <a:lstStyle/>
          <a:p>
            <a:r>
              <a:rPr lang="en-CA" dirty="0"/>
              <a:t>Your cause </a:t>
            </a:r>
          </a:p>
          <a:p>
            <a:r>
              <a:rPr lang="en-CA" dirty="0"/>
              <a:t>Your board </a:t>
            </a:r>
          </a:p>
          <a:p>
            <a:r>
              <a:rPr lang="en-CA" dirty="0"/>
              <a:t>Your donors </a:t>
            </a:r>
          </a:p>
          <a:p>
            <a:r>
              <a:rPr lang="en-CA" dirty="0"/>
              <a:t>Your sponsors</a:t>
            </a:r>
          </a:p>
          <a:p>
            <a:r>
              <a:rPr lang="en-CA" dirty="0"/>
              <a:t>Your staff</a:t>
            </a:r>
          </a:p>
          <a:p>
            <a:r>
              <a:rPr lang="en-CA" dirty="0"/>
              <a:t>Your community </a:t>
            </a:r>
          </a:p>
          <a:p>
            <a:r>
              <a:rPr lang="en-CA" dirty="0"/>
              <a:t>Your brand </a:t>
            </a:r>
          </a:p>
          <a:p>
            <a:r>
              <a:rPr lang="en-CA" dirty="0"/>
              <a:t>The non-profit sector as a whole </a:t>
            </a:r>
            <a:endParaRPr lang="en-US" dirty="0"/>
          </a:p>
        </p:txBody>
      </p:sp>
      <p:sp>
        <p:nvSpPr>
          <p:cNvPr id="4" name="Footer Placeholder 3">
            <a:extLst>
              <a:ext uri="{FF2B5EF4-FFF2-40B4-BE49-F238E27FC236}">
                <a16:creationId xmlns:a16="http://schemas.microsoft.com/office/drawing/2014/main" id="{6401C3C3-3032-DF41-9F3B-44EC918B5A4C}"/>
              </a:ext>
            </a:extLst>
          </p:cNvPr>
          <p:cNvSpPr>
            <a:spLocks noGrp="1"/>
          </p:cNvSpPr>
          <p:nvPr>
            <p:ph type="ftr" sz="quarter" idx="11"/>
          </p:nvPr>
        </p:nvSpPr>
        <p:spPr>
          <a:xfrm>
            <a:off x="5209563" y="6041362"/>
            <a:ext cx="2332140" cy="365125"/>
          </a:xfrm>
        </p:spPr>
        <p:txBody>
          <a:bodyPr>
            <a:normAutofit/>
          </a:bodyPr>
          <a:lstStyle/>
          <a:p>
            <a:pPr>
              <a:spcAft>
                <a:spcPts val="600"/>
              </a:spcAft>
            </a:pPr>
            <a:r>
              <a:rPr lang="en-US"/>
              <a:t>Sam Laprade, CFRE </a:t>
            </a:r>
          </a:p>
        </p:txBody>
      </p:sp>
      <p:pic>
        <p:nvPicPr>
          <p:cNvPr id="6" name="Picture 5">
            <a:extLst>
              <a:ext uri="{FF2B5EF4-FFF2-40B4-BE49-F238E27FC236}">
                <a16:creationId xmlns:a16="http://schemas.microsoft.com/office/drawing/2014/main" id="{B0E19369-2236-4803-B720-91EEC0F285B9}"/>
              </a:ext>
            </a:extLst>
          </p:cNvPr>
          <p:cNvPicPr>
            <a:picLocks noChangeAspect="1"/>
          </p:cNvPicPr>
          <p:nvPr/>
        </p:nvPicPr>
        <p:blipFill rotWithShape="1">
          <a:blip r:embed="rId2"/>
          <a:srcRect l="22887" r="1811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56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1744</Words>
  <Application>Microsoft Macintosh PowerPoint</Application>
  <PresentationFormat>Widescreen</PresentationFormat>
  <Paragraphs>264</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Onyx</vt:lpstr>
      <vt:lpstr>Trebuchet MS</vt:lpstr>
      <vt:lpstr>Wingdings 3</vt:lpstr>
      <vt:lpstr>Facet</vt:lpstr>
      <vt:lpstr>Pot or no Pot? </vt:lpstr>
      <vt:lpstr>Sam Laprade, CFRE  </vt:lpstr>
      <vt:lpstr>Why am I talking about pot? </vt:lpstr>
      <vt:lpstr>Today </vt:lpstr>
      <vt:lpstr>PowerPoint Presentation</vt:lpstr>
      <vt:lpstr>New era </vt:lpstr>
      <vt:lpstr>Opportunity </vt:lpstr>
      <vt:lpstr>The numbers </vt:lpstr>
      <vt:lpstr>So much to think about … </vt:lpstr>
      <vt:lpstr>Non-profit reality </vt:lpstr>
      <vt:lpstr>Question #1 </vt:lpstr>
      <vt:lpstr>Question #2</vt:lpstr>
      <vt:lpstr>Question #3</vt:lpstr>
      <vt:lpstr>Question #4 </vt:lpstr>
      <vt:lpstr>Visit </vt:lpstr>
      <vt:lpstr>Question #5</vt:lpstr>
      <vt:lpstr>Question #6</vt:lpstr>
      <vt:lpstr>Question #7</vt:lpstr>
      <vt:lpstr>Question #8 </vt:lpstr>
      <vt:lpstr>Question #9 </vt:lpstr>
      <vt:lpstr>Question #10</vt:lpstr>
      <vt:lpstr>Question #11 </vt:lpstr>
      <vt:lpstr>Gift acceptance policy </vt:lpstr>
      <vt:lpstr>Benefits </vt:lpstr>
      <vt:lpstr>Gift Acceptance Policy Process </vt:lpstr>
      <vt:lpstr>Saying no </vt:lpstr>
      <vt:lpstr>Your current policy? </vt:lpstr>
      <vt:lpstr>Board member #1 </vt:lpstr>
      <vt:lpstr>Board Member #2 </vt:lpstr>
      <vt:lpstr>Board Member #3 </vt:lpstr>
      <vt:lpstr>Board Member #4</vt:lpstr>
      <vt:lpstr>Policies new and revised  </vt:lpstr>
      <vt:lpstr>What are the leaders of cannabis companies thinking? </vt:lpstr>
      <vt:lpstr>PowerPoint Presentation</vt:lpstr>
      <vt:lpstr>What’s happening?  </vt:lpstr>
      <vt:lpstr>Canopy Growth Corporate Social Responsibility Statement  </vt:lpstr>
      <vt:lpstr>PowerPoint Presentation</vt:lpstr>
      <vt:lpstr>PowerPoint Presentation</vt:lpstr>
      <vt:lpstr>National Green Biomed Donation </vt:lpstr>
      <vt:lpstr>5 Canadian cannabis companies doing more – source Leafly </vt:lpstr>
      <vt:lpstr>PR Mess - USA</vt:lpstr>
      <vt:lpstr>PowerPoint Presentation</vt:lpstr>
      <vt:lpstr>PowerPoint Presentation</vt:lpstr>
      <vt:lpstr>What is the next step? </vt:lpstr>
      <vt:lpstr>Interesting to note…  </vt:lpstr>
      <vt:lpstr>Sam Laprade, CFRE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 or no Pot? </dc:title>
  <dc:creator>Sam Tapley</dc:creator>
  <cp:lastModifiedBy>Sam Tapley</cp:lastModifiedBy>
  <cp:revision>4</cp:revision>
  <dcterms:created xsi:type="dcterms:W3CDTF">2020-09-24T01:49:49Z</dcterms:created>
  <dcterms:modified xsi:type="dcterms:W3CDTF">2020-09-24T13:50:23Z</dcterms:modified>
</cp:coreProperties>
</file>