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1" r:id="rId2"/>
    <p:sldId id="257" r:id="rId3"/>
    <p:sldId id="282" r:id="rId4"/>
    <p:sldId id="258" r:id="rId5"/>
    <p:sldId id="273" r:id="rId6"/>
    <p:sldId id="280" r:id="rId7"/>
    <p:sldId id="281" r:id="rId8"/>
    <p:sldId id="274" r:id="rId9"/>
    <p:sldId id="260" r:id="rId10"/>
    <p:sldId id="276" r:id="rId11"/>
    <p:sldId id="277" r:id="rId12"/>
    <p:sldId id="278" r:id="rId13"/>
    <p:sldId id="279" r:id="rId14"/>
    <p:sldId id="261" r:id="rId15"/>
    <p:sldId id="259" r:id="rId16"/>
    <p:sldId id="262" r:id="rId17"/>
    <p:sldId id="263" r:id="rId18"/>
    <p:sldId id="266" r:id="rId19"/>
    <p:sldId id="283" r:id="rId20"/>
    <p:sldId id="269"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orient="horz" pos="1440">
          <p15:clr>
            <a:srgbClr val="A4A3A4"/>
          </p15:clr>
        </p15:guide>
        <p15:guide id="3" orient="horz" pos="2304">
          <p15:clr>
            <a:srgbClr val="A4A3A4"/>
          </p15:clr>
        </p15:guide>
        <p15:guide id="4" orient="horz" pos="4224">
          <p15:clr>
            <a:srgbClr val="A4A3A4"/>
          </p15:clr>
        </p15:guide>
        <p15:guide id="5" pos="2880">
          <p15:clr>
            <a:srgbClr val="A4A3A4"/>
          </p15:clr>
        </p15:guide>
        <p15:guide id="6" pos="288">
          <p15:clr>
            <a:srgbClr val="A4A3A4"/>
          </p15:clr>
        </p15:guide>
        <p15:guide id="7" pos="4656">
          <p15:clr>
            <a:srgbClr val="A4A3A4"/>
          </p15:clr>
        </p15:guide>
        <p15:guide id="8" pos="2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50170" autoAdjust="0"/>
  </p:normalViewPr>
  <p:slideViewPr>
    <p:cSldViewPr>
      <p:cViewPr varScale="1">
        <p:scale>
          <a:sx n="40" d="100"/>
          <a:sy n="40" d="100"/>
        </p:scale>
        <p:origin x="2060" y="28"/>
      </p:cViewPr>
      <p:guideLst>
        <p:guide orient="horz" pos="2880"/>
        <p:guide orient="horz" pos="1440"/>
        <p:guide orient="horz" pos="2304"/>
        <p:guide orient="horz" pos="4224"/>
        <p:guide pos="2880"/>
        <p:guide pos="288"/>
        <p:guide pos="4656"/>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Koke" userId="3a2b1100b7aaed55" providerId="LiveId" clId="{7A4187D6-5327-4285-A86B-89760156E3E9}"/>
    <pc:docChg chg="undo custSel addSld delSld modSld sldOrd">
      <pc:chgData name="Judith Koke" userId="3a2b1100b7aaed55" providerId="LiveId" clId="{7A4187D6-5327-4285-A86B-89760156E3E9}" dt="2021-04-22T13:42:13.039" v="2181" actId="20577"/>
      <pc:docMkLst>
        <pc:docMk/>
      </pc:docMkLst>
      <pc:sldChg chg="delSp modSp mod">
        <pc:chgData name="Judith Koke" userId="3a2b1100b7aaed55" providerId="LiveId" clId="{7A4187D6-5327-4285-A86B-89760156E3E9}" dt="2021-04-21T23:05:22.139" v="310" actId="20577"/>
        <pc:sldMkLst>
          <pc:docMk/>
          <pc:sldMk cId="177888103" sldId="257"/>
        </pc:sldMkLst>
        <pc:spChg chg="mod">
          <ac:chgData name="Judith Koke" userId="3a2b1100b7aaed55" providerId="LiveId" clId="{7A4187D6-5327-4285-A86B-89760156E3E9}" dt="2021-04-21T23:02:06.195" v="192" actId="20577"/>
          <ac:spMkLst>
            <pc:docMk/>
            <pc:sldMk cId="177888103" sldId="257"/>
            <ac:spMk id="10" creationId="{00000000-0000-0000-0000-000000000000}"/>
          </ac:spMkLst>
        </pc:spChg>
        <pc:spChg chg="mod">
          <ac:chgData name="Judith Koke" userId="3a2b1100b7aaed55" providerId="LiveId" clId="{7A4187D6-5327-4285-A86B-89760156E3E9}" dt="2021-04-21T23:05:06.813" v="280" actId="20577"/>
          <ac:spMkLst>
            <pc:docMk/>
            <pc:sldMk cId="177888103" sldId="257"/>
            <ac:spMk id="16" creationId="{00000000-0000-0000-0000-000000000000}"/>
          </ac:spMkLst>
        </pc:spChg>
        <pc:spChg chg="mod">
          <ac:chgData name="Judith Koke" userId="3a2b1100b7aaed55" providerId="LiveId" clId="{7A4187D6-5327-4285-A86B-89760156E3E9}" dt="2021-04-21T23:05:14.552" v="296" actId="20577"/>
          <ac:spMkLst>
            <pc:docMk/>
            <pc:sldMk cId="177888103" sldId="257"/>
            <ac:spMk id="17" creationId="{00000000-0000-0000-0000-000000000000}"/>
          </ac:spMkLst>
        </pc:spChg>
        <pc:spChg chg="mod">
          <ac:chgData name="Judith Koke" userId="3a2b1100b7aaed55" providerId="LiveId" clId="{7A4187D6-5327-4285-A86B-89760156E3E9}" dt="2021-04-21T23:05:22.139" v="310" actId="20577"/>
          <ac:spMkLst>
            <pc:docMk/>
            <pc:sldMk cId="177888103" sldId="257"/>
            <ac:spMk id="18" creationId="{00000000-0000-0000-0000-000000000000}"/>
          </ac:spMkLst>
        </pc:spChg>
        <pc:spChg chg="del mod">
          <ac:chgData name="Judith Koke" userId="3a2b1100b7aaed55" providerId="LiveId" clId="{7A4187D6-5327-4285-A86B-89760156E3E9}" dt="2021-04-21T23:01:21.583" v="152" actId="478"/>
          <ac:spMkLst>
            <pc:docMk/>
            <pc:sldMk cId="177888103" sldId="257"/>
            <ac:spMk id="30" creationId="{00000000-0000-0000-0000-000000000000}"/>
          </ac:spMkLst>
        </pc:spChg>
        <pc:spChg chg="mod">
          <ac:chgData name="Judith Koke" userId="3a2b1100b7aaed55" providerId="LiveId" clId="{7A4187D6-5327-4285-A86B-89760156E3E9}" dt="2021-04-21T23:04:17.128" v="238" actId="1076"/>
          <ac:spMkLst>
            <pc:docMk/>
            <pc:sldMk cId="177888103" sldId="257"/>
            <ac:spMk id="46" creationId="{00000000-0000-0000-0000-000000000000}"/>
          </ac:spMkLst>
        </pc:spChg>
        <pc:spChg chg="mod">
          <ac:chgData name="Judith Koke" userId="3a2b1100b7aaed55" providerId="LiveId" clId="{7A4187D6-5327-4285-A86B-89760156E3E9}" dt="2021-04-21T23:04:48.737" v="262" actId="20577"/>
          <ac:spMkLst>
            <pc:docMk/>
            <pc:sldMk cId="177888103" sldId="257"/>
            <ac:spMk id="47" creationId="{00000000-0000-0000-0000-000000000000}"/>
          </ac:spMkLst>
        </pc:spChg>
      </pc:sldChg>
      <pc:sldChg chg="addSp delSp modSp mod">
        <pc:chgData name="Judith Koke" userId="3a2b1100b7aaed55" providerId="LiveId" clId="{7A4187D6-5327-4285-A86B-89760156E3E9}" dt="2021-04-21T23:16:51.228" v="496" actId="22"/>
        <pc:sldMkLst>
          <pc:docMk/>
          <pc:sldMk cId="4042443713" sldId="258"/>
        </pc:sldMkLst>
        <pc:spChg chg="mod">
          <ac:chgData name="Judith Koke" userId="3a2b1100b7aaed55" providerId="LiveId" clId="{7A4187D6-5327-4285-A86B-89760156E3E9}" dt="2021-04-21T23:06:07.973" v="326" actId="20577"/>
          <ac:spMkLst>
            <pc:docMk/>
            <pc:sldMk cId="4042443713" sldId="258"/>
            <ac:spMk id="3" creationId="{00000000-0000-0000-0000-000000000000}"/>
          </ac:spMkLst>
        </pc:spChg>
        <pc:picChg chg="add del mod">
          <ac:chgData name="Judith Koke" userId="3a2b1100b7aaed55" providerId="LiveId" clId="{7A4187D6-5327-4285-A86B-89760156E3E9}" dt="2021-04-21T23:15:22.555" v="494" actId="478"/>
          <ac:picMkLst>
            <pc:docMk/>
            <pc:sldMk cId="4042443713" sldId="258"/>
            <ac:picMk id="5" creationId="{B3D13C41-EABB-401E-B60A-7A987D21BA4A}"/>
          </ac:picMkLst>
        </pc:picChg>
        <pc:picChg chg="del mod">
          <ac:chgData name="Judith Koke" userId="3a2b1100b7aaed55" providerId="LiveId" clId="{7A4187D6-5327-4285-A86B-89760156E3E9}" dt="2021-04-21T23:15:03.309" v="491" actId="478"/>
          <ac:picMkLst>
            <pc:docMk/>
            <pc:sldMk cId="4042443713" sldId="258"/>
            <ac:picMk id="6" creationId="{00000000-0000-0000-0000-000000000000}"/>
          </ac:picMkLst>
        </pc:picChg>
        <pc:picChg chg="add del">
          <ac:chgData name="Judith Koke" userId="3a2b1100b7aaed55" providerId="LiveId" clId="{7A4187D6-5327-4285-A86B-89760156E3E9}" dt="2021-04-21T23:16:51.228" v="496" actId="22"/>
          <ac:picMkLst>
            <pc:docMk/>
            <pc:sldMk cId="4042443713" sldId="258"/>
            <ac:picMk id="8" creationId="{2635AA72-2B3E-4CE8-AD64-4D098498190F}"/>
          </ac:picMkLst>
        </pc:picChg>
      </pc:sldChg>
      <pc:sldChg chg="modSp mod">
        <pc:chgData name="Judith Koke" userId="3a2b1100b7aaed55" providerId="LiveId" clId="{7A4187D6-5327-4285-A86B-89760156E3E9}" dt="2021-04-21T23:26:02.125" v="973" actId="122"/>
        <pc:sldMkLst>
          <pc:docMk/>
          <pc:sldMk cId="1215851992" sldId="260"/>
        </pc:sldMkLst>
        <pc:spChg chg="mod">
          <ac:chgData name="Judith Koke" userId="3a2b1100b7aaed55" providerId="LiveId" clId="{7A4187D6-5327-4285-A86B-89760156E3E9}" dt="2021-04-21T23:26:02.125" v="973" actId="122"/>
          <ac:spMkLst>
            <pc:docMk/>
            <pc:sldMk cId="1215851992" sldId="260"/>
            <ac:spMk id="2" creationId="{00000000-0000-0000-0000-000000000000}"/>
          </ac:spMkLst>
        </pc:spChg>
        <pc:spChg chg="mod">
          <ac:chgData name="Judith Koke" userId="3a2b1100b7aaed55" providerId="LiveId" clId="{7A4187D6-5327-4285-A86B-89760156E3E9}" dt="2021-04-21T23:25:49.216" v="971" actId="1076"/>
          <ac:spMkLst>
            <pc:docMk/>
            <pc:sldMk cId="1215851992" sldId="260"/>
            <ac:spMk id="3" creationId="{00000000-0000-0000-0000-000000000000}"/>
          </ac:spMkLst>
        </pc:spChg>
      </pc:sldChg>
      <pc:sldChg chg="del">
        <pc:chgData name="Judith Koke" userId="3a2b1100b7aaed55" providerId="LiveId" clId="{7A4187D6-5327-4285-A86B-89760156E3E9}" dt="2021-04-21T23:09:41.379" v="422" actId="47"/>
        <pc:sldMkLst>
          <pc:docMk/>
          <pc:sldMk cId="783049817" sldId="264"/>
        </pc:sldMkLst>
      </pc:sldChg>
      <pc:sldChg chg="del">
        <pc:chgData name="Judith Koke" userId="3a2b1100b7aaed55" providerId="LiveId" clId="{7A4187D6-5327-4285-A86B-89760156E3E9}" dt="2021-04-21T23:10:13.405" v="423" actId="47"/>
        <pc:sldMkLst>
          <pc:docMk/>
          <pc:sldMk cId="360808724" sldId="265"/>
        </pc:sldMkLst>
      </pc:sldChg>
      <pc:sldChg chg="del">
        <pc:chgData name="Judith Koke" userId="3a2b1100b7aaed55" providerId="LiveId" clId="{7A4187D6-5327-4285-A86B-89760156E3E9}" dt="2021-04-21T23:59:55.855" v="1897" actId="47"/>
        <pc:sldMkLst>
          <pc:docMk/>
          <pc:sldMk cId="4157212388" sldId="267"/>
        </pc:sldMkLst>
      </pc:sldChg>
      <pc:sldChg chg="delSp modSp mod">
        <pc:chgData name="Judith Koke" userId="3a2b1100b7aaed55" providerId="LiveId" clId="{7A4187D6-5327-4285-A86B-89760156E3E9}" dt="2021-04-21T23:10:43.730" v="425" actId="478"/>
        <pc:sldMkLst>
          <pc:docMk/>
          <pc:sldMk cId="757878341" sldId="269"/>
        </pc:sldMkLst>
        <pc:spChg chg="del mod">
          <ac:chgData name="Judith Koke" userId="3a2b1100b7aaed55" providerId="LiveId" clId="{7A4187D6-5327-4285-A86B-89760156E3E9}" dt="2021-04-21T23:10:43.730" v="425" actId="478"/>
          <ac:spMkLst>
            <pc:docMk/>
            <pc:sldMk cId="757878341" sldId="269"/>
            <ac:spMk id="30" creationId="{00000000-0000-0000-0000-000000000000}"/>
          </ac:spMkLst>
        </pc:spChg>
      </pc:sldChg>
      <pc:sldChg chg="del ord">
        <pc:chgData name="Judith Koke" userId="3a2b1100b7aaed55" providerId="LiveId" clId="{7A4187D6-5327-4285-A86B-89760156E3E9}" dt="2021-04-21T23:21:30.117" v="581" actId="47"/>
        <pc:sldMkLst>
          <pc:docMk/>
          <pc:sldMk cId="3021454168" sldId="270"/>
        </pc:sldMkLst>
      </pc:sldChg>
      <pc:sldChg chg="modSp mod">
        <pc:chgData name="Judith Koke" userId="3a2b1100b7aaed55" providerId="LiveId" clId="{7A4187D6-5327-4285-A86B-89760156E3E9}" dt="2021-04-22T13:42:13.039" v="2181" actId="20577"/>
        <pc:sldMkLst>
          <pc:docMk/>
          <pc:sldMk cId="4281414946" sldId="271"/>
        </pc:sldMkLst>
        <pc:spChg chg="mod">
          <ac:chgData name="Judith Koke" userId="3a2b1100b7aaed55" providerId="LiveId" clId="{7A4187D6-5327-4285-A86B-89760156E3E9}" dt="2021-04-22T00:02:21.096" v="2146" actId="20577"/>
          <ac:spMkLst>
            <pc:docMk/>
            <pc:sldMk cId="4281414946" sldId="271"/>
            <ac:spMk id="6" creationId="{2615F0DD-C58F-4A44-827D-DB3965E5047D}"/>
          </ac:spMkLst>
        </pc:spChg>
        <pc:spChg chg="mod">
          <ac:chgData name="Judith Koke" userId="3a2b1100b7aaed55" providerId="LiveId" clId="{7A4187D6-5327-4285-A86B-89760156E3E9}" dt="2021-04-22T13:42:13.039" v="2181" actId="20577"/>
          <ac:spMkLst>
            <pc:docMk/>
            <pc:sldMk cId="4281414946" sldId="271"/>
            <ac:spMk id="7" creationId="{EF92022D-4221-4F72-A89E-2ED2FCC60913}"/>
          </ac:spMkLst>
        </pc:spChg>
      </pc:sldChg>
      <pc:sldChg chg="modSp new mod">
        <pc:chgData name="Judith Koke" userId="3a2b1100b7aaed55" providerId="LiveId" clId="{7A4187D6-5327-4285-A86B-89760156E3E9}" dt="2021-04-21T23:11:35.074" v="457" actId="1076"/>
        <pc:sldMkLst>
          <pc:docMk/>
          <pc:sldMk cId="2727559590" sldId="272"/>
        </pc:sldMkLst>
        <pc:spChg chg="mod">
          <ac:chgData name="Judith Koke" userId="3a2b1100b7aaed55" providerId="LiveId" clId="{7A4187D6-5327-4285-A86B-89760156E3E9}" dt="2021-04-21T23:11:35.074" v="457" actId="1076"/>
          <ac:spMkLst>
            <pc:docMk/>
            <pc:sldMk cId="2727559590" sldId="272"/>
            <ac:spMk id="2" creationId="{F6FF27EB-0B95-4EE3-B592-3984E48C7785}"/>
          </ac:spMkLst>
        </pc:spChg>
        <pc:spChg chg="mod">
          <ac:chgData name="Judith Koke" userId="3a2b1100b7aaed55" providerId="LiveId" clId="{7A4187D6-5327-4285-A86B-89760156E3E9}" dt="2021-04-21T23:11:04.671" v="435" actId="1076"/>
          <ac:spMkLst>
            <pc:docMk/>
            <pc:sldMk cId="2727559590" sldId="272"/>
            <ac:spMk id="3" creationId="{827EC69F-7919-4601-A1B9-7901492B0342}"/>
          </ac:spMkLst>
        </pc:spChg>
      </pc:sldChg>
      <pc:sldChg chg="addSp delSp modSp new mod">
        <pc:chgData name="Judith Koke" userId="3a2b1100b7aaed55" providerId="LiveId" clId="{7A4187D6-5327-4285-A86B-89760156E3E9}" dt="2021-04-21T23:20:26.479" v="576" actId="1076"/>
        <pc:sldMkLst>
          <pc:docMk/>
          <pc:sldMk cId="1292223806" sldId="273"/>
        </pc:sldMkLst>
        <pc:spChg chg="del mod">
          <ac:chgData name="Judith Koke" userId="3a2b1100b7aaed55" providerId="LiveId" clId="{7A4187D6-5327-4285-A86B-89760156E3E9}" dt="2021-04-21T23:17:34.872" v="502" actId="478"/>
          <ac:spMkLst>
            <pc:docMk/>
            <pc:sldMk cId="1292223806" sldId="273"/>
            <ac:spMk id="2" creationId="{FBA9AF4E-A9AA-4402-91BD-8EF8A54EC234}"/>
          </ac:spMkLst>
        </pc:spChg>
        <pc:spChg chg="del">
          <ac:chgData name="Judith Koke" userId="3a2b1100b7aaed55" providerId="LiveId" clId="{7A4187D6-5327-4285-A86B-89760156E3E9}" dt="2021-04-21T23:17:24.182" v="498" actId="22"/>
          <ac:spMkLst>
            <pc:docMk/>
            <pc:sldMk cId="1292223806" sldId="273"/>
            <ac:spMk id="3" creationId="{619E907B-04C5-43E5-AC9D-B541687395A0}"/>
          </ac:spMkLst>
        </pc:spChg>
        <pc:spChg chg="add mod">
          <ac:chgData name="Judith Koke" userId="3a2b1100b7aaed55" providerId="LiveId" clId="{7A4187D6-5327-4285-A86B-89760156E3E9}" dt="2021-04-21T23:19:02.098" v="563" actId="1076"/>
          <ac:spMkLst>
            <pc:docMk/>
            <pc:sldMk cId="1292223806" sldId="273"/>
            <ac:spMk id="6" creationId="{ADDEB75A-AF95-4600-A37E-188BAEBE78B5}"/>
          </ac:spMkLst>
        </pc:spChg>
        <pc:spChg chg="add del mod">
          <ac:chgData name="Judith Koke" userId="3a2b1100b7aaed55" providerId="LiveId" clId="{7A4187D6-5327-4285-A86B-89760156E3E9}" dt="2021-04-21T23:20:14.950" v="573" actId="478"/>
          <ac:spMkLst>
            <pc:docMk/>
            <pc:sldMk cId="1292223806" sldId="273"/>
            <ac:spMk id="10" creationId="{491CC877-B6BE-4F2B-B1A3-7535156E81DD}"/>
          </ac:spMkLst>
        </pc:spChg>
        <pc:picChg chg="add del mod ord">
          <ac:chgData name="Judith Koke" userId="3a2b1100b7aaed55" providerId="LiveId" clId="{7A4187D6-5327-4285-A86B-89760156E3E9}" dt="2021-04-21T23:19:45.552" v="567" actId="478"/>
          <ac:picMkLst>
            <pc:docMk/>
            <pc:sldMk cId="1292223806" sldId="273"/>
            <ac:picMk id="5" creationId="{D5CC4015-D751-45D1-BC70-C9718E86499C}"/>
          </ac:picMkLst>
        </pc:picChg>
        <pc:picChg chg="add mod">
          <ac:chgData name="Judith Koke" userId="3a2b1100b7aaed55" providerId="LiveId" clId="{7A4187D6-5327-4285-A86B-89760156E3E9}" dt="2021-04-21T23:20:26.479" v="576" actId="1076"/>
          <ac:picMkLst>
            <pc:docMk/>
            <pc:sldMk cId="1292223806" sldId="273"/>
            <ac:picMk id="8" creationId="{F2CA0230-D206-45F0-B2FD-98663779F29A}"/>
          </ac:picMkLst>
        </pc:picChg>
      </pc:sldChg>
      <pc:sldChg chg="modSp new mod">
        <pc:chgData name="Judith Koke" userId="3a2b1100b7aaed55" providerId="LiveId" clId="{7A4187D6-5327-4285-A86B-89760156E3E9}" dt="2021-04-21T23:25:04.749" v="945" actId="20577"/>
        <pc:sldMkLst>
          <pc:docMk/>
          <pc:sldMk cId="2041796205" sldId="274"/>
        </pc:sldMkLst>
        <pc:spChg chg="mod">
          <ac:chgData name="Judith Koke" userId="3a2b1100b7aaed55" providerId="LiveId" clId="{7A4187D6-5327-4285-A86B-89760156E3E9}" dt="2021-04-21T23:22:06.624" v="600" actId="20577"/>
          <ac:spMkLst>
            <pc:docMk/>
            <pc:sldMk cId="2041796205" sldId="274"/>
            <ac:spMk id="2" creationId="{C63BF32B-FCFC-483B-9B96-2CBC0FFB519F}"/>
          </ac:spMkLst>
        </pc:spChg>
        <pc:spChg chg="mod">
          <ac:chgData name="Judith Koke" userId="3a2b1100b7aaed55" providerId="LiveId" clId="{7A4187D6-5327-4285-A86B-89760156E3E9}" dt="2021-04-21T23:25:04.749" v="945" actId="20577"/>
          <ac:spMkLst>
            <pc:docMk/>
            <pc:sldMk cId="2041796205" sldId="274"/>
            <ac:spMk id="3" creationId="{46B055A4-D2DC-461A-832E-DE1D276E2728}"/>
          </ac:spMkLst>
        </pc:spChg>
      </pc:sldChg>
      <pc:sldChg chg="modSp new del mod">
        <pc:chgData name="Judith Koke" userId="3a2b1100b7aaed55" providerId="LiveId" clId="{7A4187D6-5327-4285-A86B-89760156E3E9}" dt="2021-04-21T23:33:28.975" v="1192" actId="47"/>
        <pc:sldMkLst>
          <pc:docMk/>
          <pc:sldMk cId="4137580437" sldId="275"/>
        </pc:sldMkLst>
        <pc:spChg chg="mod">
          <ac:chgData name="Judith Koke" userId="3a2b1100b7aaed55" providerId="LiveId" clId="{7A4187D6-5327-4285-A86B-89760156E3E9}" dt="2021-04-21T23:26:31.026" v="984" actId="20577"/>
          <ac:spMkLst>
            <pc:docMk/>
            <pc:sldMk cId="4137580437" sldId="275"/>
            <ac:spMk id="2" creationId="{0727842E-0D41-45A6-88AB-0464F3283A07}"/>
          </ac:spMkLst>
        </pc:spChg>
        <pc:spChg chg="mod">
          <ac:chgData name="Judith Koke" userId="3a2b1100b7aaed55" providerId="LiveId" clId="{7A4187D6-5327-4285-A86B-89760156E3E9}" dt="2021-04-21T23:29:51.488" v="1068" actId="255"/>
          <ac:spMkLst>
            <pc:docMk/>
            <pc:sldMk cId="4137580437" sldId="275"/>
            <ac:spMk id="3" creationId="{8CE9AED0-1CDF-4E34-BE2B-953249C09DE7}"/>
          </ac:spMkLst>
        </pc:spChg>
      </pc:sldChg>
      <pc:sldChg chg="modSp new mod">
        <pc:chgData name="Judith Koke" userId="3a2b1100b7aaed55" providerId="LiveId" clId="{7A4187D6-5327-4285-A86B-89760156E3E9}" dt="2021-04-21T23:41:56.008" v="1562" actId="27636"/>
        <pc:sldMkLst>
          <pc:docMk/>
          <pc:sldMk cId="1643664834" sldId="276"/>
        </pc:sldMkLst>
        <pc:spChg chg="mod">
          <ac:chgData name="Judith Koke" userId="3a2b1100b7aaed55" providerId="LiveId" clId="{7A4187D6-5327-4285-A86B-89760156E3E9}" dt="2021-04-21T23:30:45.314" v="1088" actId="20577"/>
          <ac:spMkLst>
            <pc:docMk/>
            <pc:sldMk cId="1643664834" sldId="276"/>
            <ac:spMk id="2" creationId="{4CBCB8E6-98B2-4983-B0D6-8B5627AE34ED}"/>
          </ac:spMkLst>
        </pc:spChg>
        <pc:spChg chg="mod">
          <ac:chgData name="Judith Koke" userId="3a2b1100b7aaed55" providerId="LiveId" clId="{7A4187D6-5327-4285-A86B-89760156E3E9}" dt="2021-04-21T23:41:56.008" v="1562" actId="27636"/>
          <ac:spMkLst>
            <pc:docMk/>
            <pc:sldMk cId="1643664834" sldId="276"/>
            <ac:spMk id="3" creationId="{38D0E9F7-F652-4CF9-9871-56D302D3CBA6}"/>
          </ac:spMkLst>
        </pc:spChg>
      </pc:sldChg>
      <pc:sldChg chg="modSp new mod">
        <pc:chgData name="Judith Koke" userId="3a2b1100b7aaed55" providerId="LiveId" clId="{7A4187D6-5327-4285-A86B-89760156E3E9}" dt="2021-04-21T23:42:06.094" v="1565" actId="20577"/>
        <pc:sldMkLst>
          <pc:docMk/>
          <pc:sldMk cId="23584068" sldId="277"/>
        </pc:sldMkLst>
        <pc:spChg chg="mod">
          <ac:chgData name="Judith Koke" userId="3a2b1100b7aaed55" providerId="LiveId" clId="{7A4187D6-5327-4285-A86B-89760156E3E9}" dt="2021-04-21T23:35:17.519" v="1214" actId="20577"/>
          <ac:spMkLst>
            <pc:docMk/>
            <pc:sldMk cId="23584068" sldId="277"/>
            <ac:spMk id="2" creationId="{43F49437-B7C5-42E2-B111-DA4EB00BA50A}"/>
          </ac:spMkLst>
        </pc:spChg>
        <pc:spChg chg="mod">
          <ac:chgData name="Judith Koke" userId="3a2b1100b7aaed55" providerId="LiveId" clId="{7A4187D6-5327-4285-A86B-89760156E3E9}" dt="2021-04-21T23:42:06.094" v="1565" actId="20577"/>
          <ac:spMkLst>
            <pc:docMk/>
            <pc:sldMk cId="23584068" sldId="277"/>
            <ac:spMk id="3" creationId="{0C5FC01C-0094-4DC1-8C5B-7AEB56BF8D13}"/>
          </ac:spMkLst>
        </pc:spChg>
      </pc:sldChg>
      <pc:sldChg chg="addSp modSp new mod">
        <pc:chgData name="Judith Koke" userId="3a2b1100b7aaed55" providerId="LiveId" clId="{7A4187D6-5327-4285-A86B-89760156E3E9}" dt="2021-04-21T23:45:46.169" v="1659" actId="1076"/>
        <pc:sldMkLst>
          <pc:docMk/>
          <pc:sldMk cId="83126148" sldId="278"/>
        </pc:sldMkLst>
        <pc:spChg chg="mod">
          <ac:chgData name="Judith Koke" userId="3a2b1100b7aaed55" providerId="LiveId" clId="{7A4187D6-5327-4285-A86B-89760156E3E9}" dt="2021-04-21T23:39:20.217" v="1433" actId="20577"/>
          <ac:spMkLst>
            <pc:docMk/>
            <pc:sldMk cId="83126148" sldId="278"/>
            <ac:spMk id="2" creationId="{AB9D10E0-2048-4EE9-BC89-900184B08377}"/>
          </ac:spMkLst>
        </pc:spChg>
        <pc:spChg chg="mod">
          <ac:chgData name="Judith Koke" userId="3a2b1100b7aaed55" providerId="LiveId" clId="{7A4187D6-5327-4285-A86B-89760156E3E9}" dt="2021-04-21T23:43:58.373" v="1631" actId="21"/>
          <ac:spMkLst>
            <pc:docMk/>
            <pc:sldMk cId="83126148" sldId="278"/>
            <ac:spMk id="3" creationId="{BEAB5ADA-E9D7-41AA-88A3-FF46C3BEF5D9}"/>
          </ac:spMkLst>
        </pc:spChg>
        <pc:picChg chg="add mod">
          <ac:chgData name="Judith Koke" userId="3a2b1100b7aaed55" providerId="LiveId" clId="{7A4187D6-5327-4285-A86B-89760156E3E9}" dt="2021-04-21T23:45:46.169" v="1659" actId="1076"/>
          <ac:picMkLst>
            <pc:docMk/>
            <pc:sldMk cId="83126148" sldId="278"/>
            <ac:picMk id="5" creationId="{503E711E-77B7-4D2F-97B0-A7ADED95D261}"/>
          </ac:picMkLst>
        </pc:picChg>
      </pc:sldChg>
      <pc:sldChg chg="addSp delSp modSp new mod">
        <pc:chgData name="Judith Koke" userId="3a2b1100b7aaed55" providerId="LiveId" clId="{7A4187D6-5327-4285-A86B-89760156E3E9}" dt="2021-04-21T23:44:43.175" v="1655" actId="20577"/>
        <pc:sldMkLst>
          <pc:docMk/>
          <pc:sldMk cId="1071029996" sldId="279"/>
        </pc:sldMkLst>
        <pc:spChg chg="mod">
          <ac:chgData name="Judith Koke" userId="3a2b1100b7aaed55" providerId="LiveId" clId="{7A4187D6-5327-4285-A86B-89760156E3E9}" dt="2021-04-21T23:44:43.175" v="1655" actId="20577"/>
          <ac:spMkLst>
            <pc:docMk/>
            <pc:sldMk cId="1071029996" sldId="279"/>
            <ac:spMk id="2" creationId="{A9191AD2-2D13-46C8-90EA-95231DEBE40B}"/>
          </ac:spMkLst>
        </pc:spChg>
        <pc:spChg chg="del">
          <ac:chgData name="Judith Koke" userId="3a2b1100b7aaed55" providerId="LiveId" clId="{7A4187D6-5327-4285-A86B-89760156E3E9}" dt="2021-04-21T23:43:21.577" v="1622" actId="22"/>
          <ac:spMkLst>
            <pc:docMk/>
            <pc:sldMk cId="1071029996" sldId="279"/>
            <ac:spMk id="3" creationId="{C0084DFE-0E63-49FD-9B4E-40C043387677}"/>
          </ac:spMkLst>
        </pc:spChg>
        <pc:spChg chg="add mod">
          <ac:chgData name="Judith Koke" userId="3a2b1100b7aaed55" providerId="LiveId" clId="{7A4187D6-5327-4285-A86B-89760156E3E9}" dt="2021-04-21T23:44:24.549" v="1636" actId="1076"/>
          <ac:spMkLst>
            <pc:docMk/>
            <pc:sldMk cId="1071029996" sldId="279"/>
            <ac:spMk id="7" creationId="{ACC1AB7E-6D8C-459C-B3E6-1FBFB7F6A29A}"/>
          </ac:spMkLst>
        </pc:spChg>
        <pc:picChg chg="add mod ord">
          <ac:chgData name="Judith Koke" userId="3a2b1100b7aaed55" providerId="LiveId" clId="{7A4187D6-5327-4285-A86B-89760156E3E9}" dt="2021-04-21T23:43:28.859" v="1625" actId="1076"/>
          <ac:picMkLst>
            <pc:docMk/>
            <pc:sldMk cId="1071029996" sldId="279"/>
            <ac:picMk id="5" creationId="{D9A4E0D6-3741-4CC1-8ED5-06709FA9E0F3}"/>
          </ac:picMkLst>
        </pc:picChg>
      </pc:sldChg>
      <pc:sldChg chg="addSp delSp modSp new mod">
        <pc:chgData name="Judith Koke" userId="3a2b1100b7aaed55" providerId="LiveId" clId="{7A4187D6-5327-4285-A86B-89760156E3E9}" dt="2021-04-21T23:49:18.157" v="1680" actId="1076"/>
        <pc:sldMkLst>
          <pc:docMk/>
          <pc:sldMk cId="1227659847" sldId="280"/>
        </pc:sldMkLst>
        <pc:spChg chg="mod">
          <ac:chgData name="Judith Koke" userId="3a2b1100b7aaed55" providerId="LiveId" clId="{7A4187D6-5327-4285-A86B-89760156E3E9}" dt="2021-04-21T23:49:08.865" v="1678" actId="122"/>
          <ac:spMkLst>
            <pc:docMk/>
            <pc:sldMk cId="1227659847" sldId="280"/>
            <ac:spMk id="2" creationId="{F4C13A6D-D8E4-44DD-8314-282849C2559B}"/>
          </ac:spMkLst>
        </pc:spChg>
        <pc:spChg chg="del">
          <ac:chgData name="Judith Koke" userId="3a2b1100b7aaed55" providerId="LiveId" clId="{7A4187D6-5327-4285-A86B-89760156E3E9}" dt="2021-04-21T23:48:46.516" v="1661" actId="22"/>
          <ac:spMkLst>
            <pc:docMk/>
            <pc:sldMk cId="1227659847" sldId="280"/>
            <ac:spMk id="3" creationId="{F4C1C266-3E74-401A-B3A9-64005087A7BE}"/>
          </ac:spMkLst>
        </pc:spChg>
        <pc:picChg chg="add mod ord">
          <ac:chgData name="Judith Koke" userId="3a2b1100b7aaed55" providerId="LiveId" clId="{7A4187D6-5327-4285-A86B-89760156E3E9}" dt="2021-04-21T23:49:18.157" v="1680" actId="1076"/>
          <ac:picMkLst>
            <pc:docMk/>
            <pc:sldMk cId="1227659847" sldId="280"/>
            <ac:picMk id="5" creationId="{45D9E434-C411-42A2-AAAC-21D650194D72}"/>
          </ac:picMkLst>
        </pc:picChg>
      </pc:sldChg>
      <pc:sldChg chg="addSp modSp new mod">
        <pc:chgData name="Judith Koke" userId="3a2b1100b7aaed55" providerId="LiveId" clId="{7A4187D6-5327-4285-A86B-89760156E3E9}" dt="2021-04-21T23:51:28.677" v="1883" actId="1076"/>
        <pc:sldMkLst>
          <pc:docMk/>
          <pc:sldMk cId="110859007" sldId="281"/>
        </pc:sldMkLst>
        <pc:spChg chg="mod">
          <ac:chgData name="Judith Koke" userId="3a2b1100b7aaed55" providerId="LiveId" clId="{7A4187D6-5327-4285-A86B-89760156E3E9}" dt="2021-04-21T23:49:40.503" v="1709" actId="20577"/>
          <ac:spMkLst>
            <pc:docMk/>
            <pc:sldMk cId="110859007" sldId="281"/>
            <ac:spMk id="2" creationId="{8E129F35-E40E-4C5C-B79F-7165A1184D1D}"/>
          </ac:spMkLst>
        </pc:spChg>
        <pc:spChg chg="mod">
          <ac:chgData name="Judith Koke" userId="3a2b1100b7aaed55" providerId="LiveId" clId="{7A4187D6-5327-4285-A86B-89760156E3E9}" dt="2021-04-21T23:50:43.533" v="1881" actId="255"/>
          <ac:spMkLst>
            <pc:docMk/>
            <pc:sldMk cId="110859007" sldId="281"/>
            <ac:spMk id="3" creationId="{58626B03-6D6C-495E-8CE2-261958409F4F}"/>
          </ac:spMkLst>
        </pc:spChg>
        <pc:picChg chg="add mod">
          <ac:chgData name="Judith Koke" userId="3a2b1100b7aaed55" providerId="LiveId" clId="{7A4187D6-5327-4285-A86B-89760156E3E9}" dt="2021-04-21T23:51:28.677" v="1883" actId="1076"/>
          <ac:picMkLst>
            <pc:docMk/>
            <pc:sldMk cId="110859007" sldId="281"/>
            <ac:picMk id="5" creationId="{72014D9E-659D-4369-B829-A0A04B7E330C}"/>
          </ac:picMkLst>
        </pc:picChg>
      </pc:sldChg>
      <pc:sldChg chg="addSp delSp modSp new mod modClrScheme chgLayout">
        <pc:chgData name="Judith Koke" userId="3a2b1100b7aaed55" providerId="LiveId" clId="{7A4187D6-5327-4285-A86B-89760156E3E9}" dt="2021-04-21T23:55:19.217" v="1887" actId="22"/>
        <pc:sldMkLst>
          <pc:docMk/>
          <pc:sldMk cId="2369451468" sldId="282"/>
        </pc:sldMkLst>
        <pc:spChg chg="del">
          <ac:chgData name="Judith Koke" userId="3a2b1100b7aaed55" providerId="LiveId" clId="{7A4187D6-5327-4285-A86B-89760156E3E9}" dt="2021-04-21T23:55:16.275" v="1886" actId="700"/>
          <ac:spMkLst>
            <pc:docMk/>
            <pc:sldMk cId="2369451468" sldId="282"/>
            <ac:spMk id="2" creationId="{400597AC-8C86-4FB1-A2F9-B0D1D9E2506A}"/>
          </ac:spMkLst>
        </pc:spChg>
        <pc:spChg chg="del mod">
          <ac:chgData name="Judith Koke" userId="3a2b1100b7aaed55" providerId="LiveId" clId="{7A4187D6-5327-4285-A86B-89760156E3E9}" dt="2021-04-21T23:55:16.275" v="1886" actId="700"/>
          <ac:spMkLst>
            <pc:docMk/>
            <pc:sldMk cId="2369451468" sldId="282"/>
            <ac:spMk id="3" creationId="{08915794-E9A2-46A5-ADAB-347BA7AE0515}"/>
          </ac:spMkLst>
        </pc:spChg>
        <pc:picChg chg="add">
          <ac:chgData name="Judith Koke" userId="3a2b1100b7aaed55" providerId="LiveId" clId="{7A4187D6-5327-4285-A86B-89760156E3E9}" dt="2021-04-21T23:55:19.217" v="1887" actId="22"/>
          <ac:picMkLst>
            <pc:docMk/>
            <pc:sldMk cId="2369451468" sldId="282"/>
            <ac:picMk id="5" creationId="{93526FC5-566D-4D28-A8F2-0D15A49A5BC7}"/>
          </ac:picMkLst>
        </pc:picChg>
      </pc:sldChg>
      <pc:sldChg chg="addSp delSp modSp new del mod">
        <pc:chgData name="Judith Koke" userId="3a2b1100b7aaed55" providerId="LiveId" clId="{7A4187D6-5327-4285-A86B-89760156E3E9}" dt="2021-04-21T23:59:22.625" v="1896" actId="47"/>
        <pc:sldMkLst>
          <pc:docMk/>
          <pc:sldMk cId="5068910" sldId="283"/>
        </pc:sldMkLst>
        <pc:spChg chg="del">
          <ac:chgData name="Judith Koke" userId="3a2b1100b7aaed55" providerId="LiveId" clId="{7A4187D6-5327-4285-A86B-89760156E3E9}" dt="2021-04-21T23:58:02.007" v="1889" actId="22"/>
          <ac:spMkLst>
            <pc:docMk/>
            <pc:sldMk cId="5068910" sldId="283"/>
            <ac:spMk id="3" creationId="{DC60F3F0-4AB5-4BE5-9C53-CB05FCCB6509}"/>
          </ac:spMkLst>
        </pc:spChg>
        <pc:picChg chg="add mod ord modCrop">
          <ac:chgData name="Judith Koke" userId="3a2b1100b7aaed55" providerId="LiveId" clId="{7A4187D6-5327-4285-A86B-89760156E3E9}" dt="2021-04-21T23:58:38.943" v="1895" actId="1076"/>
          <ac:picMkLst>
            <pc:docMk/>
            <pc:sldMk cId="5068910" sldId="283"/>
            <ac:picMk id="5" creationId="{3CD108B7-44A6-4ED3-8C77-36D0790F79E6}"/>
          </ac:picMkLst>
        </pc:picChg>
      </pc:sldChg>
      <pc:sldChg chg="modSp new mod">
        <pc:chgData name="Judith Koke" userId="3a2b1100b7aaed55" providerId="LiveId" clId="{7A4187D6-5327-4285-A86B-89760156E3E9}" dt="2021-04-22T00:01:23.520" v="2102" actId="313"/>
        <pc:sldMkLst>
          <pc:docMk/>
          <pc:sldMk cId="4118217617" sldId="283"/>
        </pc:sldMkLst>
        <pc:spChg chg="mod">
          <ac:chgData name="Judith Koke" userId="3a2b1100b7aaed55" providerId="LiveId" clId="{7A4187D6-5327-4285-A86B-89760156E3E9}" dt="2021-04-22T00:00:22.575" v="1935" actId="27636"/>
          <ac:spMkLst>
            <pc:docMk/>
            <pc:sldMk cId="4118217617" sldId="283"/>
            <ac:spMk id="2" creationId="{57CEA965-A4AB-4897-9AFC-00E360C5FA78}"/>
          </ac:spMkLst>
        </pc:spChg>
        <pc:spChg chg="mod">
          <ac:chgData name="Judith Koke" userId="3a2b1100b7aaed55" providerId="LiveId" clId="{7A4187D6-5327-4285-A86B-89760156E3E9}" dt="2021-04-22T00:01:23.520" v="2102" actId="313"/>
          <ac:spMkLst>
            <pc:docMk/>
            <pc:sldMk cId="4118217617" sldId="283"/>
            <ac:spMk id="3" creationId="{08B6DB5E-FF82-4442-8E6C-FF8C0A38FE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7852E3-37EB-473C-BFC5-F501CBFF6E06}" type="datetimeFigureOut">
              <a:rPr lang="en-US" smtClean="0"/>
              <a:t>4/22/2021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91400-13BE-4C87-985C-224950184409}" type="slidenum">
              <a:rPr lang="en-US" smtClean="0"/>
              <a:t>‹#›</a:t>
            </a:fld>
            <a:endParaRPr lang="en-US"/>
          </a:p>
        </p:txBody>
      </p:sp>
    </p:spTree>
    <p:extLst>
      <p:ext uri="{BB962C8B-B14F-4D97-AF65-F5344CB8AC3E}">
        <p14:creationId xmlns:p14="http://schemas.microsoft.com/office/powerpoint/2010/main" val="129811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EA91400-13BE-4C87-985C-224950184409}" type="slidenum">
              <a:rPr lang="en-US" smtClean="0"/>
              <a:t>1</a:t>
            </a:fld>
            <a:endParaRPr lang="en-US"/>
          </a:p>
        </p:txBody>
      </p:sp>
    </p:spTree>
    <p:extLst>
      <p:ext uri="{BB962C8B-B14F-4D97-AF65-F5344CB8AC3E}">
        <p14:creationId xmlns:p14="http://schemas.microsoft.com/office/powerpoint/2010/main" val="359754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instrument items – but what trying to learn</a:t>
            </a:r>
          </a:p>
        </p:txBody>
      </p:sp>
      <p:sp>
        <p:nvSpPr>
          <p:cNvPr id="4" name="Slide Number Placeholder 3"/>
          <p:cNvSpPr>
            <a:spLocks noGrp="1"/>
          </p:cNvSpPr>
          <p:nvPr>
            <p:ph type="sldNum" sz="quarter" idx="10"/>
          </p:nvPr>
        </p:nvSpPr>
        <p:spPr/>
        <p:txBody>
          <a:bodyPr/>
          <a:lstStyle/>
          <a:p>
            <a:fld id="{7EA91400-13BE-4C87-985C-224950184409}" type="slidenum">
              <a:rPr lang="en-US" smtClean="0"/>
              <a:t>16</a:t>
            </a:fld>
            <a:endParaRPr lang="en-US"/>
          </a:p>
        </p:txBody>
      </p:sp>
    </p:spTree>
    <p:extLst>
      <p:ext uri="{BB962C8B-B14F-4D97-AF65-F5344CB8AC3E}">
        <p14:creationId xmlns:p14="http://schemas.microsoft.com/office/powerpoint/2010/main" val="35326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 - Impact of participation in the program Developed and piloted with 66 youth in an alternate science offering – establish reliability and validity - IRB</a:t>
            </a:r>
          </a:p>
          <a:p>
            <a:r>
              <a:rPr lang="en-US" dirty="0"/>
              <a:t>Created colorful booklet – mailed</a:t>
            </a:r>
            <a:r>
              <a:rPr lang="en-US" baseline="0" dirty="0"/>
              <a:t> 571 – return of 186 fully complete – 33% response rate</a:t>
            </a:r>
          </a:p>
          <a:p>
            <a:endParaRPr lang="en-US" baseline="0" dirty="0"/>
          </a:p>
          <a:p>
            <a:r>
              <a:rPr lang="en-US" baseline="0" dirty="0"/>
              <a:t>Focus Group – go deeper into the elements necessary o build confidence and how perceptions of  afterschool program ‘science’ differ from school science</a:t>
            </a:r>
          </a:p>
          <a:p>
            <a:endParaRPr lang="en-US" baseline="0" dirty="0"/>
          </a:p>
          <a:p>
            <a:r>
              <a:rPr lang="en-US" baseline="0" dirty="0"/>
              <a:t>leader Inter</a:t>
            </a:r>
          </a:p>
          <a:p>
            <a:endParaRPr lang="en-US" baseline="0" dirty="0"/>
          </a:p>
          <a:p>
            <a:r>
              <a:rPr lang="en-US" baseline="0" dirty="0"/>
              <a:t>Instrument items  views – impact on learning – impression of impact on youth – program improvements. </a:t>
            </a:r>
          </a:p>
          <a:p>
            <a:endParaRPr lang="en-US" baseline="0" dirty="0"/>
          </a:p>
          <a:p>
            <a:r>
              <a:rPr lang="en-US" baseline="0" dirty="0"/>
              <a:t>This was about leisure time – there was little impact</a:t>
            </a:r>
            <a:endParaRPr lang="en-US" dirty="0"/>
          </a:p>
        </p:txBody>
      </p:sp>
      <p:sp>
        <p:nvSpPr>
          <p:cNvPr id="4" name="Slide Number Placeholder 3"/>
          <p:cNvSpPr>
            <a:spLocks noGrp="1"/>
          </p:cNvSpPr>
          <p:nvPr>
            <p:ph type="sldNum" sz="quarter" idx="10"/>
          </p:nvPr>
        </p:nvSpPr>
        <p:spPr/>
        <p:txBody>
          <a:bodyPr/>
          <a:lstStyle/>
          <a:p>
            <a:fld id="{7EA91400-13BE-4C87-985C-224950184409}" type="slidenum">
              <a:rPr lang="en-US" smtClean="0"/>
              <a:t>17</a:t>
            </a:fld>
            <a:endParaRPr lang="en-US"/>
          </a:p>
        </p:txBody>
      </p:sp>
    </p:spTree>
    <p:extLst>
      <p:ext uri="{BB962C8B-B14F-4D97-AF65-F5344CB8AC3E}">
        <p14:creationId xmlns:p14="http://schemas.microsoft.com/office/powerpoint/2010/main" val="100964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Sense of self – this teams had strongly positive scores – indicating</a:t>
            </a:r>
            <a:r>
              <a:rPr lang="en-US" baseline="0" dirty="0"/>
              <a:t> the impact of this program extends beyond science learning and contributes to the development of youth. Statistically more significant for young women then for young men –. </a:t>
            </a:r>
            <a:endParaRPr lang="en-US" dirty="0"/>
          </a:p>
        </p:txBody>
      </p:sp>
      <p:sp>
        <p:nvSpPr>
          <p:cNvPr id="4" name="Slide Number Placeholder 3"/>
          <p:cNvSpPr>
            <a:spLocks noGrp="1"/>
          </p:cNvSpPr>
          <p:nvPr>
            <p:ph type="sldNum" sz="quarter" idx="10"/>
          </p:nvPr>
        </p:nvSpPr>
        <p:spPr/>
        <p:txBody>
          <a:bodyPr/>
          <a:lstStyle/>
          <a:p>
            <a:fld id="{7EA91400-13BE-4C87-985C-224950184409}" type="slidenum">
              <a:rPr lang="en-US" smtClean="0"/>
              <a:t>18</a:t>
            </a:fld>
            <a:endParaRPr lang="en-US"/>
          </a:p>
        </p:txBody>
      </p:sp>
    </p:spTree>
    <p:extLst>
      <p:ext uri="{BB962C8B-B14F-4D97-AF65-F5344CB8AC3E}">
        <p14:creationId xmlns:p14="http://schemas.microsoft.com/office/powerpoint/2010/main" val="32051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EA91400-13BE-4C87-985C-224950184409}" type="slidenum">
              <a:rPr lang="en-US" smtClean="0"/>
              <a:t>20</a:t>
            </a:fld>
            <a:endParaRPr lang="en-US"/>
          </a:p>
        </p:txBody>
      </p:sp>
    </p:spTree>
    <p:extLst>
      <p:ext uri="{BB962C8B-B14F-4D97-AF65-F5344CB8AC3E}">
        <p14:creationId xmlns:p14="http://schemas.microsoft.com/office/powerpoint/2010/main" val="132855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A91400-13BE-4C87-985C-224950184409}" type="slidenum">
              <a:rPr lang="en-US" smtClean="0"/>
              <a:t>2</a:t>
            </a:fld>
            <a:endParaRPr lang="en-US"/>
          </a:p>
        </p:txBody>
      </p:sp>
    </p:spTree>
    <p:extLst>
      <p:ext uri="{BB962C8B-B14F-4D97-AF65-F5344CB8AC3E}">
        <p14:creationId xmlns:p14="http://schemas.microsoft.com/office/powerpoint/2010/main" val="74917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A91400-13BE-4C87-985C-224950184409}" type="slidenum">
              <a:rPr lang="en-US" smtClean="0"/>
              <a:t>5</a:t>
            </a:fld>
            <a:endParaRPr lang="en-US"/>
          </a:p>
        </p:txBody>
      </p:sp>
    </p:spTree>
    <p:extLst>
      <p:ext uri="{BB962C8B-B14F-4D97-AF65-F5344CB8AC3E}">
        <p14:creationId xmlns:p14="http://schemas.microsoft.com/office/powerpoint/2010/main" val="63719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A91400-13BE-4C87-985C-224950184409}" type="slidenum">
              <a:rPr lang="en-US" smtClean="0"/>
              <a:t>7</a:t>
            </a:fld>
            <a:endParaRPr lang="en-US"/>
          </a:p>
        </p:txBody>
      </p:sp>
    </p:spTree>
    <p:extLst>
      <p:ext uri="{BB962C8B-B14F-4D97-AF65-F5344CB8AC3E}">
        <p14:creationId xmlns:p14="http://schemas.microsoft.com/office/powerpoint/2010/main" val="89783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Experiential Learning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reflect, apply” model, with a particular emphasis on expanding participants’ critical thinking skills and their ability to identify and challenge their assumptions. Experiential learning works from three basic orientations: </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Much of the work in this area focuses heavily on process and on cognitive learning outcomes, and underemphasizes attitude and emotional investment,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Activity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theory developed from a </a:t>
            </a:r>
            <a:r>
              <a:rPr lang="en-US" sz="1200" kern="1200" dirty="0" err="1">
                <a:solidFill>
                  <a:schemeClr val="tx1"/>
                </a:solidFill>
                <a:effectLst/>
                <a:latin typeface="+mn-lt"/>
                <a:ea typeface="+mn-ea"/>
                <a:cs typeface="+mn-cs"/>
              </a:rPr>
              <a:t>Vygotskian</a:t>
            </a:r>
            <a:r>
              <a:rPr lang="en-US" sz="1200" kern="1200" dirty="0">
                <a:solidFill>
                  <a:schemeClr val="tx1"/>
                </a:solidFill>
                <a:effectLst/>
                <a:latin typeface="+mn-lt"/>
                <a:ea typeface="+mn-ea"/>
                <a:cs typeface="+mn-cs"/>
              </a:rPr>
              <a:t> perspective, is “Community of Practice” (Lave and Wenger, 1991), which later evolved into “Activity Theory.” </a:t>
            </a:r>
          </a:p>
          <a:p>
            <a:r>
              <a:rPr lang="en-US" sz="1200" kern="1200" dirty="0">
                <a:solidFill>
                  <a:schemeClr val="tx1"/>
                </a:solidFill>
                <a:effectLst/>
                <a:latin typeface="+mn-lt"/>
                <a:ea typeface="+mn-ea"/>
                <a:cs typeface="+mn-cs"/>
              </a:rPr>
              <a:t>It considers itself a theory of “</a:t>
            </a:r>
            <a:r>
              <a:rPr lang="en-US" sz="1200" b="1" kern="1200" dirty="0">
                <a:solidFill>
                  <a:schemeClr val="tx1"/>
                </a:solidFill>
                <a:effectLst/>
                <a:latin typeface="+mn-lt"/>
                <a:ea typeface="+mn-ea"/>
                <a:cs typeface="+mn-cs"/>
              </a:rPr>
              <a:t>Learning to be” </a:t>
            </a:r>
            <a:r>
              <a:rPr lang="en-US" sz="1200" kern="1200" dirty="0">
                <a:solidFill>
                  <a:schemeClr val="tx1"/>
                </a:solidFill>
                <a:effectLst/>
                <a:latin typeface="+mn-lt"/>
                <a:ea typeface="+mn-ea"/>
                <a:cs typeface="+mn-cs"/>
              </a:rPr>
              <a:t>in which learning does not only come through the accumulation of content and skills, but through the process of learning together -  enculturation. The basic idea of enculturation is that through participation in an activity within a community, people’s behavior or identity change.</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framework has proven utility in examining program impacts and outcomes. Activity Theory are that individuals are not truly considered as separate learners – the unit of measurement = the community - , and thus individual outcomes are difficult to tease out. </a:t>
            </a:r>
            <a:endParaRPr lang="en-US" dirty="0"/>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Conservation Education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Conservation Education has long realized that to move learners to change behavior takes much more than content acquisition, it requires a change in attitude and personal connection to the environment  In fact, science knowledge and achievement generally has been shown to be linked more closely to science attitudes than to aptitude,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Currently, Conservation Education uses the following types of measures in their assessment of program success:</a:t>
            </a:r>
          </a:p>
          <a:p>
            <a:pPr marL="171450" lvl="0" indent="-171450">
              <a:buFont typeface="Arial" pitchFamily="34" charset="0"/>
              <a:buChar char="•"/>
            </a:pPr>
            <a:r>
              <a:rPr lang="en-US" sz="1200" kern="1200" dirty="0">
                <a:solidFill>
                  <a:schemeClr val="tx1"/>
                </a:solidFill>
                <a:effectLst/>
                <a:latin typeface="+mn-lt"/>
                <a:ea typeface="+mn-ea"/>
                <a:cs typeface="+mn-cs"/>
              </a:rPr>
              <a:t>Do participants exhibit a strengthened affective orientation towards nature? </a:t>
            </a:r>
          </a:p>
          <a:p>
            <a:pPr marL="171450" lvl="0" indent="-171450">
              <a:buFont typeface="Arial" pitchFamily="34" charset="0"/>
              <a:buChar char="•"/>
            </a:pPr>
            <a:r>
              <a:rPr lang="en-US" sz="1200" kern="1200" dirty="0">
                <a:solidFill>
                  <a:schemeClr val="tx1"/>
                </a:solidFill>
                <a:effectLst/>
                <a:latin typeface="+mn-lt"/>
                <a:ea typeface="+mn-ea"/>
                <a:cs typeface="+mn-cs"/>
              </a:rPr>
              <a:t>Does participation in the program result in an increase in a sense of belonging to the environment, a sense of personal connection to the environment and even a sense of nature as ‘place.’</a:t>
            </a:r>
          </a:p>
          <a:p>
            <a:pPr marL="171450" lvl="0" indent="-171450">
              <a:buFont typeface="Arial" pitchFamily="34" charset="0"/>
              <a:buChar char="•"/>
            </a:pPr>
            <a:r>
              <a:rPr lang="en-US" sz="1200" kern="1200" dirty="0">
                <a:solidFill>
                  <a:schemeClr val="tx1"/>
                </a:solidFill>
                <a:effectLst/>
                <a:latin typeface="+mn-lt"/>
                <a:ea typeface="+mn-ea"/>
                <a:cs typeface="+mn-cs"/>
              </a:rPr>
              <a:t>Do participants demonstrate improved critical thinking in the areas of conservation and stewardship?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Generally, conservation education is focused on the ultimate interactions of learning (cognitive, skill, and affect) and how they lead to increased action by the individual and collective improvement in ecosystems and ecological health indicators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Possible Selves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basic concept of this theory base is that if programs wish to effect behavior change, they must first change self-concept (Markus, 1986). In short, a program may be measured as successful in how it impacts self-concept. The framework proposes that individuals’ perceptions of their current and imagined future opportunities, both hoped for and feared, serve as a motivator and organizer of the individual’s current task-related thoughts, attitudes and behaviors, thus “linking current specific plans and actions to future desired goals.”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Markus and </a:t>
            </a:r>
            <a:r>
              <a:rPr lang="en-US" sz="1200" kern="1200" dirty="0" err="1">
                <a:solidFill>
                  <a:schemeClr val="tx1"/>
                </a:solidFill>
                <a:effectLst/>
                <a:latin typeface="+mn-lt"/>
                <a:ea typeface="+mn-ea"/>
                <a:cs typeface="+mn-cs"/>
              </a:rPr>
              <a:t>Nurius’s</a:t>
            </a:r>
            <a:r>
              <a:rPr lang="en-US" sz="1200" kern="1200" dirty="0">
                <a:solidFill>
                  <a:schemeClr val="tx1"/>
                </a:solidFill>
                <a:effectLst/>
                <a:latin typeface="+mn-lt"/>
                <a:ea typeface="+mn-ea"/>
                <a:cs typeface="+mn-cs"/>
              </a:rPr>
              <a:t> research indicates that possible selves do function as motivators for future behaviors, both in the short and longer term (Markus 1975). Further work by </a:t>
            </a:r>
            <a:r>
              <a:rPr lang="en-US" sz="1200" kern="1200" dirty="0" err="1">
                <a:solidFill>
                  <a:schemeClr val="tx1"/>
                </a:solidFill>
                <a:effectLst/>
                <a:latin typeface="+mn-lt"/>
                <a:ea typeface="+mn-ea"/>
                <a:cs typeface="+mn-cs"/>
              </a:rPr>
              <a:t>Anderman</a:t>
            </a:r>
            <a:r>
              <a:rPr lang="en-US" sz="1200" kern="1200" dirty="0">
                <a:solidFill>
                  <a:schemeClr val="tx1"/>
                </a:solidFill>
                <a:effectLst/>
                <a:latin typeface="+mn-lt"/>
                <a:ea typeface="+mn-ea"/>
                <a:cs typeface="+mn-cs"/>
              </a:rPr>
              <a:t> (1998) indicates that present and future selves are related to achievement and to motivation, particularly during adolescence. </a:t>
            </a:r>
          </a:p>
          <a:p>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A91400-13BE-4C87-985C-224950184409}" type="slidenum">
              <a:rPr lang="en-US" smtClean="0"/>
              <a:t>9</a:t>
            </a:fld>
            <a:endParaRPr lang="en-US"/>
          </a:p>
        </p:txBody>
      </p:sp>
    </p:spTree>
    <p:extLst>
      <p:ext uri="{BB962C8B-B14F-4D97-AF65-F5344CB8AC3E}">
        <p14:creationId xmlns:p14="http://schemas.microsoft.com/office/powerpoint/2010/main" val="1302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A91400-13BE-4C87-985C-224950184409}" type="slidenum">
              <a:rPr lang="en-US" smtClean="0"/>
              <a:t>10</a:t>
            </a:fld>
            <a:endParaRPr lang="en-US"/>
          </a:p>
        </p:txBody>
      </p:sp>
    </p:spTree>
    <p:extLst>
      <p:ext uri="{BB962C8B-B14F-4D97-AF65-F5344CB8AC3E}">
        <p14:creationId xmlns:p14="http://schemas.microsoft.com/office/powerpoint/2010/main" val="727934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EA91400-13BE-4C87-985C-224950184409}" type="slidenum">
              <a:rPr lang="en-US" smtClean="0"/>
              <a:t>12</a:t>
            </a:fld>
            <a:endParaRPr lang="en-US"/>
          </a:p>
        </p:txBody>
      </p:sp>
    </p:spTree>
    <p:extLst>
      <p:ext uri="{BB962C8B-B14F-4D97-AF65-F5344CB8AC3E}">
        <p14:creationId xmlns:p14="http://schemas.microsoft.com/office/powerpoint/2010/main" val="44732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Partnership Florida Museum of natural History, NSF, 4H, university of Florida</a:t>
            </a:r>
          </a:p>
          <a:p>
            <a:r>
              <a:rPr lang="en-US" dirty="0"/>
              <a:t>Citizen science project – youth learned about butterflies</a:t>
            </a:r>
            <a:r>
              <a:rPr lang="en-US" baseline="0" dirty="0"/>
              <a:t> – </a:t>
            </a:r>
            <a:r>
              <a:rPr lang="en-US" dirty="0"/>
              <a:t>engaged</a:t>
            </a:r>
            <a:r>
              <a:rPr lang="en-US" baseline="0" dirty="0"/>
              <a:t> in real data collection – submitted data for scientists to use – learned how scientists used data – </a:t>
            </a:r>
          </a:p>
          <a:p>
            <a:endParaRPr lang="en-US" baseline="0" dirty="0"/>
          </a:p>
          <a:p>
            <a:r>
              <a:rPr lang="en-US" baseline="0" dirty="0"/>
              <a:t>Museum </a:t>
            </a:r>
            <a:r>
              <a:rPr lang="en-US" baseline="0" dirty="0" err="1"/>
              <a:t>def’n</a:t>
            </a:r>
            <a:r>
              <a:rPr lang="en-US" baseline="0" dirty="0"/>
              <a:t> of success:  - NOT to learn lepidoptery – the science of butterflies and moths</a:t>
            </a:r>
          </a:p>
          <a:p>
            <a:r>
              <a:rPr lang="en-US" baseline="0" dirty="0"/>
              <a:t>Museum - originated and developed as a Citizen Science project – designed to engage youth in experiential learning about science processes –and their (the youth’s) relationship to the environment</a:t>
            </a:r>
          </a:p>
          <a:p>
            <a:endParaRPr lang="en-US" baseline="0" dirty="0"/>
          </a:p>
          <a:p>
            <a:r>
              <a:rPr lang="en-US" baseline="0" dirty="0"/>
              <a:t>4H- pushed that it contribute to the participant’s life skills, confidence and sense of future. </a:t>
            </a:r>
          </a:p>
          <a:p>
            <a:endParaRPr lang="en-US" baseline="0" dirty="0"/>
          </a:p>
          <a:p>
            <a:r>
              <a:rPr lang="en-US" baseline="0" dirty="0"/>
              <a:t>Don’t just what did participants learn – new science, new skills,  - but so what – how shape their success as contributing citizens?</a:t>
            </a:r>
          </a:p>
          <a:p>
            <a:endParaRPr lang="en-US" baseline="0" dirty="0"/>
          </a:p>
          <a:p>
            <a:r>
              <a:rPr lang="en-US" baseline="0" dirty="0"/>
              <a:t>How find overlap and metrics?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EA91400-13BE-4C87-985C-224950184409}" type="slidenum">
              <a:rPr lang="en-US" smtClean="0"/>
              <a:t>14</a:t>
            </a:fld>
            <a:endParaRPr lang="en-US"/>
          </a:p>
        </p:txBody>
      </p:sp>
    </p:spTree>
    <p:extLst>
      <p:ext uri="{BB962C8B-B14F-4D97-AF65-F5344CB8AC3E}">
        <p14:creationId xmlns:p14="http://schemas.microsoft.com/office/powerpoint/2010/main" val="230392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Positive Youth 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Evolved from deficit model – </a:t>
            </a:r>
          </a:p>
          <a:p>
            <a:r>
              <a:rPr lang="en-US" sz="1200" kern="1200" dirty="0">
                <a:solidFill>
                  <a:schemeClr val="tx1"/>
                </a:solidFill>
                <a:effectLst/>
                <a:latin typeface="+mn-lt"/>
                <a:ea typeface="+mn-ea"/>
                <a:cs typeface="+mn-cs"/>
              </a:rPr>
              <a:t>A fairly recent theory-based program framework is Positive Youth Development (PYD), which at its most general level, is the focus on supporting or promoting, during the second decade of life, the positive developmental processes that are known or assumed to advance health and well-being.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PYD occurs when youth interact with their environment and positive agents (defined as leaders who support healthy development and/or programs and organizations create climates conducive for growth or change) to meet their basic needs and cultivate assets. Through the youths’ motivation and investments, shaped and supported by positive agents, momentum builds and youth utilize assets to build additional psychological resources that facilitate growth. Ideally, PYD generates physical and psychological competencies that serve to facilitate the transition into an adulthood characterized by striving for continued growth.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concepts that scholars of developmental psychology use to describe the characteristics of a positively developing young person have been described as the Five Cs: </a:t>
            </a:r>
          </a:p>
          <a:p>
            <a:pPr lvl="0"/>
            <a:r>
              <a:rPr lang="en-US" sz="1200" kern="1200" dirty="0">
                <a:solidFill>
                  <a:schemeClr val="tx1"/>
                </a:solidFill>
                <a:effectLst/>
                <a:latin typeface="+mn-lt"/>
                <a:ea typeface="+mn-ea"/>
                <a:cs typeface="+mn-cs"/>
              </a:rPr>
              <a:t>cognitive and behavioral </a:t>
            </a:r>
            <a:r>
              <a:rPr lang="en-US" sz="1200" b="1" kern="1200" dirty="0">
                <a:solidFill>
                  <a:schemeClr val="tx1"/>
                </a:solidFill>
                <a:effectLst/>
                <a:latin typeface="+mn-lt"/>
                <a:ea typeface="+mn-ea"/>
                <a:cs typeface="+mn-cs"/>
              </a:rPr>
              <a:t>competence,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confidence,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positive social</a:t>
            </a:r>
            <a:r>
              <a:rPr lang="en-US" sz="1200" b="1" kern="1200" dirty="0">
                <a:solidFill>
                  <a:schemeClr val="tx1"/>
                </a:solidFill>
                <a:effectLst/>
                <a:latin typeface="+mn-lt"/>
                <a:ea typeface="+mn-ea"/>
                <a:cs typeface="+mn-cs"/>
              </a:rPr>
              <a:t> connections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character,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caring (or compassion)</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Lerner (2004) has theorized that when young people manifest these five Cs across their development, they may be said to be thriving. It  was later suggested that positive youth development (PYD) results in the emergence in an adolescent’s life of a sixth C,</a:t>
            </a:r>
            <a:r>
              <a:rPr lang="en-US" sz="1200" b="1" kern="1200" dirty="0">
                <a:solidFill>
                  <a:schemeClr val="tx1"/>
                </a:solidFill>
                <a:effectLst/>
                <a:latin typeface="+mn-lt"/>
                <a:ea typeface="+mn-ea"/>
                <a:cs typeface="+mn-cs"/>
              </a:rPr>
              <a:t> contribution </a:t>
            </a:r>
            <a:r>
              <a:rPr lang="en-US" sz="1200" kern="1200" dirty="0">
                <a:solidFill>
                  <a:schemeClr val="tx1"/>
                </a:solidFill>
                <a:effectLst/>
                <a:latin typeface="+mn-lt"/>
                <a:ea typeface="+mn-ea"/>
                <a:cs typeface="+mn-cs"/>
              </a:rPr>
              <a:t>to self, family, community, and ultimately, civil society.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(King, 2005)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EA91400-13BE-4C87-985C-224950184409}" type="slidenum">
              <a:rPr lang="en-US" smtClean="0"/>
              <a:t>15</a:t>
            </a:fld>
            <a:endParaRPr lang="en-US"/>
          </a:p>
        </p:txBody>
      </p:sp>
    </p:spTree>
    <p:extLst>
      <p:ext uri="{BB962C8B-B14F-4D97-AF65-F5344CB8AC3E}">
        <p14:creationId xmlns:p14="http://schemas.microsoft.com/office/powerpoint/2010/main" val="347303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4/22/2021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15F0DD-C58F-4A44-827D-DB3965E5047D}"/>
              </a:ext>
            </a:extLst>
          </p:cNvPr>
          <p:cNvSpPr>
            <a:spLocks noGrp="1"/>
          </p:cNvSpPr>
          <p:nvPr>
            <p:ph type="ctrTitle"/>
          </p:nvPr>
        </p:nvSpPr>
        <p:spPr/>
        <p:txBody>
          <a:bodyPr/>
          <a:lstStyle/>
          <a:p>
            <a:r>
              <a:rPr lang="en-CA" dirty="0"/>
              <a:t>The Data Part of the Story</a:t>
            </a:r>
          </a:p>
        </p:txBody>
      </p:sp>
      <p:sp>
        <p:nvSpPr>
          <p:cNvPr id="7" name="Subtitle 6">
            <a:extLst>
              <a:ext uri="{FF2B5EF4-FFF2-40B4-BE49-F238E27FC236}">
                <a16:creationId xmlns:a16="http://schemas.microsoft.com/office/drawing/2014/main" id="{EF92022D-4221-4F72-A89E-2ED2FCC60913}"/>
              </a:ext>
            </a:extLst>
          </p:cNvPr>
          <p:cNvSpPr>
            <a:spLocks noGrp="1"/>
          </p:cNvSpPr>
          <p:nvPr>
            <p:ph type="subTitle" idx="1"/>
          </p:nvPr>
        </p:nvSpPr>
        <p:spPr>
          <a:xfrm>
            <a:off x="533400" y="3733800"/>
            <a:ext cx="7854696" cy="1752600"/>
          </a:xfrm>
        </p:spPr>
        <p:txBody>
          <a:bodyPr>
            <a:normAutofit fontScale="85000" lnSpcReduction="20000"/>
          </a:bodyPr>
          <a:lstStyle/>
          <a:p>
            <a:endParaRPr lang="en-CA" dirty="0"/>
          </a:p>
          <a:p>
            <a:r>
              <a:rPr lang="en-CA" dirty="0"/>
              <a:t>April 22, 2021</a:t>
            </a:r>
          </a:p>
          <a:p>
            <a:r>
              <a:rPr lang="en-CA" dirty="0"/>
              <a:t>Judith Koke</a:t>
            </a:r>
          </a:p>
          <a:p>
            <a:r>
              <a:rPr lang="en-CA" dirty="0"/>
              <a:t>Institute for Learning Innovation</a:t>
            </a:r>
          </a:p>
          <a:p>
            <a:r>
              <a:rPr lang="en-CA" dirty="0"/>
              <a:t>Judy.koke@freechoicelearning.org</a:t>
            </a:r>
          </a:p>
        </p:txBody>
      </p:sp>
    </p:spTree>
    <p:extLst>
      <p:ext uri="{BB962C8B-B14F-4D97-AF65-F5344CB8AC3E}">
        <p14:creationId xmlns:p14="http://schemas.microsoft.com/office/powerpoint/2010/main" val="428141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B8E6-98B2-4983-B0D6-8B5627AE34ED}"/>
              </a:ext>
            </a:extLst>
          </p:cNvPr>
          <p:cNvSpPr>
            <a:spLocks noGrp="1"/>
          </p:cNvSpPr>
          <p:nvPr>
            <p:ph type="title"/>
          </p:nvPr>
        </p:nvSpPr>
        <p:spPr/>
        <p:txBody>
          <a:bodyPr/>
          <a:lstStyle/>
          <a:p>
            <a:r>
              <a:rPr lang="en-CA" dirty="0"/>
              <a:t>Outputs vs Outcomes</a:t>
            </a:r>
          </a:p>
        </p:txBody>
      </p:sp>
      <p:sp>
        <p:nvSpPr>
          <p:cNvPr id="3" name="Content Placeholder 2">
            <a:extLst>
              <a:ext uri="{FF2B5EF4-FFF2-40B4-BE49-F238E27FC236}">
                <a16:creationId xmlns:a16="http://schemas.microsoft.com/office/drawing/2014/main" id="{38D0E9F7-F652-4CF9-9871-56D302D3CBA6}"/>
              </a:ext>
            </a:extLst>
          </p:cNvPr>
          <p:cNvSpPr>
            <a:spLocks noGrp="1"/>
          </p:cNvSpPr>
          <p:nvPr>
            <p:ph idx="1"/>
          </p:nvPr>
        </p:nvSpPr>
        <p:spPr>
          <a:xfrm>
            <a:off x="457200" y="1935480"/>
            <a:ext cx="8229600" cy="4693920"/>
          </a:xfrm>
        </p:spPr>
        <p:txBody>
          <a:bodyPr>
            <a:normAutofit fontScale="92500" lnSpcReduction="20000"/>
          </a:bodyPr>
          <a:lstStyle/>
          <a:p>
            <a:pPr marL="0" indent="0">
              <a:lnSpc>
                <a:spcPct val="150000"/>
              </a:lnSpc>
              <a:buNone/>
            </a:pPr>
            <a:r>
              <a:rPr lang="en-CA" sz="3200" dirty="0"/>
              <a:t>Output: organization’s  product, activity, audience</a:t>
            </a:r>
          </a:p>
          <a:p>
            <a:pPr marL="0" indent="0">
              <a:lnSpc>
                <a:spcPct val="150000"/>
              </a:lnSpc>
              <a:buNone/>
            </a:pPr>
            <a:r>
              <a:rPr lang="en-CA" sz="3200" dirty="0"/>
              <a:t>Outcome: resulting change in knowledge, skill, behaviour or attitude</a:t>
            </a:r>
          </a:p>
          <a:p>
            <a:pPr marL="0" indent="0">
              <a:lnSpc>
                <a:spcPct val="150000"/>
              </a:lnSpc>
              <a:buNone/>
            </a:pPr>
            <a:r>
              <a:rPr lang="en-US" sz="3200" b="0" i="0" dirty="0">
                <a:solidFill>
                  <a:srgbClr val="202124"/>
                </a:solidFill>
                <a:effectLst/>
              </a:rPr>
              <a:t>Good </a:t>
            </a:r>
            <a:r>
              <a:rPr lang="en-US" sz="3200" b="1" i="0" dirty="0">
                <a:solidFill>
                  <a:srgbClr val="202124"/>
                </a:solidFill>
                <a:effectLst/>
              </a:rPr>
              <a:t>outcome</a:t>
            </a:r>
            <a:r>
              <a:rPr lang="en-US" sz="3200" b="0" i="0" dirty="0">
                <a:solidFill>
                  <a:srgbClr val="202124"/>
                </a:solidFill>
                <a:effectLst/>
              </a:rPr>
              <a:t> statements are specific, measurable, and realistic</a:t>
            </a:r>
            <a:endParaRPr lang="en-US" sz="3200" dirty="0">
              <a:solidFill>
                <a:srgbClr val="202124"/>
              </a:solidFill>
            </a:endParaRPr>
          </a:p>
          <a:p>
            <a:pPr marL="0" indent="0">
              <a:lnSpc>
                <a:spcPct val="150000"/>
              </a:lnSpc>
              <a:buNone/>
            </a:pPr>
            <a:r>
              <a:rPr lang="en-US" sz="3200" dirty="0">
                <a:solidFill>
                  <a:srgbClr val="202124"/>
                </a:solidFill>
              </a:rPr>
              <a:t>Measured through Evaluation</a:t>
            </a:r>
            <a:endParaRPr lang="en-US" sz="3200" b="0" i="0" dirty="0">
              <a:solidFill>
                <a:srgbClr val="202124"/>
              </a:solidFill>
              <a:effectLst/>
            </a:endParaRPr>
          </a:p>
          <a:p>
            <a:pPr marL="0" indent="0">
              <a:buNone/>
            </a:pPr>
            <a:endParaRPr lang="en-CA" sz="2400" dirty="0">
              <a:latin typeface="+mj-lt"/>
            </a:endParaRPr>
          </a:p>
          <a:p>
            <a:pPr marL="0" indent="0">
              <a:buNone/>
            </a:pPr>
            <a:endParaRPr lang="en-CA" dirty="0"/>
          </a:p>
          <a:p>
            <a:pPr marL="0" indent="0">
              <a:buNone/>
            </a:pPr>
            <a:endParaRPr lang="en-CA" dirty="0"/>
          </a:p>
          <a:p>
            <a:pPr marL="0" indent="0">
              <a:buNone/>
            </a:pPr>
            <a:endParaRPr lang="en-CA" dirty="0"/>
          </a:p>
        </p:txBody>
      </p:sp>
    </p:spTree>
    <p:extLst>
      <p:ext uri="{BB962C8B-B14F-4D97-AF65-F5344CB8AC3E}">
        <p14:creationId xmlns:p14="http://schemas.microsoft.com/office/powerpoint/2010/main" val="164366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9437-B7C5-42E2-B111-DA4EB00BA50A}"/>
              </a:ext>
            </a:extLst>
          </p:cNvPr>
          <p:cNvSpPr>
            <a:spLocks noGrp="1"/>
          </p:cNvSpPr>
          <p:nvPr>
            <p:ph type="title"/>
          </p:nvPr>
        </p:nvSpPr>
        <p:spPr/>
        <p:txBody>
          <a:bodyPr/>
          <a:lstStyle/>
          <a:p>
            <a:r>
              <a:rPr lang="en-CA" dirty="0"/>
              <a:t>Impacts</a:t>
            </a:r>
          </a:p>
        </p:txBody>
      </p:sp>
      <p:sp>
        <p:nvSpPr>
          <p:cNvPr id="3" name="Content Placeholder 2">
            <a:extLst>
              <a:ext uri="{FF2B5EF4-FFF2-40B4-BE49-F238E27FC236}">
                <a16:creationId xmlns:a16="http://schemas.microsoft.com/office/drawing/2014/main" id="{0C5FC01C-0094-4DC1-8C5B-7AEB56BF8D13}"/>
              </a:ext>
            </a:extLst>
          </p:cNvPr>
          <p:cNvSpPr>
            <a:spLocks noGrp="1"/>
          </p:cNvSpPr>
          <p:nvPr>
            <p:ph idx="1"/>
          </p:nvPr>
        </p:nvSpPr>
        <p:spPr/>
        <p:txBody>
          <a:bodyPr/>
          <a:lstStyle/>
          <a:p>
            <a:pPr marL="0" indent="0">
              <a:buNone/>
            </a:pPr>
            <a:r>
              <a:rPr lang="en-US" b="0" i="0" dirty="0">
                <a:solidFill>
                  <a:srgbClr val="4A4A4A"/>
                </a:solidFill>
                <a:effectLst/>
                <a:latin typeface="Roboto" panose="02000000000000000000" pitchFamily="2" charset="0"/>
              </a:rPr>
              <a:t>Impact = the longer- term effect of an outcome.</a:t>
            </a:r>
            <a:endParaRPr lang="en-CA" dirty="0"/>
          </a:p>
          <a:p>
            <a:pPr marL="0" indent="0">
              <a:buNone/>
            </a:pPr>
            <a:endParaRPr lang="en-US" b="0" i="0" dirty="0">
              <a:solidFill>
                <a:srgbClr val="4A4A4A"/>
              </a:solidFill>
              <a:effectLst/>
              <a:latin typeface="Roboto" panose="02000000000000000000" pitchFamily="2" charset="0"/>
            </a:endParaRPr>
          </a:p>
          <a:p>
            <a:pPr marL="0" indent="0">
              <a:buNone/>
            </a:pPr>
            <a:r>
              <a:rPr lang="en-US" b="0" i="0" dirty="0">
                <a:solidFill>
                  <a:srgbClr val="4A4A4A"/>
                </a:solidFill>
                <a:effectLst/>
                <a:latin typeface="Roboto" panose="02000000000000000000" pitchFamily="2" charset="0"/>
              </a:rPr>
              <a:t>Impact = a much broader effect</a:t>
            </a:r>
          </a:p>
          <a:p>
            <a:pPr marL="0" indent="0">
              <a:buNone/>
            </a:pPr>
            <a:endParaRPr lang="en-US" dirty="0">
              <a:solidFill>
                <a:srgbClr val="4A4A4A"/>
              </a:solidFill>
              <a:latin typeface="Roboto" panose="02000000000000000000" pitchFamily="2" charset="0"/>
            </a:endParaRPr>
          </a:p>
          <a:p>
            <a:pPr marL="0" indent="0">
              <a:buNone/>
            </a:pPr>
            <a:r>
              <a:rPr lang="en-US" dirty="0">
                <a:solidFill>
                  <a:srgbClr val="4A4A4A"/>
                </a:solidFill>
                <a:latin typeface="Roboto" panose="02000000000000000000" pitchFamily="2" charset="0"/>
              </a:rPr>
              <a:t>Being homed:</a:t>
            </a:r>
          </a:p>
          <a:p>
            <a:pPr marL="0" indent="0">
              <a:buNone/>
            </a:pPr>
            <a:r>
              <a:rPr lang="en-US" dirty="0">
                <a:solidFill>
                  <a:srgbClr val="4A4A4A"/>
                </a:solidFill>
                <a:latin typeface="Roboto" panose="02000000000000000000" pitchFamily="2" charset="0"/>
              </a:rPr>
              <a:t>Outcome – security, warmth, health, comfort</a:t>
            </a:r>
          </a:p>
          <a:p>
            <a:pPr marL="0" indent="0">
              <a:buNone/>
            </a:pPr>
            <a:r>
              <a:rPr lang="en-US" dirty="0">
                <a:solidFill>
                  <a:srgbClr val="4A4A4A"/>
                </a:solidFill>
                <a:latin typeface="Roboto" panose="02000000000000000000" pitchFamily="2" charset="0"/>
              </a:rPr>
              <a:t>Impact – employed, participate in community, training</a:t>
            </a:r>
          </a:p>
        </p:txBody>
      </p:sp>
    </p:spTree>
    <p:extLst>
      <p:ext uri="{BB962C8B-B14F-4D97-AF65-F5344CB8AC3E}">
        <p14:creationId xmlns:p14="http://schemas.microsoft.com/office/powerpoint/2010/main" val="2358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10E0-2048-4EE9-BC89-900184B08377}"/>
              </a:ext>
            </a:extLst>
          </p:cNvPr>
          <p:cNvSpPr>
            <a:spLocks noGrp="1"/>
          </p:cNvSpPr>
          <p:nvPr>
            <p:ph type="title"/>
          </p:nvPr>
        </p:nvSpPr>
        <p:spPr/>
        <p:txBody>
          <a:bodyPr/>
          <a:lstStyle/>
          <a:p>
            <a:r>
              <a:rPr lang="en-CA" dirty="0"/>
              <a:t>Benefit</a:t>
            </a:r>
          </a:p>
        </p:txBody>
      </p:sp>
      <p:sp>
        <p:nvSpPr>
          <p:cNvPr id="3" name="Content Placeholder 2">
            <a:extLst>
              <a:ext uri="{FF2B5EF4-FFF2-40B4-BE49-F238E27FC236}">
                <a16:creationId xmlns:a16="http://schemas.microsoft.com/office/drawing/2014/main" id="{BEAB5ADA-E9D7-41AA-88A3-FF46C3BEF5D9}"/>
              </a:ext>
            </a:extLst>
          </p:cNvPr>
          <p:cNvSpPr>
            <a:spLocks noGrp="1"/>
          </p:cNvSpPr>
          <p:nvPr>
            <p:ph idx="1"/>
          </p:nvPr>
        </p:nvSpPr>
        <p:spPr/>
        <p:txBody>
          <a:bodyPr>
            <a:normAutofit/>
          </a:bodyPr>
          <a:lstStyle/>
          <a:p>
            <a:pPr marL="0" indent="0">
              <a:buNone/>
            </a:pPr>
            <a:r>
              <a:rPr lang="en-US" sz="3200" dirty="0">
                <a:solidFill>
                  <a:srgbClr val="202124"/>
                </a:solidFill>
              </a:rPr>
              <a:t>E</a:t>
            </a:r>
            <a:r>
              <a:rPr lang="en-US" sz="3200" b="0" i="0" dirty="0">
                <a:solidFill>
                  <a:srgbClr val="202124"/>
                </a:solidFill>
                <a:effectLst/>
              </a:rPr>
              <a:t>ffect on  wider public and society </a:t>
            </a:r>
          </a:p>
          <a:p>
            <a:pPr marL="0" indent="0">
              <a:buNone/>
            </a:pPr>
            <a:r>
              <a:rPr lang="en-US" sz="3200" dirty="0">
                <a:solidFill>
                  <a:srgbClr val="202124"/>
                </a:solidFill>
              </a:rPr>
              <a:t>Described by research – expensive</a:t>
            </a:r>
          </a:p>
          <a:p>
            <a:pPr marL="0" indent="0">
              <a:buNone/>
            </a:pPr>
            <a:endParaRPr lang="en-US" sz="3200" b="0" i="0" dirty="0">
              <a:solidFill>
                <a:srgbClr val="202124"/>
              </a:solidFill>
              <a:effectLst/>
            </a:endParaRPr>
          </a:p>
          <a:p>
            <a:pPr marL="0" indent="0">
              <a:buNone/>
            </a:pPr>
            <a:endParaRPr lang="en-US" sz="3200" dirty="0">
              <a:solidFill>
                <a:srgbClr val="202124"/>
              </a:solidFill>
            </a:endParaRPr>
          </a:p>
          <a:p>
            <a:pPr marL="0" indent="0">
              <a:buNone/>
            </a:pPr>
            <a:endParaRPr lang="en-CA" sz="3200" dirty="0"/>
          </a:p>
        </p:txBody>
      </p:sp>
      <p:pic>
        <p:nvPicPr>
          <p:cNvPr id="5" name="Picture 4">
            <a:extLst>
              <a:ext uri="{FF2B5EF4-FFF2-40B4-BE49-F238E27FC236}">
                <a16:creationId xmlns:a16="http://schemas.microsoft.com/office/drawing/2014/main" id="{503E711E-77B7-4D2F-97B0-A7ADED95D261}"/>
              </a:ext>
            </a:extLst>
          </p:cNvPr>
          <p:cNvPicPr>
            <a:picLocks noChangeAspect="1"/>
          </p:cNvPicPr>
          <p:nvPr/>
        </p:nvPicPr>
        <p:blipFill>
          <a:blip r:embed="rId3"/>
          <a:stretch>
            <a:fillRect/>
          </a:stretch>
        </p:blipFill>
        <p:spPr>
          <a:xfrm>
            <a:off x="457200" y="3810000"/>
            <a:ext cx="8470318" cy="2808923"/>
          </a:xfrm>
          <a:prstGeom prst="rect">
            <a:avLst/>
          </a:prstGeom>
        </p:spPr>
      </p:pic>
    </p:spTree>
    <p:extLst>
      <p:ext uri="{BB962C8B-B14F-4D97-AF65-F5344CB8AC3E}">
        <p14:creationId xmlns:p14="http://schemas.microsoft.com/office/powerpoint/2010/main" val="8312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1AD2-2D13-46C8-90EA-95231DEBE40B}"/>
              </a:ext>
            </a:extLst>
          </p:cNvPr>
          <p:cNvSpPr>
            <a:spLocks noGrp="1"/>
          </p:cNvSpPr>
          <p:nvPr>
            <p:ph type="title"/>
          </p:nvPr>
        </p:nvSpPr>
        <p:spPr>
          <a:xfrm>
            <a:off x="762000" y="1570395"/>
            <a:ext cx="8229600" cy="1143000"/>
          </a:xfrm>
        </p:spPr>
        <p:txBody>
          <a:bodyPr>
            <a:normAutofit fontScale="90000"/>
          </a:bodyPr>
          <a:lstStyle/>
          <a:p>
            <a:br>
              <a:rPr lang="en-CA" sz="5400" dirty="0"/>
            </a:br>
            <a:r>
              <a:rPr lang="en-CA" sz="5400" dirty="0"/>
              <a:t>	Smoking Cessation Program</a:t>
            </a:r>
            <a:br>
              <a:rPr lang="en-CA" sz="5400" dirty="0"/>
            </a:br>
            <a:endParaRPr lang="en-CA" dirty="0"/>
          </a:p>
        </p:txBody>
      </p:sp>
      <p:pic>
        <p:nvPicPr>
          <p:cNvPr id="5" name="Content Placeholder 4">
            <a:extLst>
              <a:ext uri="{FF2B5EF4-FFF2-40B4-BE49-F238E27FC236}">
                <a16:creationId xmlns:a16="http://schemas.microsoft.com/office/drawing/2014/main" id="{D9A4E0D6-3741-4CC1-8ED5-06709FA9E0F3}"/>
              </a:ext>
            </a:extLst>
          </p:cNvPr>
          <p:cNvPicPr>
            <a:picLocks noGrp="1" noChangeAspect="1"/>
          </p:cNvPicPr>
          <p:nvPr>
            <p:ph idx="1"/>
          </p:nvPr>
        </p:nvPicPr>
        <p:blipFill>
          <a:blip r:embed="rId2"/>
          <a:stretch>
            <a:fillRect/>
          </a:stretch>
        </p:blipFill>
        <p:spPr>
          <a:xfrm>
            <a:off x="1524000" y="4495800"/>
            <a:ext cx="6096000" cy="1828800"/>
          </a:xfrm>
        </p:spPr>
      </p:pic>
      <p:sp>
        <p:nvSpPr>
          <p:cNvPr id="7" name="TextBox 6">
            <a:extLst>
              <a:ext uri="{FF2B5EF4-FFF2-40B4-BE49-F238E27FC236}">
                <a16:creationId xmlns:a16="http://schemas.microsoft.com/office/drawing/2014/main" id="{ACC1AB7E-6D8C-459C-B3E6-1FBFB7F6A29A}"/>
              </a:ext>
            </a:extLst>
          </p:cNvPr>
          <p:cNvSpPr txBox="1"/>
          <p:nvPr/>
        </p:nvSpPr>
        <p:spPr>
          <a:xfrm>
            <a:off x="1409700" y="2706468"/>
            <a:ext cx="6629399" cy="646331"/>
          </a:xfrm>
          <a:prstGeom prst="rect">
            <a:avLst/>
          </a:prstGeom>
          <a:noFill/>
        </p:spPr>
        <p:txBody>
          <a:bodyPr wrap="square">
            <a:spAutoFit/>
          </a:bodyPr>
          <a:lstStyle/>
          <a:p>
            <a:r>
              <a:rPr lang="en-CA" sz="3600" dirty="0"/>
              <a:t>Outcome – Impact - Benefit</a:t>
            </a:r>
          </a:p>
        </p:txBody>
      </p:sp>
    </p:spTree>
    <p:extLst>
      <p:ext uri="{BB962C8B-B14F-4D97-AF65-F5344CB8AC3E}">
        <p14:creationId xmlns:p14="http://schemas.microsoft.com/office/powerpoint/2010/main" val="107102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167" t="2232" r="23472" b="14852"/>
          <a:stretch/>
        </p:blipFill>
        <p:spPr>
          <a:xfrm>
            <a:off x="967363" y="842602"/>
            <a:ext cx="7209274" cy="5684130"/>
          </a:xfrm>
          <a:prstGeom prst="rect">
            <a:avLst/>
          </a:prstGeom>
        </p:spPr>
      </p:pic>
    </p:spTree>
    <p:extLst>
      <p:ext uri="{BB962C8B-B14F-4D97-AF65-F5344CB8AC3E}">
        <p14:creationId xmlns:p14="http://schemas.microsoft.com/office/powerpoint/2010/main" val="418971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0134600" cy="1143000"/>
          </a:xfrm>
        </p:spPr>
        <p:txBody>
          <a:bodyPr>
            <a:noAutofit/>
          </a:bodyPr>
          <a:lstStyle/>
          <a:p>
            <a:r>
              <a:rPr lang="en-US" sz="4800" dirty="0"/>
              <a:t>Positive Youth Development (PYD)</a:t>
            </a:r>
          </a:p>
        </p:txBody>
      </p:sp>
      <p:sp>
        <p:nvSpPr>
          <p:cNvPr id="3" name="Content Placeholder 2"/>
          <p:cNvSpPr>
            <a:spLocks noGrp="1"/>
          </p:cNvSpPr>
          <p:nvPr>
            <p:ph idx="1"/>
          </p:nvPr>
        </p:nvSpPr>
        <p:spPr>
          <a:xfrm>
            <a:off x="457200" y="1676400"/>
            <a:ext cx="8229600" cy="4389120"/>
          </a:xfrm>
        </p:spPr>
        <p:txBody>
          <a:bodyPr>
            <a:normAutofit/>
          </a:bodyPr>
          <a:lstStyle/>
          <a:p>
            <a:pPr marL="0" indent="0">
              <a:buNone/>
            </a:pPr>
            <a:r>
              <a:rPr lang="en-US" sz="2400" b="1" dirty="0"/>
              <a:t>Lerner: </a:t>
            </a:r>
            <a:r>
              <a:rPr lang="en-US" sz="2400" dirty="0"/>
              <a:t>King; Catalano; Lopez</a:t>
            </a:r>
          </a:p>
          <a:p>
            <a:pPr marL="0" indent="0">
              <a:buNone/>
            </a:pPr>
            <a:r>
              <a:rPr lang="en-US" sz="2400" b="1" dirty="0"/>
              <a:t>6 C’s:</a:t>
            </a:r>
          </a:p>
          <a:p>
            <a:pPr marL="0" indent="0">
              <a:buNone/>
            </a:pPr>
            <a:r>
              <a:rPr lang="en-US" sz="2400" dirty="0"/>
              <a:t>	Cognitive and behavioral </a:t>
            </a:r>
            <a:r>
              <a:rPr lang="en-US" sz="2400" b="1" dirty="0"/>
              <a:t>Competence</a:t>
            </a:r>
          </a:p>
          <a:p>
            <a:pPr marL="0" indent="0">
              <a:buNone/>
            </a:pPr>
            <a:r>
              <a:rPr lang="en-US" sz="2400" b="1" dirty="0"/>
              <a:t>	Confidence</a:t>
            </a:r>
          </a:p>
          <a:p>
            <a:pPr marL="0" indent="0">
              <a:buNone/>
            </a:pPr>
            <a:r>
              <a:rPr lang="en-US" sz="2400" b="1" dirty="0"/>
              <a:t>	</a:t>
            </a:r>
            <a:r>
              <a:rPr lang="en-US" sz="2400" dirty="0"/>
              <a:t>Positive social </a:t>
            </a:r>
            <a:r>
              <a:rPr lang="en-US" sz="2400" b="1" dirty="0"/>
              <a:t>connections</a:t>
            </a:r>
          </a:p>
          <a:p>
            <a:pPr marL="0" indent="0">
              <a:buNone/>
            </a:pPr>
            <a:r>
              <a:rPr lang="en-US" sz="2400" b="1" dirty="0"/>
              <a:t>	Character</a:t>
            </a:r>
          </a:p>
          <a:p>
            <a:pPr marL="0" indent="0">
              <a:buNone/>
            </a:pPr>
            <a:r>
              <a:rPr lang="en-US" sz="2400" b="1" dirty="0"/>
              <a:t>	Caring</a:t>
            </a:r>
            <a:r>
              <a:rPr lang="en-US" sz="2400" dirty="0"/>
              <a:t> (compassion)</a:t>
            </a:r>
          </a:p>
          <a:p>
            <a:pPr marL="0" indent="0">
              <a:buNone/>
            </a:pPr>
            <a:r>
              <a:rPr lang="en-US" sz="2400" dirty="0"/>
              <a:t>	</a:t>
            </a:r>
            <a:r>
              <a:rPr lang="en-US" sz="2400" b="1" dirty="0"/>
              <a:t>Contribution</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01042"/>
            <a:ext cx="3985483" cy="2652158"/>
          </a:xfrm>
          <a:prstGeom prst="rect">
            <a:avLst/>
          </a:prstGeom>
        </p:spPr>
      </p:pic>
    </p:spTree>
    <p:extLst>
      <p:ext uri="{BB962C8B-B14F-4D97-AF65-F5344CB8AC3E}">
        <p14:creationId xmlns:p14="http://schemas.microsoft.com/office/powerpoint/2010/main" val="160881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Evaluation Questions</a:t>
            </a:r>
          </a:p>
        </p:txBody>
      </p:sp>
      <p:sp>
        <p:nvSpPr>
          <p:cNvPr id="3" name="Content Placeholder 2"/>
          <p:cNvSpPr>
            <a:spLocks noGrp="1"/>
          </p:cNvSpPr>
          <p:nvPr>
            <p:ph idx="1"/>
          </p:nvPr>
        </p:nvSpPr>
        <p:spPr>
          <a:xfrm>
            <a:off x="457200" y="1600200"/>
            <a:ext cx="8229600" cy="4389120"/>
          </a:xfrm>
        </p:spPr>
        <p:txBody>
          <a:bodyPr>
            <a:normAutofit/>
          </a:bodyPr>
          <a:lstStyle/>
          <a:p>
            <a:r>
              <a:rPr lang="en-US" sz="2400" dirty="0"/>
              <a:t>What is PYD impact ?</a:t>
            </a:r>
          </a:p>
          <a:p>
            <a:r>
              <a:rPr lang="en-US" sz="2400" dirty="0"/>
              <a:t>Changes in interest and knowledge  of nature and science process?</a:t>
            </a:r>
          </a:p>
          <a:p>
            <a:r>
              <a:rPr lang="en-US" sz="2400" dirty="0"/>
              <a:t>What learn about themselves ?</a:t>
            </a:r>
          </a:p>
          <a:p>
            <a:r>
              <a:rPr lang="en-US" sz="2400" dirty="0"/>
              <a:t>How impact affective relationship to the environment?</a:t>
            </a:r>
          </a:p>
          <a:p>
            <a:r>
              <a:rPr lang="en-US" sz="2400" dirty="0"/>
              <a:t>Compared to other 4H programs – how effective in supporting PYD?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422" r="7256"/>
          <a:stretch/>
        </p:blipFill>
        <p:spPr>
          <a:xfrm>
            <a:off x="5562600" y="4648200"/>
            <a:ext cx="3048000" cy="1871848"/>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099" b="1099"/>
          <a:stretch/>
        </p:blipFill>
        <p:spPr>
          <a:xfrm>
            <a:off x="490234" y="4665579"/>
            <a:ext cx="2786366" cy="1854200"/>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7510" y="4761525"/>
            <a:ext cx="3006090" cy="1662308"/>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05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Survey</a:t>
            </a:r>
          </a:p>
        </p:txBody>
      </p:sp>
      <p:sp>
        <p:nvSpPr>
          <p:cNvPr id="3" name="Content Placeholder 2"/>
          <p:cNvSpPr>
            <a:spLocks noGrp="1"/>
          </p:cNvSpPr>
          <p:nvPr>
            <p:ph idx="1"/>
          </p:nvPr>
        </p:nvSpPr>
        <p:spPr>
          <a:xfrm>
            <a:off x="457200" y="1600200"/>
            <a:ext cx="8229600" cy="4389120"/>
          </a:xfrm>
        </p:spPr>
        <p:txBody>
          <a:bodyPr>
            <a:normAutofit/>
          </a:bodyPr>
          <a:lstStyle/>
          <a:p>
            <a:pPr marL="0" indent="0">
              <a:buNone/>
            </a:pPr>
            <a:r>
              <a:rPr lang="en-US" sz="2400" dirty="0"/>
              <a:t>“For each idea tell us if being part of WINGS changed you not at all (1) to a lot(7)”</a:t>
            </a:r>
          </a:p>
          <a:p>
            <a:pPr marL="0" indent="0">
              <a:buNone/>
            </a:pPr>
            <a:endParaRPr lang="en-US" sz="900" dirty="0"/>
          </a:p>
          <a:p>
            <a:pPr marL="0" indent="0">
              <a:buNone/>
            </a:pPr>
            <a:r>
              <a:rPr lang="en-US" sz="2400" i="1" dirty="0"/>
              <a:t>Being part of WINGs increased how much time I spend:</a:t>
            </a:r>
          </a:p>
          <a:p>
            <a:r>
              <a:rPr lang="en-US" sz="2400" dirty="0"/>
              <a:t>Watching TV shows about science</a:t>
            </a:r>
          </a:p>
          <a:p>
            <a:r>
              <a:rPr lang="en-US" sz="2400" dirty="0"/>
              <a:t>Noticing things about science in the news</a:t>
            </a:r>
          </a:p>
          <a:p>
            <a:r>
              <a:rPr lang="en-US" sz="2400" dirty="0"/>
              <a:t>Talking about science with my friends or family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495800"/>
            <a:ext cx="2466975" cy="18478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4495800"/>
            <a:ext cx="2459718" cy="1847850"/>
          </a:xfrm>
          <a:prstGeom prst="rect">
            <a:avLst/>
          </a:prstGeom>
        </p:spPr>
      </p:pic>
    </p:spTree>
    <p:extLst>
      <p:ext uri="{BB962C8B-B14F-4D97-AF65-F5344CB8AC3E}">
        <p14:creationId xmlns:p14="http://schemas.microsoft.com/office/powerpoint/2010/main" val="324496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1288"/>
            <a:ext cx="8229600" cy="1143000"/>
          </a:xfrm>
        </p:spPr>
        <p:txBody>
          <a:bodyPr>
            <a:normAutofit fontScale="90000"/>
          </a:bodyPr>
          <a:lstStyle/>
          <a:p>
            <a:r>
              <a:rPr lang="en-US" dirty="0"/>
              <a:t>My </a:t>
            </a:r>
            <a:r>
              <a:rPr lang="en-US" i="1" dirty="0"/>
              <a:t>WINGS</a:t>
            </a:r>
            <a:r>
              <a:rPr lang="en-US" dirty="0"/>
              <a:t> experience has helped me feel:</a:t>
            </a:r>
          </a:p>
        </p:txBody>
      </p:sp>
      <p:sp>
        <p:nvSpPr>
          <p:cNvPr id="3" name="Content Placeholder 2"/>
          <p:cNvSpPr>
            <a:spLocks noGrp="1"/>
          </p:cNvSpPr>
          <p:nvPr>
            <p:ph idx="1"/>
          </p:nvPr>
        </p:nvSpPr>
        <p:spPr>
          <a:xfrm>
            <a:off x="457200" y="2392680"/>
            <a:ext cx="8229600" cy="4389120"/>
          </a:xfrm>
        </p:spPr>
        <p:txBody>
          <a:bodyPr>
            <a:normAutofit/>
          </a:bodyPr>
          <a:lstStyle/>
          <a:p>
            <a:pPr>
              <a:lnSpc>
                <a:spcPct val="110000"/>
              </a:lnSpc>
            </a:pPr>
            <a:r>
              <a:rPr lang="en-US" sz="2400" dirty="0"/>
              <a:t>Confident to try new things</a:t>
            </a:r>
          </a:p>
          <a:p>
            <a:pPr>
              <a:lnSpc>
                <a:spcPct val="110000"/>
              </a:lnSpc>
            </a:pPr>
            <a:r>
              <a:rPr lang="en-US" sz="2400" dirty="0"/>
              <a:t>More sure of what my strengths and weaknesses are</a:t>
            </a:r>
          </a:p>
          <a:p>
            <a:pPr>
              <a:lnSpc>
                <a:spcPct val="110000"/>
              </a:lnSpc>
            </a:pPr>
            <a:r>
              <a:rPr lang="en-US" sz="2400" dirty="0"/>
              <a:t>Able to accept responsibility</a:t>
            </a:r>
          </a:p>
          <a:p>
            <a:pPr>
              <a:lnSpc>
                <a:spcPct val="110000"/>
              </a:lnSpc>
            </a:pPr>
            <a:r>
              <a:rPr lang="en-US" sz="2400" dirty="0"/>
              <a:t>Willing to take on a leadership role</a:t>
            </a:r>
          </a:p>
          <a:p>
            <a:pPr>
              <a:lnSpc>
                <a:spcPct val="110000"/>
              </a:lnSpc>
            </a:pPr>
            <a:r>
              <a:rPr lang="en-US" sz="2400" dirty="0"/>
              <a:t>Want to help take care of the environment</a:t>
            </a:r>
          </a:p>
          <a:p>
            <a:pPr>
              <a:lnSpc>
                <a:spcPct val="110000"/>
              </a:lnSpc>
            </a:pPr>
            <a:r>
              <a:rPr lang="en-US" sz="2400" dirty="0"/>
              <a:t>I have a good future ahead of me</a:t>
            </a:r>
          </a:p>
          <a:p>
            <a:pPr>
              <a:lnSpc>
                <a:spcPct val="110000"/>
              </a:lnSpc>
            </a:pPr>
            <a:r>
              <a:rPr lang="en-US" sz="2400" dirty="0"/>
              <a:t>I am part of nature</a:t>
            </a:r>
          </a:p>
          <a:p>
            <a:pPr>
              <a:lnSpc>
                <a:spcPct val="110000"/>
              </a:lnSpc>
            </a:pPr>
            <a:r>
              <a:rPr lang="en-US" sz="2400" dirty="0"/>
              <a:t>I have better leadership skills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724400"/>
            <a:ext cx="2619375" cy="1743075"/>
          </a:xfrm>
          <a:prstGeom prst="rect">
            <a:avLst/>
          </a:prstGeom>
          <a:ln w="38100">
            <a:solidFill>
              <a:schemeClr val="bg2">
                <a:lumMod val="75000"/>
              </a:schemeClr>
            </a:solidFill>
          </a:ln>
        </p:spPr>
      </p:pic>
    </p:spTree>
    <p:extLst>
      <p:ext uri="{BB962C8B-B14F-4D97-AF65-F5344CB8AC3E}">
        <p14:creationId xmlns:p14="http://schemas.microsoft.com/office/powerpoint/2010/main" val="235388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A965-A4AB-4897-9AFC-00E360C5FA78}"/>
              </a:ext>
            </a:extLst>
          </p:cNvPr>
          <p:cNvSpPr>
            <a:spLocks noGrp="1"/>
          </p:cNvSpPr>
          <p:nvPr>
            <p:ph type="title"/>
          </p:nvPr>
        </p:nvSpPr>
        <p:spPr/>
        <p:txBody>
          <a:bodyPr>
            <a:normAutofit/>
          </a:bodyPr>
          <a:lstStyle/>
          <a:p>
            <a:r>
              <a:rPr lang="en-CA" dirty="0"/>
              <a:t>Data Collection</a:t>
            </a:r>
          </a:p>
        </p:txBody>
      </p:sp>
      <p:sp>
        <p:nvSpPr>
          <p:cNvPr id="3" name="Content Placeholder 2">
            <a:extLst>
              <a:ext uri="{FF2B5EF4-FFF2-40B4-BE49-F238E27FC236}">
                <a16:creationId xmlns:a16="http://schemas.microsoft.com/office/drawing/2014/main" id="{08B6DB5E-FF82-4442-8E6C-FF8C0A38FEF4}"/>
              </a:ext>
            </a:extLst>
          </p:cNvPr>
          <p:cNvSpPr>
            <a:spLocks noGrp="1"/>
          </p:cNvSpPr>
          <p:nvPr>
            <p:ph idx="1"/>
          </p:nvPr>
        </p:nvSpPr>
        <p:spPr/>
        <p:txBody>
          <a:bodyPr/>
          <a:lstStyle/>
          <a:p>
            <a:r>
              <a:rPr lang="en-CA" dirty="0"/>
              <a:t>Online survey</a:t>
            </a:r>
          </a:p>
          <a:p>
            <a:r>
              <a:rPr lang="en-CA" dirty="0"/>
              <a:t>Phone call/interview</a:t>
            </a:r>
          </a:p>
          <a:p>
            <a:r>
              <a:rPr lang="en-CA" dirty="0"/>
              <a:t>Group Discussion</a:t>
            </a:r>
          </a:p>
          <a:p>
            <a:r>
              <a:rPr lang="en-CA" dirty="0"/>
              <a:t>Group writing assignment</a:t>
            </a:r>
          </a:p>
          <a:p>
            <a:r>
              <a:rPr lang="en-CA" dirty="0"/>
              <a:t>Paper survey</a:t>
            </a:r>
          </a:p>
          <a:p>
            <a:r>
              <a:rPr lang="en-CA" dirty="0"/>
              <a:t>Longer term follow up</a:t>
            </a:r>
          </a:p>
          <a:p>
            <a:r>
              <a:rPr lang="en-CA" dirty="0"/>
              <a:t>Observations</a:t>
            </a:r>
          </a:p>
          <a:p>
            <a:r>
              <a:rPr lang="en-CA" dirty="0"/>
              <a:t>Informed Observer Input</a:t>
            </a:r>
          </a:p>
        </p:txBody>
      </p:sp>
    </p:spTree>
    <p:extLst>
      <p:ext uri="{BB962C8B-B14F-4D97-AF65-F5344CB8AC3E}">
        <p14:creationId xmlns:p14="http://schemas.microsoft.com/office/powerpoint/2010/main" val="411821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79080" y="1778663"/>
            <a:ext cx="1443606" cy="1061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33400"/>
            <a:ext cx="8229600" cy="1143000"/>
          </a:xfrm>
        </p:spPr>
        <p:txBody>
          <a:bodyPr/>
          <a:lstStyle/>
          <a:p>
            <a:r>
              <a:rPr lang="en-US" dirty="0"/>
              <a:t>Logic Model</a:t>
            </a:r>
          </a:p>
        </p:txBody>
      </p:sp>
      <p:sp>
        <p:nvSpPr>
          <p:cNvPr id="5" name="TextBox 4"/>
          <p:cNvSpPr txBox="1"/>
          <p:nvPr/>
        </p:nvSpPr>
        <p:spPr>
          <a:xfrm>
            <a:off x="94501" y="1725463"/>
            <a:ext cx="1588603" cy="923330"/>
          </a:xfrm>
          <a:prstGeom prst="rect">
            <a:avLst/>
          </a:prstGeom>
          <a:noFill/>
        </p:spPr>
        <p:txBody>
          <a:bodyPr wrap="square" rtlCol="0">
            <a:spAutoFit/>
          </a:bodyPr>
          <a:lstStyle/>
          <a:p>
            <a:pPr algn="ctr"/>
            <a:r>
              <a:rPr lang="en-CA" b="1" dirty="0">
                <a:solidFill>
                  <a:schemeClr val="bg1"/>
                </a:solidFill>
              </a:rPr>
              <a:t>Situation/</a:t>
            </a:r>
          </a:p>
          <a:p>
            <a:pPr algn="ctr"/>
            <a:r>
              <a:rPr lang="en-CA" b="1" dirty="0">
                <a:solidFill>
                  <a:schemeClr val="bg1"/>
                </a:solidFill>
              </a:rPr>
              <a:t>Needs </a:t>
            </a:r>
            <a:r>
              <a:rPr lang="en-CA" b="1" dirty="0" err="1">
                <a:solidFill>
                  <a:schemeClr val="bg1"/>
                </a:solidFill>
              </a:rPr>
              <a:t>Assement</a:t>
            </a:r>
            <a:endParaRPr lang="en-CA" b="1" dirty="0">
              <a:solidFill>
                <a:schemeClr val="bg1"/>
              </a:solidFill>
            </a:endParaRPr>
          </a:p>
        </p:txBody>
      </p:sp>
      <p:sp>
        <p:nvSpPr>
          <p:cNvPr id="11" name="Rectangle 10"/>
          <p:cNvSpPr/>
          <p:nvPr/>
        </p:nvSpPr>
        <p:spPr>
          <a:xfrm>
            <a:off x="10134600" y="1066800"/>
            <a:ext cx="389850" cy="369332"/>
          </a:xfrm>
          <a:prstGeom prst="rect">
            <a:avLst/>
          </a:prstGeom>
        </p:spPr>
        <p:txBody>
          <a:bodyPr wrap="none">
            <a:spAutoFit/>
          </a:bodyPr>
          <a:lstStyle/>
          <a:p>
            <a:r>
              <a:rPr lang="en-CA" dirty="0">
                <a:latin typeface="Wingdings" pitchFamily="2" charset="2"/>
              </a:rPr>
              <a:t>â</a:t>
            </a:r>
          </a:p>
        </p:txBody>
      </p:sp>
      <p:sp>
        <p:nvSpPr>
          <p:cNvPr id="26" name="Right Arrow 25"/>
          <p:cNvSpPr/>
          <p:nvPr/>
        </p:nvSpPr>
        <p:spPr>
          <a:xfrm>
            <a:off x="1096712" y="5105400"/>
            <a:ext cx="6985445" cy="1371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1524000" y="5562600"/>
            <a:ext cx="5913172" cy="461665"/>
          </a:xfrm>
          <a:prstGeom prst="rect">
            <a:avLst/>
          </a:prstGeom>
          <a:noFill/>
        </p:spPr>
        <p:txBody>
          <a:bodyPr wrap="square" rtlCol="0">
            <a:spAutoFit/>
          </a:bodyPr>
          <a:lstStyle/>
          <a:p>
            <a:r>
              <a:rPr lang="en-CA" sz="2400" b="1" dirty="0">
                <a:solidFill>
                  <a:schemeClr val="bg1"/>
                </a:solidFill>
              </a:rPr>
              <a:t>Time, Resources, Measurement…</a:t>
            </a:r>
          </a:p>
        </p:txBody>
      </p:sp>
      <p:sp>
        <p:nvSpPr>
          <p:cNvPr id="29" name="Rectangle 28"/>
          <p:cNvSpPr/>
          <p:nvPr/>
        </p:nvSpPr>
        <p:spPr>
          <a:xfrm>
            <a:off x="206396" y="2886974"/>
            <a:ext cx="1219200" cy="169994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1828800" y="1723456"/>
            <a:ext cx="1205753" cy="322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828800" y="1676400"/>
            <a:ext cx="1219200" cy="369332"/>
          </a:xfrm>
          <a:prstGeom prst="rect">
            <a:avLst/>
          </a:prstGeom>
          <a:noFill/>
        </p:spPr>
        <p:txBody>
          <a:bodyPr wrap="square" rtlCol="0">
            <a:spAutoFit/>
          </a:bodyPr>
          <a:lstStyle/>
          <a:p>
            <a:pPr algn="ctr"/>
            <a:r>
              <a:rPr lang="en-CA" b="1" dirty="0">
                <a:solidFill>
                  <a:schemeClr val="bg1"/>
                </a:solidFill>
              </a:rPr>
              <a:t>Inputs</a:t>
            </a:r>
          </a:p>
        </p:txBody>
      </p:sp>
      <p:grpSp>
        <p:nvGrpSpPr>
          <p:cNvPr id="35" name="Group 34"/>
          <p:cNvGrpSpPr/>
          <p:nvPr/>
        </p:nvGrpSpPr>
        <p:grpSpPr>
          <a:xfrm>
            <a:off x="409086" y="2934957"/>
            <a:ext cx="922587" cy="1754326"/>
            <a:chOff x="677613" y="2268070"/>
            <a:chExt cx="922587" cy="1754326"/>
          </a:xfrm>
        </p:grpSpPr>
        <p:sp>
          <p:nvSpPr>
            <p:cNvPr id="10" name="TextBox 9"/>
            <p:cNvSpPr txBox="1"/>
            <p:nvPr/>
          </p:nvSpPr>
          <p:spPr>
            <a:xfrm>
              <a:off x="677613" y="2268070"/>
              <a:ext cx="922587" cy="1754326"/>
            </a:xfrm>
            <a:prstGeom prst="rect">
              <a:avLst/>
            </a:prstGeom>
            <a:noFill/>
          </p:spPr>
          <p:txBody>
            <a:bodyPr wrap="square" rtlCol="0">
              <a:spAutoFit/>
            </a:bodyPr>
            <a:lstStyle/>
            <a:p>
              <a:pPr algn="ctr"/>
              <a:r>
                <a:rPr lang="en-CA" sz="1100" dirty="0"/>
                <a:t>Problem Definition</a:t>
              </a:r>
            </a:p>
            <a:p>
              <a:pPr marL="171450" indent="-171450" algn="ctr">
                <a:buFont typeface="Arial" pitchFamily="34" charset="0"/>
                <a:buChar char="•"/>
              </a:pPr>
              <a:endParaRPr lang="en-CA" sz="1100" dirty="0"/>
            </a:p>
            <a:p>
              <a:pPr marL="171450" indent="-171450" algn="ctr">
                <a:buFont typeface="Arial" pitchFamily="34" charset="0"/>
                <a:buChar char="•"/>
              </a:pPr>
              <a:endParaRPr lang="en-CA" sz="1100" dirty="0"/>
            </a:p>
            <a:p>
              <a:pPr algn="ctr"/>
              <a:r>
                <a:rPr lang="en-CA" sz="1100" dirty="0"/>
                <a:t>Research</a:t>
              </a:r>
            </a:p>
            <a:p>
              <a:pPr algn="ctr"/>
              <a:endParaRPr lang="en-CA" sz="1100" b="1" dirty="0"/>
            </a:p>
            <a:p>
              <a:pPr algn="ctr"/>
              <a:endParaRPr lang="en-CA" sz="1100" b="1" dirty="0"/>
            </a:p>
            <a:p>
              <a:pPr algn="ctr"/>
              <a:r>
                <a:rPr lang="en-CA" sz="2000" dirty="0"/>
                <a:t>Goal</a:t>
              </a:r>
            </a:p>
            <a:p>
              <a:endParaRPr lang="en-CA" sz="1100" dirty="0">
                <a:latin typeface="Wingdings" pitchFamily="2" charset="2"/>
              </a:endParaRPr>
            </a:p>
          </p:txBody>
        </p:sp>
        <p:grpSp>
          <p:nvGrpSpPr>
            <p:cNvPr id="34" name="Group 33"/>
            <p:cNvGrpSpPr/>
            <p:nvPr/>
          </p:nvGrpSpPr>
          <p:grpSpPr>
            <a:xfrm>
              <a:off x="905550" y="2697016"/>
              <a:ext cx="389850" cy="870739"/>
              <a:chOff x="782170" y="2697016"/>
              <a:chExt cx="389850" cy="870739"/>
            </a:xfrm>
          </p:grpSpPr>
          <p:sp>
            <p:nvSpPr>
              <p:cNvPr id="32" name="Rectangle 31"/>
              <p:cNvSpPr/>
              <p:nvPr/>
            </p:nvSpPr>
            <p:spPr>
              <a:xfrm>
                <a:off x="782170" y="2697016"/>
                <a:ext cx="389850" cy="369332"/>
              </a:xfrm>
              <a:prstGeom prst="rect">
                <a:avLst/>
              </a:prstGeom>
            </p:spPr>
            <p:txBody>
              <a:bodyPr wrap="none">
                <a:spAutoFit/>
              </a:bodyPr>
              <a:lstStyle/>
              <a:p>
                <a:r>
                  <a:rPr lang="en-CA" dirty="0">
                    <a:latin typeface="Wingdings" pitchFamily="2" charset="2"/>
                  </a:rPr>
                  <a:t>â</a:t>
                </a:r>
              </a:p>
            </p:txBody>
          </p:sp>
          <p:sp>
            <p:nvSpPr>
              <p:cNvPr id="33" name="Rectangle 32"/>
              <p:cNvSpPr/>
              <p:nvPr/>
            </p:nvSpPr>
            <p:spPr>
              <a:xfrm>
                <a:off x="782170" y="3198423"/>
                <a:ext cx="389850" cy="369332"/>
              </a:xfrm>
              <a:prstGeom prst="rect">
                <a:avLst/>
              </a:prstGeom>
            </p:spPr>
            <p:txBody>
              <a:bodyPr wrap="none">
                <a:spAutoFit/>
              </a:bodyPr>
              <a:lstStyle/>
              <a:p>
                <a:r>
                  <a:rPr lang="en-CA" dirty="0">
                    <a:latin typeface="Wingdings" pitchFamily="2" charset="2"/>
                  </a:rPr>
                  <a:t>â</a:t>
                </a:r>
              </a:p>
            </p:txBody>
          </p:sp>
        </p:grpSp>
      </p:grpSp>
      <p:grpSp>
        <p:nvGrpSpPr>
          <p:cNvPr id="38" name="Group 37"/>
          <p:cNvGrpSpPr/>
          <p:nvPr/>
        </p:nvGrpSpPr>
        <p:grpSpPr>
          <a:xfrm>
            <a:off x="1739153" y="2104456"/>
            <a:ext cx="1295400" cy="1175277"/>
            <a:chOff x="1739153" y="2209800"/>
            <a:chExt cx="1295400" cy="1175277"/>
          </a:xfrm>
        </p:grpSpPr>
        <p:sp>
          <p:nvSpPr>
            <p:cNvPr id="36" name="Rectangle 35"/>
            <p:cNvSpPr/>
            <p:nvPr/>
          </p:nvSpPr>
          <p:spPr>
            <a:xfrm>
              <a:off x="1822075" y="2209800"/>
              <a:ext cx="1212477" cy="11752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1739153" y="2268070"/>
              <a:ext cx="1295400" cy="1107996"/>
            </a:xfrm>
            <a:prstGeom prst="rect">
              <a:avLst/>
            </a:prstGeom>
            <a:noFill/>
          </p:spPr>
          <p:txBody>
            <a:bodyPr wrap="square" rtlCol="0">
              <a:spAutoFit/>
            </a:bodyPr>
            <a:lstStyle/>
            <a:p>
              <a:pPr marL="171450" indent="-171450">
                <a:buFont typeface="Arial" pitchFamily="34" charset="0"/>
                <a:buChar char="•"/>
              </a:pPr>
              <a:r>
                <a:rPr lang="en-CA" sz="1100" dirty="0"/>
                <a:t>Steps</a:t>
              </a:r>
            </a:p>
            <a:p>
              <a:pPr marL="171450" indent="-171450">
                <a:buFont typeface="Arial" pitchFamily="34" charset="0"/>
                <a:buChar char="•"/>
              </a:pPr>
              <a:r>
                <a:rPr lang="en-CA" sz="1100" dirty="0"/>
                <a:t>Volunteers</a:t>
              </a:r>
            </a:p>
            <a:p>
              <a:pPr marL="171450" indent="-171450">
                <a:buFont typeface="Arial" pitchFamily="34" charset="0"/>
                <a:buChar char="•"/>
              </a:pPr>
              <a:r>
                <a:rPr lang="en-CA" sz="1100" dirty="0"/>
                <a:t>Time</a:t>
              </a:r>
            </a:p>
            <a:p>
              <a:pPr marL="171450" indent="-171450">
                <a:buFont typeface="Arial" pitchFamily="34" charset="0"/>
                <a:buChar char="•"/>
              </a:pPr>
              <a:r>
                <a:rPr lang="en-CA" sz="1100" dirty="0"/>
                <a:t>Equipment</a:t>
              </a:r>
            </a:p>
            <a:p>
              <a:pPr marL="171450" indent="-171450">
                <a:buFont typeface="Arial" pitchFamily="34" charset="0"/>
                <a:buChar char="•"/>
              </a:pPr>
              <a:r>
                <a:rPr lang="en-CA" sz="1100" dirty="0"/>
                <a:t>Money</a:t>
              </a:r>
            </a:p>
            <a:p>
              <a:pPr marL="171450" indent="-171450">
                <a:buFont typeface="Arial" pitchFamily="34" charset="0"/>
                <a:buChar char="•"/>
              </a:pPr>
              <a:r>
                <a:rPr lang="en-CA" sz="1100" dirty="0"/>
                <a:t>Materials</a:t>
              </a:r>
            </a:p>
          </p:txBody>
        </p:sp>
      </p:grpSp>
      <p:grpSp>
        <p:nvGrpSpPr>
          <p:cNvPr id="39" name="Group 38"/>
          <p:cNvGrpSpPr/>
          <p:nvPr/>
        </p:nvGrpSpPr>
        <p:grpSpPr>
          <a:xfrm>
            <a:off x="3177987" y="1692549"/>
            <a:ext cx="2590800" cy="369332"/>
            <a:chOff x="3124200" y="1797893"/>
            <a:chExt cx="2590800" cy="369332"/>
          </a:xfrm>
        </p:grpSpPr>
        <p:sp>
          <p:nvSpPr>
            <p:cNvPr id="37" name="Rectangle 36"/>
            <p:cNvSpPr/>
            <p:nvPr/>
          </p:nvSpPr>
          <p:spPr>
            <a:xfrm>
              <a:off x="3124200" y="1826341"/>
              <a:ext cx="2590800" cy="322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554563" y="1797893"/>
              <a:ext cx="1730074" cy="369332"/>
            </a:xfrm>
            <a:prstGeom prst="rect">
              <a:avLst/>
            </a:prstGeom>
            <a:noFill/>
          </p:spPr>
          <p:txBody>
            <a:bodyPr wrap="square" rtlCol="0">
              <a:spAutoFit/>
            </a:bodyPr>
            <a:lstStyle/>
            <a:p>
              <a:pPr algn="ctr"/>
              <a:r>
                <a:rPr lang="en-CA" b="1" dirty="0">
                  <a:solidFill>
                    <a:schemeClr val="bg1"/>
                  </a:solidFill>
                </a:rPr>
                <a:t>Outputs</a:t>
              </a:r>
            </a:p>
          </p:txBody>
        </p:sp>
      </p:grpSp>
      <p:sp>
        <p:nvSpPr>
          <p:cNvPr id="43" name="Rectangle 42"/>
          <p:cNvSpPr/>
          <p:nvPr/>
        </p:nvSpPr>
        <p:spPr>
          <a:xfrm>
            <a:off x="3177987" y="2104455"/>
            <a:ext cx="2590800" cy="14809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3177987" y="2209800"/>
            <a:ext cx="1394013" cy="2292935"/>
          </a:xfrm>
          <a:prstGeom prst="rect">
            <a:avLst/>
          </a:prstGeom>
          <a:noFill/>
        </p:spPr>
        <p:txBody>
          <a:bodyPr wrap="square" numCol="1" rtlCol="0">
            <a:spAutoFit/>
          </a:bodyPr>
          <a:lstStyle/>
          <a:p>
            <a:pPr algn="just"/>
            <a:r>
              <a:rPr lang="en-CA" sz="1100" b="1" dirty="0"/>
              <a:t>Activities</a:t>
            </a:r>
          </a:p>
          <a:p>
            <a:pPr algn="just">
              <a:buFont typeface="Arial" pitchFamily="34" charset="0"/>
              <a:buChar char="•"/>
            </a:pPr>
            <a:r>
              <a:rPr lang="en-CA" sz="1100" dirty="0"/>
              <a:t>Workshops</a:t>
            </a:r>
          </a:p>
          <a:p>
            <a:pPr algn="just">
              <a:buFont typeface="Arial" pitchFamily="34" charset="0"/>
              <a:buChar char="•"/>
            </a:pPr>
            <a:r>
              <a:rPr lang="en-CA" sz="1100" dirty="0"/>
              <a:t>Programs</a:t>
            </a:r>
          </a:p>
          <a:p>
            <a:pPr algn="just">
              <a:buFont typeface="Arial" pitchFamily="34" charset="0"/>
              <a:buChar char="•"/>
            </a:pPr>
            <a:r>
              <a:rPr lang="en-CA" sz="1100" dirty="0"/>
              <a:t>Public campaigns</a:t>
            </a:r>
          </a:p>
          <a:p>
            <a:pPr algn="just">
              <a:buFont typeface="Arial" pitchFamily="34" charset="0"/>
              <a:buChar char="•"/>
            </a:pPr>
            <a:r>
              <a:rPr lang="en-CA" sz="1100" dirty="0"/>
              <a:t>Interactive learning activity</a:t>
            </a:r>
          </a:p>
          <a:p>
            <a:pPr algn="just"/>
            <a:r>
              <a:rPr lang="en-CA" sz="1100" dirty="0"/>
              <a:t>	</a:t>
            </a:r>
          </a:p>
          <a:p>
            <a:pPr algn="just"/>
            <a:endParaRPr lang="en-CA" sz="1100" b="1" dirty="0"/>
          </a:p>
          <a:p>
            <a:pPr algn="just"/>
            <a:endParaRPr lang="en-CA" sz="1100" b="1" dirty="0"/>
          </a:p>
          <a:p>
            <a:pPr algn="just"/>
            <a:endParaRPr lang="en-CA" sz="1100" b="1" dirty="0"/>
          </a:p>
          <a:p>
            <a:pPr algn="just"/>
            <a:endParaRPr lang="en-CA" sz="1100" b="1" dirty="0"/>
          </a:p>
          <a:p>
            <a:pPr algn="just"/>
            <a:endParaRPr lang="en-CA" sz="1100" b="1" dirty="0"/>
          </a:p>
          <a:p>
            <a:pPr algn="just"/>
            <a:endParaRPr lang="en-CA" sz="1100" dirty="0"/>
          </a:p>
        </p:txBody>
      </p:sp>
      <p:sp>
        <p:nvSpPr>
          <p:cNvPr id="44" name="Rectangle 43"/>
          <p:cNvSpPr/>
          <p:nvPr/>
        </p:nvSpPr>
        <p:spPr>
          <a:xfrm>
            <a:off x="5943600" y="2094214"/>
            <a:ext cx="990600" cy="11855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5867400" y="2068214"/>
            <a:ext cx="1093964" cy="1384995"/>
          </a:xfrm>
          <a:prstGeom prst="rect">
            <a:avLst/>
          </a:prstGeom>
          <a:noFill/>
        </p:spPr>
        <p:txBody>
          <a:bodyPr wrap="square" rtlCol="0">
            <a:spAutoFit/>
          </a:bodyPr>
          <a:lstStyle/>
          <a:p>
            <a:pPr algn="ctr"/>
            <a:r>
              <a:rPr lang="en-CA" sz="1050" b="1" dirty="0"/>
              <a:t>Outcomes</a:t>
            </a:r>
          </a:p>
          <a:p>
            <a:pPr marL="171450" indent="-171450">
              <a:buFont typeface="Arial" pitchFamily="34" charset="0"/>
              <a:buChar char="•"/>
            </a:pPr>
            <a:r>
              <a:rPr lang="en-CA" sz="1050" dirty="0"/>
              <a:t>Learning</a:t>
            </a:r>
          </a:p>
          <a:p>
            <a:pPr marL="171450" indent="-171450">
              <a:buFont typeface="Arial" pitchFamily="34" charset="0"/>
              <a:buChar char="•"/>
            </a:pPr>
            <a:r>
              <a:rPr lang="en-CA" sz="1050" dirty="0"/>
              <a:t>Awareness </a:t>
            </a:r>
          </a:p>
          <a:p>
            <a:pPr marL="171450" indent="-171450">
              <a:buFont typeface="Arial" pitchFamily="34" charset="0"/>
              <a:buChar char="•"/>
            </a:pPr>
            <a:r>
              <a:rPr lang="en-CA" sz="1050" dirty="0"/>
              <a:t>Knowledge</a:t>
            </a:r>
          </a:p>
          <a:p>
            <a:pPr marL="171450" indent="-171450">
              <a:buFont typeface="Arial" pitchFamily="34" charset="0"/>
              <a:buChar char="•"/>
            </a:pPr>
            <a:r>
              <a:rPr lang="en-CA" sz="1050" dirty="0"/>
              <a:t>Skills </a:t>
            </a:r>
          </a:p>
          <a:p>
            <a:pPr marL="171450" indent="-171450">
              <a:buFont typeface="Arial" pitchFamily="34" charset="0"/>
              <a:buChar char="•"/>
            </a:pPr>
            <a:r>
              <a:rPr lang="en-CA" sz="1050" dirty="0"/>
              <a:t>Aspirations</a:t>
            </a:r>
          </a:p>
          <a:p>
            <a:pPr marL="171450" indent="-171450">
              <a:buFont typeface="Arial" pitchFamily="34" charset="0"/>
              <a:buChar char="•"/>
            </a:pPr>
            <a:r>
              <a:rPr lang="en-CA" sz="1050" dirty="0"/>
              <a:t>Motivations</a:t>
            </a:r>
          </a:p>
          <a:p>
            <a:endParaRPr lang="en-CA" sz="1050" dirty="0"/>
          </a:p>
        </p:txBody>
      </p:sp>
      <p:sp>
        <p:nvSpPr>
          <p:cNvPr id="46" name="Rectangle 45"/>
          <p:cNvSpPr/>
          <p:nvPr/>
        </p:nvSpPr>
        <p:spPr>
          <a:xfrm>
            <a:off x="5915127" y="1711228"/>
            <a:ext cx="3669082" cy="322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p:cNvSpPr txBox="1"/>
          <p:nvPr/>
        </p:nvSpPr>
        <p:spPr>
          <a:xfrm>
            <a:off x="5773744" y="1703451"/>
            <a:ext cx="3455837" cy="369332"/>
          </a:xfrm>
          <a:prstGeom prst="rect">
            <a:avLst/>
          </a:prstGeom>
          <a:noFill/>
        </p:spPr>
        <p:txBody>
          <a:bodyPr wrap="square" rtlCol="0">
            <a:spAutoFit/>
          </a:bodyPr>
          <a:lstStyle/>
          <a:p>
            <a:pPr algn="ctr"/>
            <a:r>
              <a:rPr lang="en-CA" b="1" dirty="0">
                <a:solidFill>
                  <a:schemeClr val="bg1"/>
                </a:solidFill>
              </a:rPr>
              <a:t>Outcomes to Benefits</a:t>
            </a:r>
          </a:p>
        </p:txBody>
      </p:sp>
      <p:sp>
        <p:nvSpPr>
          <p:cNvPr id="48" name="Rectangle 47"/>
          <p:cNvSpPr/>
          <p:nvPr/>
        </p:nvSpPr>
        <p:spPr>
          <a:xfrm>
            <a:off x="6982976" y="2099334"/>
            <a:ext cx="914399" cy="99374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7987111" y="2104456"/>
            <a:ext cx="914399" cy="9594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934200" y="2057400"/>
            <a:ext cx="1048705" cy="1061829"/>
          </a:xfrm>
          <a:prstGeom prst="rect">
            <a:avLst/>
          </a:prstGeom>
          <a:noFill/>
        </p:spPr>
        <p:txBody>
          <a:bodyPr wrap="square" rtlCol="0">
            <a:spAutoFit/>
          </a:bodyPr>
          <a:lstStyle/>
          <a:p>
            <a:pPr algn="ctr"/>
            <a:r>
              <a:rPr lang="en-CA" sz="1050" b="1" dirty="0"/>
              <a:t>Impacts</a:t>
            </a:r>
          </a:p>
          <a:p>
            <a:pPr marL="171450" indent="-171450">
              <a:buFont typeface="Arial" pitchFamily="34" charset="0"/>
              <a:buChar char="•"/>
            </a:pPr>
            <a:r>
              <a:rPr lang="en-CA" sz="1050" dirty="0"/>
              <a:t>Actions</a:t>
            </a:r>
          </a:p>
          <a:p>
            <a:pPr marL="171450" indent="-171450">
              <a:buFont typeface="Arial" pitchFamily="34" charset="0"/>
              <a:buChar char="•"/>
            </a:pPr>
            <a:r>
              <a:rPr lang="en-CA" sz="1050" dirty="0"/>
              <a:t>Behaviours</a:t>
            </a:r>
          </a:p>
          <a:p>
            <a:pPr marL="171450" indent="-171450">
              <a:buFont typeface="Arial" pitchFamily="34" charset="0"/>
              <a:buChar char="•"/>
            </a:pPr>
            <a:r>
              <a:rPr lang="en-CA" sz="1050" dirty="0"/>
              <a:t>Practices</a:t>
            </a:r>
          </a:p>
          <a:p>
            <a:pPr marL="171450" indent="-171450">
              <a:buFont typeface="Arial" pitchFamily="34" charset="0"/>
              <a:buChar char="•"/>
            </a:pPr>
            <a:r>
              <a:rPr lang="en-CA" sz="1050" dirty="0"/>
              <a:t>Decisions </a:t>
            </a:r>
          </a:p>
          <a:p>
            <a:pPr marL="171450" indent="-171450">
              <a:buFont typeface="Arial" pitchFamily="34" charset="0"/>
              <a:buChar char="•"/>
            </a:pPr>
            <a:r>
              <a:rPr lang="en-CA" sz="1050" dirty="0"/>
              <a:t>Policies</a:t>
            </a:r>
          </a:p>
        </p:txBody>
      </p:sp>
      <p:sp>
        <p:nvSpPr>
          <p:cNvPr id="18" name="TextBox 17"/>
          <p:cNvSpPr txBox="1"/>
          <p:nvPr/>
        </p:nvSpPr>
        <p:spPr>
          <a:xfrm>
            <a:off x="8065154" y="2120877"/>
            <a:ext cx="794325" cy="884858"/>
          </a:xfrm>
          <a:prstGeom prst="rect">
            <a:avLst/>
          </a:prstGeom>
          <a:noFill/>
        </p:spPr>
        <p:txBody>
          <a:bodyPr wrap="square" rtlCol="0">
            <a:spAutoFit/>
          </a:bodyPr>
          <a:lstStyle/>
          <a:p>
            <a:pPr algn="ctr"/>
            <a:r>
              <a:rPr lang="en-CA" sz="1050" b="1" dirty="0"/>
              <a:t>Benefits</a:t>
            </a:r>
          </a:p>
          <a:p>
            <a:pPr algn="ctr"/>
            <a:endParaRPr lang="en-CA" sz="1050" b="1" dirty="0"/>
          </a:p>
          <a:p>
            <a:pPr algn="ctr"/>
            <a:endParaRPr lang="en-CA" sz="1050" b="1" dirty="0"/>
          </a:p>
          <a:p>
            <a:pPr algn="ctr"/>
            <a:r>
              <a:rPr lang="en-CA" sz="2000" b="1" dirty="0"/>
              <a:t>Goal</a:t>
            </a:r>
          </a:p>
        </p:txBody>
      </p:sp>
      <p:grpSp>
        <p:nvGrpSpPr>
          <p:cNvPr id="51" name="Group 50"/>
          <p:cNvGrpSpPr/>
          <p:nvPr/>
        </p:nvGrpSpPr>
        <p:grpSpPr>
          <a:xfrm>
            <a:off x="5943600" y="3892863"/>
            <a:ext cx="950160" cy="281446"/>
            <a:chOff x="5943600" y="3775574"/>
            <a:chExt cx="950160" cy="281446"/>
          </a:xfrm>
        </p:grpSpPr>
        <p:sp>
          <p:nvSpPr>
            <p:cNvPr id="50" name="Rectangle 49"/>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5943600" y="3795410"/>
              <a:ext cx="950160" cy="261610"/>
            </a:xfrm>
            <a:prstGeom prst="rect">
              <a:avLst/>
            </a:prstGeom>
            <a:noFill/>
          </p:spPr>
          <p:txBody>
            <a:bodyPr wrap="square" rtlCol="0">
              <a:spAutoFit/>
            </a:bodyPr>
            <a:lstStyle/>
            <a:p>
              <a:pPr algn="ctr"/>
              <a:r>
                <a:rPr lang="en-CA" sz="1100" dirty="0"/>
                <a:t>Data Source</a:t>
              </a:r>
            </a:p>
          </p:txBody>
        </p:sp>
      </p:grpSp>
      <p:grpSp>
        <p:nvGrpSpPr>
          <p:cNvPr id="54" name="Group 53"/>
          <p:cNvGrpSpPr/>
          <p:nvPr/>
        </p:nvGrpSpPr>
        <p:grpSpPr>
          <a:xfrm>
            <a:off x="6934200" y="3886200"/>
            <a:ext cx="950160" cy="281446"/>
            <a:chOff x="5943600" y="3775574"/>
            <a:chExt cx="950160" cy="281446"/>
          </a:xfrm>
        </p:grpSpPr>
        <p:sp>
          <p:nvSpPr>
            <p:cNvPr id="55" name="Rectangle 54"/>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TextBox 55"/>
            <p:cNvSpPr txBox="1"/>
            <p:nvPr/>
          </p:nvSpPr>
          <p:spPr>
            <a:xfrm>
              <a:off x="5943600" y="3795410"/>
              <a:ext cx="950160" cy="261610"/>
            </a:xfrm>
            <a:prstGeom prst="rect">
              <a:avLst/>
            </a:prstGeom>
            <a:noFill/>
          </p:spPr>
          <p:txBody>
            <a:bodyPr wrap="square" rtlCol="0">
              <a:spAutoFit/>
            </a:bodyPr>
            <a:lstStyle/>
            <a:p>
              <a:pPr algn="ctr"/>
              <a:r>
                <a:rPr lang="en-CA" sz="1100" dirty="0"/>
                <a:t>Data Source</a:t>
              </a:r>
            </a:p>
          </p:txBody>
        </p:sp>
      </p:grpSp>
      <p:grpSp>
        <p:nvGrpSpPr>
          <p:cNvPr id="57" name="Group 56"/>
          <p:cNvGrpSpPr/>
          <p:nvPr/>
        </p:nvGrpSpPr>
        <p:grpSpPr>
          <a:xfrm>
            <a:off x="7982905" y="3886200"/>
            <a:ext cx="950160" cy="281446"/>
            <a:chOff x="5943600" y="3775574"/>
            <a:chExt cx="950160" cy="281446"/>
          </a:xfrm>
        </p:grpSpPr>
        <p:sp>
          <p:nvSpPr>
            <p:cNvPr id="58" name="Rectangle 57"/>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5943600" y="3795410"/>
              <a:ext cx="950160" cy="261610"/>
            </a:xfrm>
            <a:prstGeom prst="rect">
              <a:avLst/>
            </a:prstGeom>
            <a:noFill/>
          </p:spPr>
          <p:txBody>
            <a:bodyPr wrap="square" rtlCol="0">
              <a:spAutoFit/>
            </a:bodyPr>
            <a:lstStyle/>
            <a:p>
              <a:pPr algn="ctr"/>
              <a:r>
                <a:rPr lang="en-CA" sz="1100" dirty="0"/>
                <a:t>Data Source</a:t>
              </a:r>
            </a:p>
          </p:txBody>
        </p:sp>
      </p:grpSp>
      <p:grpSp>
        <p:nvGrpSpPr>
          <p:cNvPr id="60" name="Group 59"/>
          <p:cNvGrpSpPr/>
          <p:nvPr/>
        </p:nvGrpSpPr>
        <p:grpSpPr>
          <a:xfrm>
            <a:off x="5943600" y="4639393"/>
            <a:ext cx="950160" cy="430890"/>
            <a:chOff x="5943600" y="3738720"/>
            <a:chExt cx="950160" cy="318300"/>
          </a:xfrm>
        </p:grpSpPr>
        <p:sp>
          <p:nvSpPr>
            <p:cNvPr id="61" name="Rectangle 60"/>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p:cNvSpPr txBox="1"/>
            <p:nvPr/>
          </p:nvSpPr>
          <p:spPr>
            <a:xfrm>
              <a:off x="5943600" y="3738720"/>
              <a:ext cx="950160" cy="193252"/>
            </a:xfrm>
            <a:prstGeom prst="rect">
              <a:avLst/>
            </a:prstGeom>
            <a:noFill/>
          </p:spPr>
          <p:txBody>
            <a:bodyPr wrap="square" rtlCol="0">
              <a:spAutoFit/>
            </a:bodyPr>
            <a:lstStyle/>
            <a:p>
              <a:pPr algn="ctr"/>
              <a:r>
                <a:rPr lang="en-CA" sz="1100" dirty="0"/>
                <a:t>Evaluation</a:t>
              </a:r>
            </a:p>
          </p:txBody>
        </p:sp>
      </p:grpSp>
      <p:grpSp>
        <p:nvGrpSpPr>
          <p:cNvPr id="63" name="Group 62"/>
          <p:cNvGrpSpPr/>
          <p:nvPr/>
        </p:nvGrpSpPr>
        <p:grpSpPr>
          <a:xfrm>
            <a:off x="6939594" y="4639400"/>
            <a:ext cx="950160" cy="430889"/>
            <a:chOff x="5943600" y="3738508"/>
            <a:chExt cx="950160" cy="318512"/>
          </a:xfrm>
        </p:grpSpPr>
        <p:sp>
          <p:nvSpPr>
            <p:cNvPr id="64" name="Rectangle 63"/>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TextBox 64"/>
            <p:cNvSpPr txBox="1"/>
            <p:nvPr/>
          </p:nvSpPr>
          <p:spPr>
            <a:xfrm>
              <a:off x="5943600" y="3738508"/>
              <a:ext cx="950160" cy="318511"/>
            </a:xfrm>
            <a:prstGeom prst="rect">
              <a:avLst/>
            </a:prstGeom>
            <a:noFill/>
          </p:spPr>
          <p:txBody>
            <a:bodyPr wrap="square" rtlCol="0">
              <a:spAutoFit/>
            </a:bodyPr>
            <a:lstStyle/>
            <a:p>
              <a:pPr algn="ctr"/>
              <a:r>
                <a:rPr lang="en-CA" sz="1100" dirty="0"/>
                <a:t>Evaluation &amp; Research</a:t>
              </a:r>
            </a:p>
          </p:txBody>
        </p:sp>
      </p:grpSp>
      <p:grpSp>
        <p:nvGrpSpPr>
          <p:cNvPr id="66" name="Group 65"/>
          <p:cNvGrpSpPr/>
          <p:nvPr/>
        </p:nvGrpSpPr>
        <p:grpSpPr>
          <a:xfrm>
            <a:off x="7987237" y="4639392"/>
            <a:ext cx="950160" cy="430893"/>
            <a:chOff x="5943600" y="3738504"/>
            <a:chExt cx="950160" cy="318516"/>
          </a:xfrm>
        </p:grpSpPr>
        <p:sp>
          <p:nvSpPr>
            <p:cNvPr id="67" name="Rectangle 66"/>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TextBox 67"/>
            <p:cNvSpPr txBox="1"/>
            <p:nvPr/>
          </p:nvSpPr>
          <p:spPr>
            <a:xfrm>
              <a:off x="5943600" y="3738504"/>
              <a:ext cx="950160" cy="193382"/>
            </a:xfrm>
            <a:prstGeom prst="rect">
              <a:avLst/>
            </a:prstGeom>
            <a:noFill/>
          </p:spPr>
          <p:txBody>
            <a:bodyPr wrap="square" rtlCol="0">
              <a:spAutoFit/>
            </a:bodyPr>
            <a:lstStyle/>
            <a:p>
              <a:pPr algn="ctr"/>
              <a:r>
                <a:rPr lang="en-CA" sz="1100" dirty="0"/>
                <a:t>Research</a:t>
              </a:r>
            </a:p>
          </p:txBody>
        </p:sp>
      </p:grpSp>
      <p:cxnSp>
        <p:nvCxnSpPr>
          <p:cNvPr id="70" name="Straight Arrow Connector 69"/>
          <p:cNvCxnSpPr/>
          <p:nvPr/>
        </p:nvCxnSpPr>
        <p:spPr>
          <a:xfrm>
            <a:off x="6399675" y="3408948"/>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375321" y="3414410"/>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438746" y="3414410"/>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00800" y="4232089"/>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376446" y="4237551"/>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439871" y="4237551"/>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571999" y="2104456"/>
            <a:ext cx="1196788" cy="1223412"/>
          </a:xfrm>
          <a:prstGeom prst="rect">
            <a:avLst/>
          </a:prstGeom>
        </p:spPr>
        <p:txBody>
          <a:bodyPr wrap="square">
            <a:spAutoFit/>
          </a:bodyPr>
          <a:lstStyle/>
          <a:p>
            <a:pPr algn="just"/>
            <a:r>
              <a:rPr lang="en-CA" sz="1050" b="1" dirty="0"/>
              <a:t>Participants</a:t>
            </a:r>
          </a:p>
          <a:p>
            <a:pPr indent="92075" algn="just">
              <a:buFont typeface="Arial" pitchFamily="34" charset="0"/>
              <a:buChar char="•"/>
            </a:pPr>
            <a:r>
              <a:rPr lang="en-CA" sz="1050" dirty="0"/>
              <a:t>Youth </a:t>
            </a:r>
          </a:p>
          <a:p>
            <a:pPr indent="92075" algn="just">
              <a:buFont typeface="Arial" pitchFamily="34" charset="0"/>
              <a:buChar char="•"/>
            </a:pPr>
            <a:r>
              <a:rPr lang="en-CA" sz="1050" dirty="0"/>
              <a:t>Family</a:t>
            </a:r>
          </a:p>
          <a:p>
            <a:pPr indent="92075" algn="just">
              <a:buFont typeface="Arial" pitchFamily="34" charset="0"/>
              <a:buChar char="•"/>
            </a:pPr>
            <a:r>
              <a:rPr lang="en-CA" sz="1050" dirty="0"/>
              <a:t>Community </a:t>
            </a:r>
          </a:p>
          <a:p>
            <a:pPr indent="92075" algn="just">
              <a:buFont typeface="Arial" pitchFamily="34" charset="0"/>
              <a:buChar char="•"/>
            </a:pPr>
            <a:r>
              <a:rPr lang="en-CA" sz="1050" dirty="0"/>
              <a:t>Camp</a:t>
            </a:r>
          </a:p>
          <a:p>
            <a:pPr indent="92075" algn="just">
              <a:buFont typeface="Arial" pitchFamily="34" charset="0"/>
              <a:buChar char="•"/>
            </a:pPr>
            <a:r>
              <a:rPr lang="en-CA" sz="1050" dirty="0"/>
              <a:t>Organizations</a:t>
            </a:r>
          </a:p>
          <a:p>
            <a:pPr indent="92075" algn="just">
              <a:buFont typeface="Arial" pitchFamily="34" charset="0"/>
              <a:buChar char="•"/>
            </a:pPr>
            <a:r>
              <a:rPr lang="en-CA" sz="1050" dirty="0"/>
              <a:t>General public </a:t>
            </a:r>
          </a:p>
        </p:txBody>
      </p:sp>
      <p:cxnSp>
        <p:nvCxnSpPr>
          <p:cNvPr id="4" name="Straight Connector 3"/>
          <p:cNvCxnSpPr/>
          <p:nvPr/>
        </p:nvCxnSpPr>
        <p:spPr>
          <a:xfrm>
            <a:off x="4473387" y="2140326"/>
            <a:ext cx="0" cy="332815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18238" y="4996922"/>
            <a:ext cx="1447800" cy="369332"/>
          </a:xfrm>
          <a:prstGeom prst="rect">
            <a:avLst/>
          </a:prstGeom>
          <a:noFill/>
        </p:spPr>
        <p:txBody>
          <a:bodyPr wrap="square" rtlCol="0">
            <a:spAutoFit/>
          </a:bodyPr>
          <a:lstStyle/>
          <a:p>
            <a:r>
              <a:rPr lang="en-CA" dirty="0">
                <a:solidFill>
                  <a:schemeClr val="accent1">
                    <a:lumMod val="75000"/>
                  </a:schemeClr>
                </a:solidFill>
              </a:rPr>
              <a:t>Intervention</a:t>
            </a:r>
          </a:p>
        </p:txBody>
      </p:sp>
    </p:spTree>
    <p:extLst>
      <p:ext uri="{BB962C8B-B14F-4D97-AF65-F5344CB8AC3E}">
        <p14:creationId xmlns:p14="http://schemas.microsoft.com/office/powerpoint/2010/main" val="17788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57200" y="1723456"/>
            <a:ext cx="1205753" cy="322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533400"/>
            <a:ext cx="8229600" cy="1143000"/>
          </a:xfrm>
        </p:spPr>
        <p:txBody>
          <a:bodyPr/>
          <a:lstStyle/>
          <a:p>
            <a:r>
              <a:rPr lang="en-US" dirty="0"/>
              <a:t>Logic Model</a:t>
            </a:r>
          </a:p>
        </p:txBody>
      </p:sp>
      <p:sp>
        <p:nvSpPr>
          <p:cNvPr id="5" name="TextBox 4"/>
          <p:cNvSpPr txBox="1"/>
          <p:nvPr/>
        </p:nvSpPr>
        <p:spPr>
          <a:xfrm>
            <a:off x="457200" y="1682925"/>
            <a:ext cx="1211012" cy="369332"/>
          </a:xfrm>
          <a:prstGeom prst="rect">
            <a:avLst/>
          </a:prstGeom>
          <a:noFill/>
        </p:spPr>
        <p:txBody>
          <a:bodyPr wrap="square" rtlCol="0">
            <a:spAutoFit/>
          </a:bodyPr>
          <a:lstStyle/>
          <a:p>
            <a:pPr algn="ctr"/>
            <a:r>
              <a:rPr lang="en-CA" b="1" dirty="0">
                <a:solidFill>
                  <a:schemeClr val="bg1"/>
                </a:solidFill>
              </a:rPr>
              <a:t>Situation</a:t>
            </a:r>
          </a:p>
        </p:txBody>
      </p:sp>
      <p:sp>
        <p:nvSpPr>
          <p:cNvPr id="11" name="Rectangle 10"/>
          <p:cNvSpPr/>
          <p:nvPr/>
        </p:nvSpPr>
        <p:spPr>
          <a:xfrm>
            <a:off x="10134600" y="1066800"/>
            <a:ext cx="389850" cy="369332"/>
          </a:xfrm>
          <a:prstGeom prst="rect">
            <a:avLst/>
          </a:prstGeom>
        </p:spPr>
        <p:txBody>
          <a:bodyPr wrap="none">
            <a:spAutoFit/>
          </a:bodyPr>
          <a:lstStyle/>
          <a:p>
            <a:r>
              <a:rPr lang="en-CA" dirty="0">
                <a:latin typeface="Wingdings" pitchFamily="2" charset="2"/>
              </a:rPr>
              <a:t>â</a:t>
            </a:r>
          </a:p>
        </p:txBody>
      </p:sp>
      <p:sp>
        <p:nvSpPr>
          <p:cNvPr id="26" name="Right Arrow 25"/>
          <p:cNvSpPr/>
          <p:nvPr/>
        </p:nvSpPr>
        <p:spPr>
          <a:xfrm>
            <a:off x="1096712" y="5105400"/>
            <a:ext cx="6985445" cy="13716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1524000" y="5562600"/>
            <a:ext cx="5913172" cy="461665"/>
          </a:xfrm>
          <a:prstGeom prst="rect">
            <a:avLst/>
          </a:prstGeom>
          <a:noFill/>
        </p:spPr>
        <p:txBody>
          <a:bodyPr wrap="square" rtlCol="0">
            <a:spAutoFit/>
          </a:bodyPr>
          <a:lstStyle/>
          <a:p>
            <a:r>
              <a:rPr lang="en-CA" sz="2400" b="1" dirty="0">
                <a:solidFill>
                  <a:schemeClr val="bg1"/>
                </a:solidFill>
              </a:rPr>
              <a:t>Time, Resources, Measurement…</a:t>
            </a:r>
          </a:p>
        </p:txBody>
      </p:sp>
      <p:sp>
        <p:nvSpPr>
          <p:cNvPr id="29" name="Rectangle 28"/>
          <p:cNvSpPr/>
          <p:nvPr/>
        </p:nvSpPr>
        <p:spPr>
          <a:xfrm>
            <a:off x="457200" y="2104457"/>
            <a:ext cx="1219200" cy="169994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1828800" y="1723456"/>
            <a:ext cx="1205753" cy="322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828800" y="1676400"/>
            <a:ext cx="1219200" cy="369332"/>
          </a:xfrm>
          <a:prstGeom prst="rect">
            <a:avLst/>
          </a:prstGeom>
          <a:noFill/>
        </p:spPr>
        <p:txBody>
          <a:bodyPr wrap="square" rtlCol="0">
            <a:spAutoFit/>
          </a:bodyPr>
          <a:lstStyle/>
          <a:p>
            <a:pPr algn="ctr"/>
            <a:r>
              <a:rPr lang="en-CA" b="1" dirty="0">
                <a:solidFill>
                  <a:schemeClr val="bg1"/>
                </a:solidFill>
              </a:rPr>
              <a:t>Inputs</a:t>
            </a:r>
          </a:p>
        </p:txBody>
      </p:sp>
      <p:grpSp>
        <p:nvGrpSpPr>
          <p:cNvPr id="35" name="Group 34"/>
          <p:cNvGrpSpPr/>
          <p:nvPr/>
        </p:nvGrpSpPr>
        <p:grpSpPr>
          <a:xfrm>
            <a:off x="546847" y="2133600"/>
            <a:ext cx="922587" cy="1754326"/>
            <a:chOff x="677613" y="2268070"/>
            <a:chExt cx="922587" cy="1754326"/>
          </a:xfrm>
        </p:grpSpPr>
        <p:sp>
          <p:nvSpPr>
            <p:cNvPr id="10" name="TextBox 9"/>
            <p:cNvSpPr txBox="1"/>
            <p:nvPr/>
          </p:nvSpPr>
          <p:spPr>
            <a:xfrm>
              <a:off x="677613" y="2268070"/>
              <a:ext cx="922587" cy="1754326"/>
            </a:xfrm>
            <a:prstGeom prst="rect">
              <a:avLst/>
            </a:prstGeom>
            <a:noFill/>
          </p:spPr>
          <p:txBody>
            <a:bodyPr wrap="square" rtlCol="0">
              <a:spAutoFit/>
            </a:bodyPr>
            <a:lstStyle/>
            <a:p>
              <a:pPr algn="ctr"/>
              <a:r>
                <a:rPr lang="en-CA" sz="1100" dirty="0"/>
                <a:t>Problem Definition</a:t>
              </a:r>
            </a:p>
            <a:p>
              <a:pPr marL="171450" indent="-171450" algn="ctr">
                <a:buFont typeface="Arial" pitchFamily="34" charset="0"/>
                <a:buChar char="•"/>
              </a:pPr>
              <a:endParaRPr lang="en-CA" sz="1100" dirty="0"/>
            </a:p>
            <a:p>
              <a:pPr marL="171450" indent="-171450" algn="ctr">
                <a:buFont typeface="Arial" pitchFamily="34" charset="0"/>
                <a:buChar char="•"/>
              </a:pPr>
              <a:endParaRPr lang="en-CA" sz="1100" dirty="0"/>
            </a:p>
            <a:p>
              <a:pPr algn="ctr"/>
              <a:r>
                <a:rPr lang="en-CA" sz="1100" dirty="0"/>
                <a:t>Research</a:t>
              </a:r>
            </a:p>
            <a:p>
              <a:pPr algn="ctr"/>
              <a:endParaRPr lang="en-CA" sz="1100" b="1" dirty="0"/>
            </a:p>
            <a:p>
              <a:pPr algn="ctr"/>
              <a:endParaRPr lang="en-CA" sz="1100" b="1" dirty="0"/>
            </a:p>
            <a:p>
              <a:pPr algn="ctr"/>
              <a:r>
                <a:rPr lang="en-CA" sz="2000" dirty="0"/>
                <a:t>Goal</a:t>
              </a:r>
            </a:p>
            <a:p>
              <a:endParaRPr lang="en-CA" sz="1100" dirty="0">
                <a:latin typeface="Wingdings" pitchFamily="2" charset="2"/>
              </a:endParaRPr>
            </a:p>
          </p:txBody>
        </p:sp>
        <p:grpSp>
          <p:nvGrpSpPr>
            <p:cNvPr id="34" name="Group 33"/>
            <p:cNvGrpSpPr/>
            <p:nvPr/>
          </p:nvGrpSpPr>
          <p:grpSpPr>
            <a:xfrm>
              <a:off x="905550" y="2697016"/>
              <a:ext cx="389850" cy="870739"/>
              <a:chOff x="782170" y="2697016"/>
              <a:chExt cx="389850" cy="870739"/>
            </a:xfrm>
          </p:grpSpPr>
          <p:sp>
            <p:nvSpPr>
              <p:cNvPr id="32" name="Rectangle 31"/>
              <p:cNvSpPr/>
              <p:nvPr/>
            </p:nvSpPr>
            <p:spPr>
              <a:xfrm>
                <a:off x="782170" y="2697016"/>
                <a:ext cx="389850" cy="369332"/>
              </a:xfrm>
              <a:prstGeom prst="rect">
                <a:avLst/>
              </a:prstGeom>
            </p:spPr>
            <p:txBody>
              <a:bodyPr wrap="none">
                <a:spAutoFit/>
              </a:bodyPr>
              <a:lstStyle/>
              <a:p>
                <a:r>
                  <a:rPr lang="en-CA" dirty="0">
                    <a:latin typeface="Wingdings" pitchFamily="2" charset="2"/>
                  </a:rPr>
                  <a:t>â</a:t>
                </a:r>
              </a:p>
            </p:txBody>
          </p:sp>
          <p:sp>
            <p:nvSpPr>
              <p:cNvPr id="33" name="Rectangle 32"/>
              <p:cNvSpPr/>
              <p:nvPr/>
            </p:nvSpPr>
            <p:spPr>
              <a:xfrm>
                <a:off x="782170" y="3198423"/>
                <a:ext cx="389850" cy="369332"/>
              </a:xfrm>
              <a:prstGeom prst="rect">
                <a:avLst/>
              </a:prstGeom>
            </p:spPr>
            <p:txBody>
              <a:bodyPr wrap="none">
                <a:spAutoFit/>
              </a:bodyPr>
              <a:lstStyle/>
              <a:p>
                <a:r>
                  <a:rPr lang="en-CA" dirty="0">
                    <a:latin typeface="Wingdings" pitchFamily="2" charset="2"/>
                  </a:rPr>
                  <a:t>â</a:t>
                </a:r>
              </a:p>
            </p:txBody>
          </p:sp>
        </p:grpSp>
      </p:grpSp>
      <p:grpSp>
        <p:nvGrpSpPr>
          <p:cNvPr id="38" name="Group 37"/>
          <p:cNvGrpSpPr/>
          <p:nvPr/>
        </p:nvGrpSpPr>
        <p:grpSpPr>
          <a:xfrm>
            <a:off x="1739153" y="2104456"/>
            <a:ext cx="1295400" cy="1175277"/>
            <a:chOff x="1739153" y="2209800"/>
            <a:chExt cx="1295400" cy="1175277"/>
          </a:xfrm>
        </p:grpSpPr>
        <p:sp>
          <p:nvSpPr>
            <p:cNvPr id="36" name="Rectangle 35"/>
            <p:cNvSpPr/>
            <p:nvPr/>
          </p:nvSpPr>
          <p:spPr>
            <a:xfrm>
              <a:off x="1822075" y="2209800"/>
              <a:ext cx="1212477" cy="117527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1739153" y="2268070"/>
              <a:ext cx="1295400" cy="1107996"/>
            </a:xfrm>
            <a:prstGeom prst="rect">
              <a:avLst/>
            </a:prstGeom>
            <a:noFill/>
          </p:spPr>
          <p:txBody>
            <a:bodyPr wrap="square" rtlCol="0">
              <a:spAutoFit/>
            </a:bodyPr>
            <a:lstStyle/>
            <a:p>
              <a:pPr marL="171450" indent="-171450">
                <a:buFont typeface="Arial" pitchFamily="34" charset="0"/>
                <a:buChar char="•"/>
              </a:pPr>
              <a:r>
                <a:rPr lang="en-CA" sz="1100" dirty="0"/>
                <a:t>Steps</a:t>
              </a:r>
            </a:p>
            <a:p>
              <a:pPr marL="171450" indent="-171450">
                <a:buFont typeface="Arial" pitchFamily="34" charset="0"/>
                <a:buChar char="•"/>
              </a:pPr>
              <a:r>
                <a:rPr lang="en-CA" sz="1100" dirty="0"/>
                <a:t>Volunteers</a:t>
              </a:r>
            </a:p>
            <a:p>
              <a:pPr marL="171450" indent="-171450">
                <a:buFont typeface="Arial" pitchFamily="34" charset="0"/>
                <a:buChar char="•"/>
              </a:pPr>
              <a:r>
                <a:rPr lang="en-CA" sz="1100" dirty="0"/>
                <a:t>Time</a:t>
              </a:r>
            </a:p>
            <a:p>
              <a:pPr marL="171450" indent="-171450">
                <a:buFont typeface="Arial" pitchFamily="34" charset="0"/>
                <a:buChar char="•"/>
              </a:pPr>
              <a:r>
                <a:rPr lang="en-CA" sz="1100" dirty="0"/>
                <a:t>Equipment</a:t>
              </a:r>
            </a:p>
            <a:p>
              <a:pPr marL="171450" indent="-171450">
                <a:buFont typeface="Arial" pitchFamily="34" charset="0"/>
                <a:buChar char="•"/>
              </a:pPr>
              <a:r>
                <a:rPr lang="en-CA" sz="1100" dirty="0"/>
                <a:t>Money</a:t>
              </a:r>
            </a:p>
            <a:p>
              <a:pPr marL="171450" indent="-171450">
                <a:buFont typeface="Arial" pitchFamily="34" charset="0"/>
                <a:buChar char="•"/>
              </a:pPr>
              <a:r>
                <a:rPr lang="en-CA" sz="1100" dirty="0"/>
                <a:t>Materials</a:t>
              </a:r>
            </a:p>
          </p:txBody>
        </p:sp>
      </p:grpSp>
      <p:grpSp>
        <p:nvGrpSpPr>
          <p:cNvPr id="39" name="Group 38"/>
          <p:cNvGrpSpPr/>
          <p:nvPr/>
        </p:nvGrpSpPr>
        <p:grpSpPr>
          <a:xfrm>
            <a:off x="3177987" y="1692549"/>
            <a:ext cx="2590800" cy="369332"/>
            <a:chOff x="3124200" y="1797893"/>
            <a:chExt cx="2590800" cy="369332"/>
          </a:xfrm>
        </p:grpSpPr>
        <p:sp>
          <p:nvSpPr>
            <p:cNvPr id="37" name="Rectangle 36"/>
            <p:cNvSpPr/>
            <p:nvPr/>
          </p:nvSpPr>
          <p:spPr>
            <a:xfrm>
              <a:off x="3124200" y="1826341"/>
              <a:ext cx="2590800" cy="322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554563" y="1797893"/>
              <a:ext cx="1730074" cy="369332"/>
            </a:xfrm>
            <a:prstGeom prst="rect">
              <a:avLst/>
            </a:prstGeom>
            <a:noFill/>
          </p:spPr>
          <p:txBody>
            <a:bodyPr wrap="square" rtlCol="0">
              <a:spAutoFit/>
            </a:bodyPr>
            <a:lstStyle/>
            <a:p>
              <a:pPr algn="ctr"/>
              <a:r>
                <a:rPr lang="en-CA" b="1" dirty="0">
                  <a:solidFill>
                    <a:schemeClr val="bg1"/>
                  </a:solidFill>
                </a:rPr>
                <a:t>Outputs</a:t>
              </a:r>
            </a:p>
          </p:txBody>
        </p:sp>
      </p:grpSp>
      <p:sp>
        <p:nvSpPr>
          <p:cNvPr id="43" name="Rectangle 42"/>
          <p:cNvSpPr/>
          <p:nvPr/>
        </p:nvSpPr>
        <p:spPr>
          <a:xfrm>
            <a:off x="3177987" y="2104455"/>
            <a:ext cx="2590800" cy="14809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3177987" y="2209800"/>
            <a:ext cx="1394013" cy="2292935"/>
          </a:xfrm>
          <a:prstGeom prst="rect">
            <a:avLst/>
          </a:prstGeom>
          <a:noFill/>
        </p:spPr>
        <p:txBody>
          <a:bodyPr wrap="square" numCol="1" rtlCol="0">
            <a:spAutoFit/>
          </a:bodyPr>
          <a:lstStyle/>
          <a:p>
            <a:pPr algn="just"/>
            <a:r>
              <a:rPr lang="en-CA" sz="1100" b="1" dirty="0"/>
              <a:t>Activities</a:t>
            </a:r>
          </a:p>
          <a:p>
            <a:pPr algn="just">
              <a:buFont typeface="Arial" pitchFamily="34" charset="0"/>
              <a:buChar char="•"/>
            </a:pPr>
            <a:r>
              <a:rPr lang="en-CA" sz="1100" dirty="0"/>
              <a:t>Workshops</a:t>
            </a:r>
          </a:p>
          <a:p>
            <a:pPr algn="just">
              <a:buFont typeface="Arial" pitchFamily="34" charset="0"/>
              <a:buChar char="•"/>
            </a:pPr>
            <a:r>
              <a:rPr lang="en-CA" sz="1100" dirty="0"/>
              <a:t>Programs</a:t>
            </a:r>
          </a:p>
          <a:p>
            <a:pPr algn="just">
              <a:buFont typeface="Arial" pitchFamily="34" charset="0"/>
              <a:buChar char="•"/>
            </a:pPr>
            <a:r>
              <a:rPr lang="en-CA" sz="1100" dirty="0"/>
              <a:t>Public campaigns</a:t>
            </a:r>
          </a:p>
          <a:p>
            <a:pPr algn="just">
              <a:buFont typeface="Arial" pitchFamily="34" charset="0"/>
              <a:buChar char="•"/>
            </a:pPr>
            <a:r>
              <a:rPr lang="en-CA" sz="1100" dirty="0"/>
              <a:t>Interactive learning activity</a:t>
            </a:r>
          </a:p>
          <a:p>
            <a:pPr algn="just"/>
            <a:r>
              <a:rPr lang="en-CA" sz="1100" dirty="0"/>
              <a:t>	</a:t>
            </a:r>
          </a:p>
          <a:p>
            <a:pPr algn="just"/>
            <a:endParaRPr lang="en-CA" sz="1100" b="1" dirty="0"/>
          </a:p>
          <a:p>
            <a:pPr algn="just"/>
            <a:endParaRPr lang="en-CA" sz="1100" b="1" dirty="0"/>
          </a:p>
          <a:p>
            <a:pPr algn="just"/>
            <a:endParaRPr lang="en-CA" sz="1100" b="1" dirty="0"/>
          </a:p>
          <a:p>
            <a:pPr algn="just"/>
            <a:endParaRPr lang="en-CA" sz="1100" b="1" dirty="0"/>
          </a:p>
          <a:p>
            <a:pPr algn="just"/>
            <a:endParaRPr lang="en-CA" sz="1100" b="1" dirty="0"/>
          </a:p>
          <a:p>
            <a:pPr algn="just"/>
            <a:endParaRPr lang="en-CA" sz="1100" dirty="0"/>
          </a:p>
        </p:txBody>
      </p:sp>
      <p:sp>
        <p:nvSpPr>
          <p:cNvPr id="44" name="Rectangle 43"/>
          <p:cNvSpPr/>
          <p:nvPr/>
        </p:nvSpPr>
        <p:spPr>
          <a:xfrm>
            <a:off x="5943600" y="2094214"/>
            <a:ext cx="990600" cy="11855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5867400" y="2068214"/>
            <a:ext cx="1093964" cy="1384995"/>
          </a:xfrm>
          <a:prstGeom prst="rect">
            <a:avLst/>
          </a:prstGeom>
          <a:noFill/>
        </p:spPr>
        <p:txBody>
          <a:bodyPr wrap="square" rtlCol="0">
            <a:spAutoFit/>
          </a:bodyPr>
          <a:lstStyle/>
          <a:p>
            <a:pPr algn="ctr"/>
            <a:r>
              <a:rPr lang="en-CA" sz="1050" b="1" dirty="0"/>
              <a:t>Short Term</a:t>
            </a:r>
          </a:p>
          <a:p>
            <a:pPr marL="171450" indent="-171450">
              <a:buFont typeface="Arial" pitchFamily="34" charset="0"/>
              <a:buChar char="•"/>
            </a:pPr>
            <a:r>
              <a:rPr lang="en-CA" sz="1050" dirty="0"/>
              <a:t>Learning</a:t>
            </a:r>
          </a:p>
          <a:p>
            <a:pPr marL="171450" indent="-171450">
              <a:buFont typeface="Arial" pitchFamily="34" charset="0"/>
              <a:buChar char="•"/>
            </a:pPr>
            <a:r>
              <a:rPr lang="en-CA" sz="1050" dirty="0"/>
              <a:t>Awareness </a:t>
            </a:r>
          </a:p>
          <a:p>
            <a:pPr marL="171450" indent="-171450">
              <a:buFont typeface="Arial" pitchFamily="34" charset="0"/>
              <a:buChar char="•"/>
            </a:pPr>
            <a:r>
              <a:rPr lang="en-CA" sz="1050" dirty="0"/>
              <a:t>Knowledge</a:t>
            </a:r>
          </a:p>
          <a:p>
            <a:pPr marL="171450" indent="-171450">
              <a:buFont typeface="Arial" pitchFamily="34" charset="0"/>
              <a:buChar char="•"/>
            </a:pPr>
            <a:r>
              <a:rPr lang="en-CA" sz="1050" dirty="0"/>
              <a:t>Skills </a:t>
            </a:r>
          </a:p>
          <a:p>
            <a:pPr marL="171450" indent="-171450">
              <a:buFont typeface="Arial" pitchFamily="34" charset="0"/>
              <a:buChar char="•"/>
            </a:pPr>
            <a:r>
              <a:rPr lang="en-CA" sz="1050" dirty="0"/>
              <a:t>Aspirations</a:t>
            </a:r>
          </a:p>
          <a:p>
            <a:pPr marL="171450" indent="-171450">
              <a:buFont typeface="Arial" pitchFamily="34" charset="0"/>
              <a:buChar char="•"/>
            </a:pPr>
            <a:r>
              <a:rPr lang="en-CA" sz="1050" dirty="0"/>
              <a:t>Motivations</a:t>
            </a:r>
          </a:p>
          <a:p>
            <a:endParaRPr lang="en-CA" sz="1050" dirty="0"/>
          </a:p>
        </p:txBody>
      </p:sp>
      <p:sp>
        <p:nvSpPr>
          <p:cNvPr id="46" name="Rectangle 45"/>
          <p:cNvSpPr/>
          <p:nvPr/>
        </p:nvSpPr>
        <p:spPr>
          <a:xfrm>
            <a:off x="5943600" y="1728376"/>
            <a:ext cx="2942148" cy="322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TextBox 46"/>
          <p:cNvSpPr txBox="1"/>
          <p:nvPr/>
        </p:nvSpPr>
        <p:spPr>
          <a:xfrm>
            <a:off x="6209983" y="1742128"/>
            <a:ext cx="2330675" cy="369332"/>
          </a:xfrm>
          <a:prstGeom prst="rect">
            <a:avLst/>
          </a:prstGeom>
          <a:noFill/>
        </p:spPr>
        <p:txBody>
          <a:bodyPr wrap="square" rtlCol="0">
            <a:spAutoFit/>
          </a:bodyPr>
          <a:lstStyle/>
          <a:p>
            <a:pPr algn="ctr"/>
            <a:r>
              <a:rPr lang="en-CA" b="1" dirty="0">
                <a:solidFill>
                  <a:schemeClr val="bg1"/>
                </a:solidFill>
              </a:rPr>
              <a:t>Outcomes/ Impacts</a:t>
            </a:r>
          </a:p>
        </p:txBody>
      </p:sp>
      <p:sp>
        <p:nvSpPr>
          <p:cNvPr id="48" name="Rectangle 47"/>
          <p:cNvSpPr/>
          <p:nvPr/>
        </p:nvSpPr>
        <p:spPr>
          <a:xfrm>
            <a:off x="6982976" y="2099334"/>
            <a:ext cx="914399" cy="99374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7987111" y="2104456"/>
            <a:ext cx="914399" cy="9594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934200" y="2057400"/>
            <a:ext cx="1048705" cy="1061829"/>
          </a:xfrm>
          <a:prstGeom prst="rect">
            <a:avLst/>
          </a:prstGeom>
          <a:noFill/>
        </p:spPr>
        <p:txBody>
          <a:bodyPr wrap="square" rtlCol="0">
            <a:spAutoFit/>
          </a:bodyPr>
          <a:lstStyle/>
          <a:p>
            <a:pPr algn="ctr"/>
            <a:r>
              <a:rPr lang="en-CA" sz="1050" b="1" dirty="0"/>
              <a:t>Long Term</a:t>
            </a:r>
          </a:p>
          <a:p>
            <a:pPr marL="171450" indent="-171450">
              <a:buFont typeface="Arial" pitchFamily="34" charset="0"/>
              <a:buChar char="•"/>
            </a:pPr>
            <a:r>
              <a:rPr lang="en-CA" sz="1050" dirty="0"/>
              <a:t>Actions</a:t>
            </a:r>
          </a:p>
          <a:p>
            <a:pPr marL="171450" indent="-171450">
              <a:buFont typeface="Arial" pitchFamily="34" charset="0"/>
              <a:buChar char="•"/>
            </a:pPr>
            <a:r>
              <a:rPr lang="en-CA" sz="1050" dirty="0"/>
              <a:t>Behaviours</a:t>
            </a:r>
          </a:p>
          <a:p>
            <a:pPr marL="171450" indent="-171450">
              <a:buFont typeface="Arial" pitchFamily="34" charset="0"/>
              <a:buChar char="•"/>
            </a:pPr>
            <a:r>
              <a:rPr lang="en-CA" sz="1050" dirty="0"/>
              <a:t>Practices</a:t>
            </a:r>
          </a:p>
          <a:p>
            <a:pPr marL="171450" indent="-171450">
              <a:buFont typeface="Arial" pitchFamily="34" charset="0"/>
              <a:buChar char="•"/>
            </a:pPr>
            <a:r>
              <a:rPr lang="en-CA" sz="1050" dirty="0"/>
              <a:t>Decisions </a:t>
            </a:r>
          </a:p>
          <a:p>
            <a:pPr marL="171450" indent="-171450">
              <a:buFont typeface="Arial" pitchFamily="34" charset="0"/>
              <a:buChar char="•"/>
            </a:pPr>
            <a:r>
              <a:rPr lang="en-CA" sz="1050" dirty="0"/>
              <a:t>Policies</a:t>
            </a:r>
          </a:p>
        </p:txBody>
      </p:sp>
      <p:sp>
        <p:nvSpPr>
          <p:cNvPr id="18" name="TextBox 17"/>
          <p:cNvSpPr txBox="1"/>
          <p:nvPr/>
        </p:nvSpPr>
        <p:spPr>
          <a:xfrm>
            <a:off x="8065154" y="2120877"/>
            <a:ext cx="794325" cy="884858"/>
          </a:xfrm>
          <a:prstGeom prst="rect">
            <a:avLst/>
          </a:prstGeom>
          <a:noFill/>
        </p:spPr>
        <p:txBody>
          <a:bodyPr wrap="square" rtlCol="0">
            <a:spAutoFit/>
          </a:bodyPr>
          <a:lstStyle/>
          <a:p>
            <a:pPr algn="ctr"/>
            <a:r>
              <a:rPr lang="en-CA" sz="1050" b="1" dirty="0"/>
              <a:t>Impact</a:t>
            </a:r>
          </a:p>
          <a:p>
            <a:pPr algn="ctr"/>
            <a:endParaRPr lang="en-CA" sz="1050" b="1" dirty="0"/>
          </a:p>
          <a:p>
            <a:pPr algn="ctr"/>
            <a:endParaRPr lang="en-CA" sz="1050" b="1" dirty="0"/>
          </a:p>
          <a:p>
            <a:pPr algn="ctr"/>
            <a:r>
              <a:rPr lang="en-CA" sz="2000" b="1" dirty="0"/>
              <a:t>Goal</a:t>
            </a:r>
          </a:p>
        </p:txBody>
      </p:sp>
      <p:grpSp>
        <p:nvGrpSpPr>
          <p:cNvPr id="51" name="Group 50"/>
          <p:cNvGrpSpPr/>
          <p:nvPr/>
        </p:nvGrpSpPr>
        <p:grpSpPr>
          <a:xfrm>
            <a:off x="5943600" y="3892863"/>
            <a:ext cx="950160" cy="281446"/>
            <a:chOff x="5943600" y="3775574"/>
            <a:chExt cx="950160" cy="281446"/>
          </a:xfrm>
        </p:grpSpPr>
        <p:sp>
          <p:nvSpPr>
            <p:cNvPr id="50" name="Rectangle 49"/>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5943600" y="3795410"/>
              <a:ext cx="950160" cy="261610"/>
            </a:xfrm>
            <a:prstGeom prst="rect">
              <a:avLst/>
            </a:prstGeom>
            <a:noFill/>
          </p:spPr>
          <p:txBody>
            <a:bodyPr wrap="square" rtlCol="0">
              <a:spAutoFit/>
            </a:bodyPr>
            <a:lstStyle/>
            <a:p>
              <a:pPr algn="ctr"/>
              <a:r>
                <a:rPr lang="en-CA" sz="1100" dirty="0"/>
                <a:t>Data Source</a:t>
              </a:r>
            </a:p>
          </p:txBody>
        </p:sp>
      </p:grpSp>
      <p:grpSp>
        <p:nvGrpSpPr>
          <p:cNvPr id="54" name="Group 53"/>
          <p:cNvGrpSpPr/>
          <p:nvPr/>
        </p:nvGrpSpPr>
        <p:grpSpPr>
          <a:xfrm>
            <a:off x="6934200" y="3886200"/>
            <a:ext cx="950160" cy="281446"/>
            <a:chOff x="5943600" y="3775574"/>
            <a:chExt cx="950160" cy="281446"/>
          </a:xfrm>
        </p:grpSpPr>
        <p:sp>
          <p:nvSpPr>
            <p:cNvPr id="55" name="Rectangle 54"/>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TextBox 55"/>
            <p:cNvSpPr txBox="1"/>
            <p:nvPr/>
          </p:nvSpPr>
          <p:spPr>
            <a:xfrm>
              <a:off x="5943600" y="3795410"/>
              <a:ext cx="950160" cy="261610"/>
            </a:xfrm>
            <a:prstGeom prst="rect">
              <a:avLst/>
            </a:prstGeom>
            <a:noFill/>
          </p:spPr>
          <p:txBody>
            <a:bodyPr wrap="square" rtlCol="0">
              <a:spAutoFit/>
            </a:bodyPr>
            <a:lstStyle/>
            <a:p>
              <a:pPr algn="ctr"/>
              <a:r>
                <a:rPr lang="en-CA" sz="1100" dirty="0"/>
                <a:t>Data Source</a:t>
              </a:r>
            </a:p>
          </p:txBody>
        </p:sp>
      </p:grpSp>
      <p:grpSp>
        <p:nvGrpSpPr>
          <p:cNvPr id="57" name="Group 56"/>
          <p:cNvGrpSpPr/>
          <p:nvPr/>
        </p:nvGrpSpPr>
        <p:grpSpPr>
          <a:xfrm>
            <a:off x="7982905" y="3886200"/>
            <a:ext cx="950160" cy="281446"/>
            <a:chOff x="5943600" y="3775574"/>
            <a:chExt cx="950160" cy="281446"/>
          </a:xfrm>
        </p:grpSpPr>
        <p:sp>
          <p:nvSpPr>
            <p:cNvPr id="58" name="Rectangle 57"/>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TextBox 58"/>
            <p:cNvSpPr txBox="1"/>
            <p:nvPr/>
          </p:nvSpPr>
          <p:spPr>
            <a:xfrm>
              <a:off x="5943600" y="3795410"/>
              <a:ext cx="950160" cy="261610"/>
            </a:xfrm>
            <a:prstGeom prst="rect">
              <a:avLst/>
            </a:prstGeom>
            <a:noFill/>
          </p:spPr>
          <p:txBody>
            <a:bodyPr wrap="square" rtlCol="0">
              <a:spAutoFit/>
            </a:bodyPr>
            <a:lstStyle/>
            <a:p>
              <a:pPr algn="ctr"/>
              <a:r>
                <a:rPr lang="en-CA" sz="1100" dirty="0"/>
                <a:t>Data Source</a:t>
              </a:r>
            </a:p>
          </p:txBody>
        </p:sp>
      </p:grpSp>
      <p:grpSp>
        <p:nvGrpSpPr>
          <p:cNvPr id="60" name="Group 59"/>
          <p:cNvGrpSpPr/>
          <p:nvPr/>
        </p:nvGrpSpPr>
        <p:grpSpPr>
          <a:xfrm>
            <a:off x="5943600" y="4639393"/>
            <a:ext cx="950160" cy="430890"/>
            <a:chOff x="5943600" y="3738720"/>
            <a:chExt cx="950160" cy="318300"/>
          </a:xfrm>
        </p:grpSpPr>
        <p:sp>
          <p:nvSpPr>
            <p:cNvPr id="61" name="Rectangle 60"/>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61"/>
            <p:cNvSpPr txBox="1"/>
            <p:nvPr/>
          </p:nvSpPr>
          <p:spPr>
            <a:xfrm>
              <a:off x="5943600" y="3738720"/>
              <a:ext cx="950160" cy="193252"/>
            </a:xfrm>
            <a:prstGeom prst="rect">
              <a:avLst/>
            </a:prstGeom>
            <a:noFill/>
          </p:spPr>
          <p:txBody>
            <a:bodyPr wrap="square" rtlCol="0">
              <a:spAutoFit/>
            </a:bodyPr>
            <a:lstStyle/>
            <a:p>
              <a:pPr algn="ctr"/>
              <a:r>
                <a:rPr lang="en-CA" sz="1100" dirty="0"/>
                <a:t>Evaluation</a:t>
              </a:r>
            </a:p>
          </p:txBody>
        </p:sp>
      </p:grpSp>
      <p:grpSp>
        <p:nvGrpSpPr>
          <p:cNvPr id="63" name="Group 62"/>
          <p:cNvGrpSpPr/>
          <p:nvPr/>
        </p:nvGrpSpPr>
        <p:grpSpPr>
          <a:xfrm>
            <a:off x="6939594" y="4639400"/>
            <a:ext cx="950160" cy="430889"/>
            <a:chOff x="5943600" y="3738508"/>
            <a:chExt cx="950160" cy="318512"/>
          </a:xfrm>
        </p:grpSpPr>
        <p:sp>
          <p:nvSpPr>
            <p:cNvPr id="64" name="Rectangle 63"/>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TextBox 64"/>
            <p:cNvSpPr txBox="1"/>
            <p:nvPr/>
          </p:nvSpPr>
          <p:spPr>
            <a:xfrm>
              <a:off x="5943600" y="3738508"/>
              <a:ext cx="950160" cy="318511"/>
            </a:xfrm>
            <a:prstGeom prst="rect">
              <a:avLst/>
            </a:prstGeom>
            <a:noFill/>
          </p:spPr>
          <p:txBody>
            <a:bodyPr wrap="square" rtlCol="0">
              <a:spAutoFit/>
            </a:bodyPr>
            <a:lstStyle/>
            <a:p>
              <a:pPr algn="ctr"/>
              <a:r>
                <a:rPr lang="en-CA" sz="1100" dirty="0"/>
                <a:t>Evaluation &amp; Research</a:t>
              </a:r>
            </a:p>
          </p:txBody>
        </p:sp>
      </p:grpSp>
      <p:grpSp>
        <p:nvGrpSpPr>
          <p:cNvPr id="66" name="Group 65"/>
          <p:cNvGrpSpPr/>
          <p:nvPr/>
        </p:nvGrpSpPr>
        <p:grpSpPr>
          <a:xfrm>
            <a:off x="7987237" y="4639392"/>
            <a:ext cx="950160" cy="430893"/>
            <a:chOff x="5943600" y="3738504"/>
            <a:chExt cx="950160" cy="318516"/>
          </a:xfrm>
        </p:grpSpPr>
        <p:sp>
          <p:nvSpPr>
            <p:cNvPr id="67" name="Rectangle 66"/>
            <p:cNvSpPr/>
            <p:nvPr/>
          </p:nvSpPr>
          <p:spPr>
            <a:xfrm>
              <a:off x="5947932" y="3775574"/>
              <a:ext cx="914399" cy="2814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TextBox 67"/>
            <p:cNvSpPr txBox="1"/>
            <p:nvPr/>
          </p:nvSpPr>
          <p:spPr>
            <a:xfrm>
              <a:off x="5943600" y="3738504"/>
              <a:ext cx="950160" cy="193382"/>
            </a:xfrm>
            <a:prstGeom prst="rect">
              <a:avLst/>
            </a:prstGeom>
            <a:noFill/>
          </p:spPr>
          <p:txBody>
            <a:bodyPr wrap="square" rtlCol="0">
              <a:spAutoFit/>
            </a:bodyPr>
            <a:lstStyle/>
            <a:p>
              <a:pPr algn="ctr"/>
              <a:r>
                <a:rPr lang="en-CA" sz="1100" dirty="0"/>
                <a:t>Research</a:t>
              </a:r>
            </a:p>
          </p:txBody>
        </p:sp>
      </p:grpSp>
      <p:cxnSp>
        <p:nvCxnSpPr>
          <p:cNvPr id="70" name="Straight Arrow Connector 69"/>
          <p:cNvCxnSpPr/>
          <p:nvPr/>
        </p:nvCxnSpPr>
        <p:spPr>
          <a:xfrm>
            <a:off x="6399675" y="3408948"/>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375321" y="3414410"/>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438746" y="3414410"/>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00800" y="4232089"/>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376446" y="4237551"/>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439871" y="4237551"/>
            <a:ext cx="0" cy="3955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571999" y="2104456"/>
            <a:ext cx="1196788" cy="1223412"/>
          </a:xfrm>
          <a:prstGeom prst="rect">
            <a:avLst/>
          </a:prstGeom>
        </p:spPr>
        <p:txBody>
          <a:bodyPr wrap="square">
            <a:spAutoFit/>
          </a:bodyPr>
          <a:lstStyle/>
          <a:p>
            <a:pPr algn="just"/>
            <a:r>
              <a:rPr lang="en-CA" sz="1050" b="1" dirty="0"/>
              <a:t>Participants</a:t>
            </a:r>
          </a:p>
          <a:p>
            <a:pPr indent="92075" algn="just">
              <a:buFont typeface="Arial" pitchFamily="34" charset="0"/>
              <a:buChar char="•"/>
            </a:pPr>
            <a:r>
              <a:rPr lang="en-CA" sz="1050" dirty="0"/>
              <a:t>Youth </a:t>
            </a:r>
          </a:p>
          <a:p>
            <a:pPr indent="92075" algn="just">
              <a:buFont typeface="Arial" pitchFamily="34" charset="0"/>
              <a:buChar char="•"/>
            </a:pPr>
            <a:r>
              <a:rPr lang="en-CA" sz="1050" dirty="0"/>
              <a:t>Family</a:t>
            </a:r>
          </a:p>
          <a:p>
            <a:pPr indent="92075" algn="just">
              <a:buFont typeface="Arial" pitchFamily="34" charset="0"/>
              <a:buChar char="•"/>
            </a:pPr>
            <a:r>
              <a:rPr lang="en-CA" sz="1050" dirty="0"/>
              <a:t>Community </a:t>
            </a:r>
          </a:p>
          <a:p>
            <a:pPr indent="92075" algn="just">
              <a:buFont typeface="Arial" pitchFamily="34" charset="0"/>
              <a:buChar char="•"/>
            </a:pPr>
            <a:r>
              <a:rPr lang="en-CA" sz="1050" dirty="0"/>
              <a:t>Camp</a:t>
            </a:r>
          </a:p>
          <a:p>
            <a:pPr indent="92075" algn="just">
              <a:buFont typeface="Arial" pitchFamily="34" charset="0"/>
              <a:buChar char="•"/>
            </a:pPr>
            <a:r>
              <a:rPr lang="en-CA" sz="1050" dirty="0"/>
              <a:t>Organizations</a:t>
            </a:r>
          </a:p>
          <a:p>
            <a:pPr indent="92075" algn="just">
              <a:buFont typeface="Arial" pitchFamily="34" charset="0"/>
              <a:buChar char="•"/>
            </a:pPr>
            <a:r>
              <a:rPr lang="en-CA" sz="1050" dirty="0"/>
              <a:t>General public </a:t>
            </a:r>
          </a:p>
        </p:txBody>
      </p:sp>
      <p:cxnSp>
        <p:nvCxnSpPr>
          <p:cNvPr id="4" name="Straight Connector 3"/>
          <p:cNvCxnSpPr/>
          <p:nvPr/>
        </p:nvCxnSpPr>
        <p:spPr>
          <a:xfrm>
            <a:off x="1752600" y="1742128"/>
            <a:ext cx="0" cy="332815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4953000"/>
            <a:ext cx="1447800" cy="369332"/>
          </a:xfrm>
          <a:prstGeom prst="rect">
            <a:avLst/>
          </a:prstGeom>
          <a:noFill/>
        </p:spPr>
        <p:txBody>
          <a:bodyPr wrap="square" rtlCol="0">
            <a:spAutoFit/>
          </a:bodyPr>
          <a:lstStyle/>
          <a:p>
            <a:r>
              <a:rPr lang="en-CA" dirty="0">
                <a:solidFill>
                  <a:schemeClr val="accent1">
                    <a:lumMod val="75000"/>
                  </a:schemeClr>
                </a:solidFill>
              </a:rPr>
              <a:t>Intervention</a:t>
            </a:r>
          </a:p>
        </p:txBody>
      </p:sp>
    </p:spTree>
    <p:extLst>
      <p:ext uri="{BB962C8B-B14F-4D97-AF65-F5344CB8AC3E}">
        <p14:creationId xmlns:p14="http://schemas.microsoft.com/office/powerpoint/2010/main" val="75787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27EB-0B95-4EE3-B592-3984E48C7785}"/>
              </a:ext>
            </a:extLst>
          </p:cNvPr>
          <p:cNvSpPr>
            <a:spLocks noGrp="1"/>
          </p:cNvSpPr>
          <p:nvPr>
            <p:ph type="title"/>
          </p:nvPr>
        </p:nvSpPr>
        <p:spPr>
          <a:xfrm>
            <a:off x="450273" y="34636"/>
            <a:ext cx="8229600" cy="3334512"/>
          </a:xfrm>
        </p:spPr>
        <p:txBody>
          <a:bodyPr>
            <a:normAutofit/>
          </a:bodyPr>
          <a:lstStyle/>
          <a:p>
            <a:pPr algn="ctr"/>
            <a:r>
              <a:rPr lang="en-CA" dirty="0"/>
              <a:t>Q &amp; A</a:t>
            </a:r>
            <a:br>
              <a:rPr lang="en-CA" dirty="0"/>
            </a:br>
            <a:r>
              <a:rPr lang="en-CA" dirty="0"/>
              <a:t>&amp;</a:t>
            </a:r>
            <a:br>
              <a:rPr lang="en-CA" dirty="0"/>
            </a:br>
            <a:r>
              <a:rPr lang="en-CA" dirty="0"/>
              <a:t>Discussion</a:t>
            </a:r>
          </a:p>
        </p:txBody>
      </p:sp>
      <p:sp>
        <p:nvSpPr>
          <p:cNvPr id="3" name="Content Placeholder 2">
            <a:extLst>
              <a:ext uri="{FF2B5EF4-FFF2-40B4-BE49-F238E27FC236}">
                <a16:creationId xmlns:a16="http://schemas.microsoft.com/office/drawing/2014/main" id="{827EC69F-7919-4601-A1B9-7901492B0342}"/>
              </a:ext>
            </a:extLst>
          </p:cNvPr>
          <p:cNvSpPr>
            <a:spLocks noGrp="1"/>
          </p:cNvSpPr>
          <p:nvPr>
            <p:ph idx="1"/>
          </p:nvPr>
        </p:nvSpPr>
        <p:spPr>
          <a:xfrm>
            <a:off x="450273" y="3810000"/>
            <a:ext cx="8229600" cy="4389120"/>
          </a:xfrm>
        </p:spPr>
        <p:txBody>
          <a:bodyPr/>
          <a:lstStyle/>
          <a:p>
            <a:pPr marL="0" indent="0" algn="ctr">
              <a:buNone/>
            </a:pPr>
            <a:endParaRPr lang="en-CA" dirty="0"/>
          </a:p>
          <a:p>
            <a:pPr marL="0" indent="0" algn="ctr">
              <a:buNone/>
            </a:pPr>
            <a:endParaRPr lang="en-CA" dirty="0"/>
          </a:p>
          <a:p>
            <a:pPr marL="0" indent="0" algn="ctr">
              <a:buNone/>
            </a:pPr>
            <a:r>
              <a:rPr lang="en-CA" dirty="0"/>
              <a:t>Outcomes for your program</a:t>
            </a:r>
          </a:p>
          <a:p>
            <a:pPr marL="0" indent="0" algn="ctr">
              <a:buNone/>
            </a:pPr>
            <a:endParaRPr lang="en-CA" dirty="0"/>
          </a:p>
          <a:p>
            <a:pPr marL="0" indent="0" algn="ctr">
              <a:buNone/>
            </a:pPr>
            <a:r>
              <a:rPr lang="en-CA" dirty="0"/>
              <a:t>Examples of how to measure</a:t>
            </a:r>
          </a:p>
        </p:txBody>
      </p:sp>
    </p:spTree>
    <p:extLst>
      <p:ext uri="{BB962C8B-B14F-4D97-AF65-F5344CB8AC3E}">
        <p14:creationId xmlns:p14="http://schemas.microsoft.com/office/powerpoint/2010/main" val="272755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526FC5-566D-4D28-A8F2-0D15A49A5BC7}"/>
              </a:ext>
            </a:extLst>
          </p:cNvPr>
          <p:cNvPicPr>
            <a:picLocks noChangeAspect="1"/>
          </p:cNvPicPr>
          <p:nvPr/>
        </p:nvPicPr>
        <p:blipFill>
          <a:blip r:embed="rId2"/>
          <a:stretch>
            <a:fillRect/>
          </a:stretch>
        </p:blipFill>
        <p:spPr>
          <a:xfrm>
            <a:off x="0" y="857154"/>
            <a:ext cx="9144000" cy="5143691"/>
          </a:xfrm>
          <a:prstGeom prst="rect">
            <a:avLst/>
          </a:prstGeom>
        </p:spPr>
      </p:pic>
    </p:spTree>
    <p:extLst>
      <p:ext uri="{BB962C8B-B14F-4D97-AF65-F5344CB8AC3E}">
        <p14:creationId xmlns:p14="http://schemas.microsoft.com/office/powerpoint/2010/main" val="236945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Logic Model Benefits</a:t>
            </a:r>
          </a:p>
        </p:txBody>
      </p:sp>
      <p:sp>
        <p:nvSpPr>
          <p:cNvPr id="3" name="Content Placeholder 2"/>
          <p:cNvSpPr>
            <a:spLocks noGrp="1"/>
          </p:cNvSpPr>
          <p:nvPr>
            <p:ph idx="1"/>
          </p:nvPr>
        </p:nvSpPr>
        <p:spPr>
          <a:xfrm>
            <a:off x="457200" y="1828800"/>
            <a:ext cx="8229600" cy="4389120"/>
          </a:xfrm>
        </p:spPr>
        <p:txBody>
          <a:bodyPr>
            <a:normAutofit/>
          </a:bodyPr>
          <a:lstStyle/>
          <a:p>
            <a:r>
              <a:rPr lang="en-US" sz="2400" dirty="0"/>
              <a:t>Clear story/overview for external audiences</a:t>
            </a:r>
          </a:p>
          <a:p>
            <a:r>
              <a:rPr lang="en-US" sz="2400" dirty="0"/>
              <a:t>Shared vision for internal audiences</a:t>
            </a:r>
          </a:p>
          <a:p>
            <a:r>
              <a:rPr lang="en-US" sz="2400" dirty="0"/>
              <a:t>Explicit intentions</a:t>
            </a:r>
          </a:p>
          <a:p>
            <a:r>
              <a:rPr lang="en-US" sz="2400" dirty="0"/>
              <a:t>Grounding practice in research</a:t>
            </a:r>
          </a:p>
          <a:p>
            <a:r>
              <a:rPr lang="en-US" sz="2400" dirty="0"/>
              <a:t>Clear definition of success</a:t>
            </a:r>
          </a:p>
          <a:p>
            <a:pPr marL="0" indent="0">
              <a:buNone/>
            </a:pPr>
            <a:endParaRPr lang="en-US" sz="2400" dirty="0"/>
          </a:p>
        </p:txBody>
      </p:sp>
    </p:spTree>
    <p:extLst>
      <p:ext uri="{BB962C8B-B14F-4D97-AF65-F5344CB8AC3E}">
        <p14:creationId xmlns:p14="http://schemas.microsoft.com/office/powerpoint/2010/main" val="404244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DEB75A-AF95-4600-A37E-188BAEBE78B5}"/>
              </a:ext>
            </a:extLst>
          </p:cNvPr>
          <p:cNvSpPr txBox="1"/>
          <p:nvPr/>
        </p:nvSpPr>
        <p:spPr>
          <a:xfrm flipH="1">
            <a:off x="457200" y="5943600"/>
            <a:ext cx="4754881" cy="369332"/>
          </a:xfrm>
          <a:prstGeom prst="rect">
            <a:avLst/>
          </a:prstGeom>
          <a:noFill/>
        </p:spPr>
        <p:txBody>
          <a:bodyPr wrap="square" rtlCol="0">
            <a:spAutoFit/>
          </a:bodyPr>
          <a:lstStyle/>
          <a:p>
            <a:r>
              <a:rPr lang="en-CA" dirty="0"/>
              <a:t>Ontario Regional Economical Development </a:t>
            </a:r>
          </a:p>
        </p:txBody>
      </p:sp>
      <p:pic>
        <p:nvPicPr>
          <p:cNvPr id="8" name="Picture 7">
            <a:extLst>
              <a:ext uri="{FF2B5EF4-FFF2-40B4-BE49-F238E27FC236}">
                <a16:creationId xmlns:a16="http://schemas.microsoft.com/office/drawing/2014/main" id="{F2CA0230-D206-45F0-B2FD-98663779F29A}"/>
              </a:ext>
            </a:extLst>
          </p:cNvPr>
          <p:cNvPicPr>
            <a:picLocks noChangeAspect="1"/>
          </p:cNvPicPr>
          <p:nvPr/>
        </p:nvPicPr>
        <p:blipFill>
          <a:blip r:embed="rId3"/>
          <a:stretch>
            <a:fillRect/>
          </a:stretch>
        </p:blipFill>
        <p:spPr>
          <a:xfrm>
            <a:off x="-53383" y="538141"/>
            <a:ext cx="9250766" cy="5181600"/>
          </a:xfrm>
          <a:prstGeom prst="rect">
            <a:avLst/>
          </a:prstGeom>
        </p:spPr>
      </p:pic>
    </p:spTree>
    <p:extLst>
      <p:ext uri="{BB962C8B-B14F-4D97-AF65-F5344CB8AC3E}">
        <p14:creationId xmlns:p14="http://schemas.microsoft.com/office/powerpoint/2010/main" val="129222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3A6D-D8E4-44DD-8314-282849C2559B}"/>
              </a:ext>
            </a:extLst>
          </p:cNvPr>
          <p:cNvSpPr>
            <a:spLocks noGrp="1"/>
          </p:cNvSpPr>
          <p:nvPr>
            <p:ph type="title"/>
          </p:nvPr>
        </p:nvSpPr>
        <p:spPr/>
        <p:txBody>
          <a:bodyPr/>
          <a:lstStyle/>
          <a:p>
            <a:pPr algn="ctr"/>
            <a:r>
              <a:rPr lang="en-CA" dirty="0"/>
              <a:t>Role of Research</a:t>
            </a:r>
          </a:p>
        </p:txBody>
      </p:sp>
      <p:pic>
        <p:nvPicPr>
          <p:cNvPr id="5" name="Content Placeholder 4">
            <a:extLst>
              <a:ext uri="{FF2B5EF4-FFF2-40B4-BE49-F238E27FC236}">
                <a16:creationId xmlns:a16="http://schemas.microsoft.com/office/drawing/2014/main" id="{45D9E434-C411-42A2-AAAC-21D650194D72}"/>
              </a:ext>
            </a:extLst>
          </p:cNvPr>
          <p:cNvPicPr>
            <a:picLocks noGrp="1" noChangeAspect="1"/>
          </p:cNvPicPr>
          <p:nvPr>
            <p:ph idx="1"/>
          </p:nvPr>
        </p:nvPicPr>
        <p:blipFill>
          <a:blip r:embed="rId2"/>
          <a:stretch>
            <a:fillRect/>
          </a:stretch>
        </p:blipFill>
        <p:spPr>
          <a:xfrm>
            <a:off x="362272" y="1833233"/>
            <a:ext cx="8345310" cy="4694237"/>
          </a:xfrm>
        </p:spPr>
      </p:pic>
    </p:spTree>
    <p:extLst>
      <p:ext uri="{BB962C8B-B14F-4D97-AF65-F5344CB8AC3E}">
        <p14:creationId xmlns:p14="http://schemas.microsoft.com/office/powerpoint/2010/main" val="122765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9F35-E40E-4C5C-B79F-7165A1184D1D}"/>
              </a:ext>
            </a:extLst>
          </p:cNvPr>
          <p:cNvSpPr>
            <a:spLocks noGrp="1"/>
          </p:cNvSpPr>
          <p:nvPr>
            <p:ph type="title"/>
          </p:nvPr>
        </p:nvSpPr>
        <p:spPr/>
        <p:txBody>
          <a:bodyPr/>
          <a:lstStyle/>
          <a:p>
            <a:r>
              <a:rPr lang="en-CA" dirty="0"/>
              <a:t>Use Research</a:t>
            </a:r>
          </a:p>
        </p:txBody>
      </p:sp>
      <p:sp>
        <p:nvSpPr>
          <p:cNvPr id="3" name="Content Placeholder 2">
            <a:extLst>
              <a:ext uri="{FF2B5EF4-FFF2-40B4-BE49-F238E27FC236}">
                <a16:creationId xmlns:a16="http://schemas.microsoft.com/office/drawing/2014/main" id="{58626B03-6D6C-495E-8CE2-261958409F4F}"/>
              </a:ext>
            </a:extLst>
          </p:cNvPr>
          <p:cNvSpPr>
            <a:spLocks noGrp="1"/>
          </p:cNvSpPr>
          <p:nvPr>
            <p:ph idx="1"/>
          </p:nvPr>
        </p:nvSpPr>
        <p:spPr/>
        <p:txBody>
          <a:bodyPr>
            <a:normAutofit/>
          </a:bodyPr>
          <a:lstStyle/>
          <a:p>
            <a:r>
              <a:rPr lang="en-CA" sz="3600" dirty="0"/>
              <a:t>To support the need and urgency</a:t>
            </a:r>
          </a:p>
          <a:p>
            <a:r>
              <a:rPr lang="en-CA" sz="3600" dirty="0"/>
              <a:t>To support choice of intervention</a:t>
            </a:r>
          </a:p>
          <a:p>
            <a:r>
              <a:rPr lang="en-CA" sz="3600" dirty="0"/>
              <a:t>To reach through outcomes to impacts</a:t>
            </a:r>
          </a:p>
          <a:p>
            <a:r>
              <a:rPr lang="en-CA" sz="3600" dirty="0"/>
              <a:t>To reach through outcomes and impacts to benefits</a:t>
            </a:r>
          </a:p>
        </p:txBody>
      </p:sp>
      <p:pic>
        <p:nvPicPr>
          <p:cNvPr id="5" name="Picture 4">
            <a:extLst>
              <a:ext uri="{FF2B5EF4-FFF2-40B4-BE49-F238E27FC236}">
                <a16:creationId xmlns:a16="http://schemas.microsoft.com/office/drawing/2014/main" id="{72014D9E-659D-4369-B829-A0A04B7E330C}"/>
              </a:ext>
            </a:extLst>
          </p:cNvPr>
          <p:cNvPicPr>
            <a:picLocks noChangeAspect="1"/>
          </p:cNvPicPr>
          <p:nvPr/>
        </p:nvPicPr>
        <p:blipFill>
          <a:blip r:embed="rId3"/>
          <a:stretch>
            <a:fillRect/>
          </a:stretch>
        </p:blipFill>
        <p:spPr>
          <a:xfrm>
            <a:off x="5715000" y="4800600"/>
            <a:ext cx="2619375" cy="1743075"/>
          </a:xfrm>
          <a:prstGeom prst="rect">
            <a:avLst/>
          </a:prstGeom>
        </p:spPr>
      </p:pic>
    </p:spTree>
    <p:extLst>
      <p:ext uri="{BB962C8B-B14F-4D97-AF65-F5344CB8AC3E}">
        <p14:creationId xmlns:p14="http://schemas.microsoft.com/office/powerpoint/2010/main" val="11085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F32B-FCFC-483B-9B96-2CBC0FFB519F}"/>
              </a:ext>
            </a:extLst>
          </p:cNvPr>
          <p:cNvSpPr>
            <a:spLocks noGrp="1"/>
          </p:cNvSpPr>
          <p:nvPr>
            <p:ph type="title"/>
          </p:nvPr>
        </p:nvSpPr>
        <p:spPr/>
        <p:txBody>
          <a:bodyPr/>
          <a:lstStyle/>
          <a:p>
            <a:r>
              <a:rPr lang="en-CA" dirty="0"/>
              <a:t>		Needs Assessment</a:t>
            </a:r>
          </a:p>
        </p:txBody>
      </p:sp>
      <p:sp>
        <p:nvSpPr>
          <p:cNvPr id="3" name="Content Placeholder 2">
            <a:extLst>
              <a:ext uri="{FF2B5EF4-FFF2-40B4-BE49-F238E27FC236}">
                <a16:creationId xmlns:a16="http://schemas.microsoft.com/office/drawing/2014/main" id="{46B055A4-D2DC-461A-832E-DE1D276E2728}"/>
              </a:ext>
            </a:extLst>
          </p:cNvPr>
          <p:cNvSpPr>
            <a:spLocks noGrp="1"/>
          </p:cNvSpPr>
          <p:nvPr>
            <p:ph idx="1"/>
          </p:nvPr>
        </p:nvSpPr>
        <p:spPr/>
        <p:txBody>
          <a:bodyPr/>
          <a:lstStyle/>
          <a:p>
            <a:r>
              <a:rPr lang="en-CA" dirty="0"/>
              <a:t>How do you know there is a problem/need</a:t>
            </a:r>
          </a:p>
          <a:p>
            <a:r>
              <a:rPr lang="en-CA" dirty="0"/>
              <a:t>What does research have to say about :</a:t>
            </a:r>
          </a:p>
          <a:p>
            <a:pPr lvl="1"/>
            <a:r>
              <a:rPr lang="en-CA" dirty="0"/>
              <a:t>the problem</a:t>
            </a:r>
          </a:p>
          <a:p>
            <a:pPr lvl="1"/>
            <a:r>
              <a:rPr lang="en-CA" dirty="0"/>
              <a:t>the future situation if the problem is unresolved</a:t>
            </a:r>
          </a:p>
          <a:p>
            <a:r>
              <a:rPr lang="en-CA" dirty="0"/>
              <a:t>Are there others who have solved this problem before?</a:t>
            </a:r>
          </a:p>
          <a:p>
            <a:r>
              <a:rPr lang="en-CA" dirty="0"/>
              <a:t>What is the ultimate goal of the project?</a:t>
            </a:r>
          </a:p>
          <a:p>
            <a:endParaRPr lang="en-CA" dirty="0"/>
          </a:p>
          <a:p>
            <a:r>
              <a:rPr lang="en-CA" dirty="0"/>
              <a:t>Research:  find – or do community scan</a:t>
            </a:r>
          </a:p>
        </p:txBody>
      </p:sp>
    </p:spTree>
    <p:extLst>
      <p:ext uri="{BB962C8B-B14F-4D97-AF65-F5344CB8AC3E}">
        <p14:creationId xmlns:p14="http://schemas.microsoft.com/office/powerpoint/2010/main" val="204179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1143000"/>
          </a:xfrm>
        </p:spPr>
        <p:txBody>
          <a:bodyPr>
            <a:normAutofit fontScale="90000"/>
          </a:bodyPr>
          <a:lstStyle/>
          <a:p>
            <a:pPr algn="ctr"/>
            <a:r>
              <a:rPr lang="en-US" dirty="0"/>
              <a:t>Connect Intervention to Theoretical Frameworks</a:t>
            </a:r>
          </a:p>
        </p:txBody>
      </p:sp>
      <p:sp>
        <p:nvSpPr>
          <p:cNvPr id="3" name="Content Placeholder 2"/>
          <p:cNvSpPr>
            <a:spLocks noGrp="1"/>
          </p:cNvSpPr>
          <p:nvPr>
            <p:ph idx="1"/>
          </p:nvPr>
        </p:nvSpPr>
        <p:spPr>
          <a:xfrm>
            <a:off x="457200" y="2286000"/>
            <a:ext cx="8229600" cy="4389120"/>
          </a:xfrm>
        </p:spPr>
        <p:txBody>
          <a:bodyPr>
            <a:normAutofit/>
          </a:bodyPr>
          <a:lstStyle/>
          <a:p>
            <a:r>
              <a:rPr lang="en-US" sz="2400" b="1" dirty="0"/>
              <a:t>Experiential Learning Theory</a:t>
            </a:r>
          </a:p>
          <a:p>
            <a:pPr lvl="1"/>
            <a:r>
              <a:rPr lang="en-US" dirty="0" err="1"/>
              <a:t>Boud</a:t>
            </a:r>
            <a:r>
              <a:rPr lang="en-US" dirty="0"/>
              <a:t> &amp; Walker; </a:t>
            </a:r>
            <a:r>
              <a:rPr lang="en-US" dirty="0" err="1"/>
              <a:t>Schon</a:t>
            </a:r>
            <a:r>
              <a:rPr lang="en-US" dirty="0"/>
              <a:t>; Dore &amp; </a:t>
            </a:r>
            <a:r>
              <a:rPr lang="en-US" dirty="0" err="1"/>
              <a:t>Herscovitz</a:t>
            </a:r>
            <a:r>
              <a:rPr lang="en-US" dirty="0"/>
              <a:t>; Brookfield; Fenwick </a:t>
            </a:r>
          </a:p>
          <a:p>
            <a:r>
              <a:rPr lang="en-US" sz="2400" b="1" dirty="0"/>
              <a:t>Activity Theory  </a:t>
            </a:r>
            <a:r>
              <a:rPr lang="en-US" sz="2400" dirty="0"/>
              <a:t>(Community of Practice)</a:t>
            </a:r>
          </a:p>
          <a:p>
            <a:pPr lvl="1"/>
            <a:r>
              <a:rPr lang="en-US" dirty="0" err="1"/>
              <a:t>Vygotsky</a:t>
            </a:r>
            <a:r>
              <a:rPr lang="en-US" dirty="0"/>
              <a:t>; Lave &amp;Wenger; Van </a:t>
            </a:r>
            <a:r>
              <a:rPr lang="en-US" dirty="0" err="1"/>
              <a:t>Aalsvoort</a:t>
            </a:r>
            <a:r>
              <a:rPr lang="en-US" dirty="0"/>
              <a:t>; Hung</a:t>
            </a:r>
          </a:p>
          <a:p>
            <a:r>
              <a:rPr lang="en-US" sz="2400" b="1" dirty="0"/>
              <a:t>Conservation Education</a:t>
            </a:r>
          </a:p>
          <a:p>
            <a:pPr lvl="1"/>
            <a:r>
              <a:rPr lang="en-US" dirty="0"/>
              <a:t>Hungerford &amp; Volk; </a:t>
            </a:r>
            <a:r>
              <a:rPr lang="en-US" dirty="0" err="1"/>
              <a:t>Storksdieck</a:t>
            </a:r>
            <a:r>
              <a:rPr lang="en-US" dirty="0"/>
              <a:t> &amp; Heimlich </a:t>
            </a:r>
          </a:p>
          <a:p>
            <a:r>
              <a:rPr lang="en-US" sz="2400" b="1" dirty="0"/>
              <a:t>Possible Selves</a:t>
            </a:r>
          </a:p>
          <a:p>
            <a:pPr lvl="1"/>
            <a:r>
              <a:rPr lang="en-US" dirty="0"/>
              <a:t>Stake &amp; Mares; Markus &amp; </a:t>
            </a:r>
            <a:r>
              <a:rPr lang="en-US" dirty="0" err="1"/>
              <a:t>Nurius</a:t>
            </a:r>
            <a:r>
              <a:rPr lang="en-US" dirty="0"/>
              <a:t>; </a:t>
            </a:r>
            <a:r>
              <a:rPr lang="en-US" dirty="0" err="1"/>
              <a:t>Anderman</a:t>
            </a:r>
            <a:endParaRPr lang="en-US" dirty="0"/>
          </a:p>
        </p:txBody>
      </p:sp>
    </p:spTree>
    <p:extLst>
      <p:ext uri="{BB962C8B-B14F-4D97-AF65-F5344CB8AC3E}">
        <p14:creationId xmlns:p14="http://schemas.microsoft.com/office/powerpoint/2010/main" val="1215851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4317</TotalTime>
  <Words>1773</Words>
  <Application>Microsoft Office PowerPoint</Application>
  <PresentationFormat>On-screen Show (4:3)</PresentationFormat>
  <Paragraphs>312</Paragraphs>
  <Slides>21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Constantia</vt:lpstr>
      <vt:lpstr>Roboto</vt:lpstr>
      <vt:lpstr>Wingdings</vt:lpstr>
      <vt:lpstr>Wingdings 2</vt:lpstr>
      <vt:lpstr>Flow</vt:lpstr>
      <vt:lpstr>The Data Part of the Story</vt:lpstr>
      <vt:lpstr>Logic Model</vt:lpstr>
      <vt:lpstr>PowerPoint Presentation</vt:lpstr>
      <vt:lpstr>Logic Model Benefits</vt:lpstr>
      <vt:lpstr>PowerPoint Presentation</vt:lpstr>
      <vt:lpstr>Role of Research</vt:lpstr>
      <vt:lpstr>Use Research</vt:lpstr>
      <vt:lpstr>  Needs Assessment</vt:lpstr>
      <vt:lpstr>Connect Intervention to Theoretical Frameworks</vt:lpstr>
      <vt:lpstr>Outputs vs Outcomes</vt:lpstr>
      <vt:lpstr>Impacts</vt:lpstr>
      <vt:lpstr>Benefit</vt:lpstr>
      <vt:lpstr>  Smoking Cessation Program </vt:lpstr>
      <vt:lpstr>PowerPoint Presentation</vt:lpstr>
      <vt:lpstr>Positive Youth Development (PYD)</vt:lpstr>
      <vt:lpstr>Evaluation Questions</vt:lpstr>
      <vt:lpstr>Survey</vt:lpstr>
      <vt:lpstr>My WINGS experience has helped me feel:</vt:lpstr>
      <vt:lpstr>Data Collection</vt:lpstr>
      <vt:lpstr>Logic Model</vt:lpstr>
      <vt:lpstr>Q &amp; A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Programs</dc:title>
  <dc:creator>Koke, Judy</dc:creator>
  <cp:lastModifiedBy>Judith Koke</cp:lastModifiedBy>
  <cp:revision>36</cp:revision>
  <dcterms:created xsi:type="dcterms:W3CDTF">2006-08-16T00:00:00Z</dcterms:created>
  <dcterms:modified xsi:type="dcterms:W3CDTF">2021-04-22T13:42:19Z</dcterms:modified>
</cp:coreProperties>
</file>