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19" autoAdjust="0"/>
    <p:restoredTop sz="94628" autoAdjust="0"/>
  </p:normalViewPr>
  <p:slideViewPr>
    <p:cSldViewPr>
      <p:cViewPr>
        <p:scale>
          <a:sx n="112" d="100"/>
          <a:sy n="112" d="100"/>
        </p:scale>
        <p:origin x="-894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999AB1-BD5E-41F5-B011-0601DD801F09}" type="doc">
      <dgm:prSet loTypeId="urn:microsoft.com/office/officeart/2005/8/layout/cycle1" loCatId="cycle" qsTypeId="urn:microsoft.com/office/officeart/2005/8/quickstyle/3d3" qsCatId="3D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016AC4EE-5BB1-4576-BF3D-57BD42CC39B3}">
      <dgm:prSet phldrT="[Text]"/>
      <dgm:spPr/>
      <dgm:t>
        <a:bodyPr/>
        <a:lstStyle/>
        <a:p>
          <a:endParaRPr lang="en-US" dirty="0" smtClean="0"/>
        </a:p>
        <a:p>
          <a:r>
            <a:rPr lang="en-US" dirty="0" smtClean="0"/>
            <a:t>Cultivation</a:t>
          </a:r>
          <a:endParaRPr lang="en-US" dirty="0"/>
        </a:p>
      </dgm:t>
    </dgm:pt>
    <dgm:pt modelId="{B901B239-E551-45BD-8F2B-32B507DBB6C4}" type="parTrans" cxnId="{8DAA4D80-51C8-48F3-90DA-F21C69225175}">
      <dgm:prSet/>
      <dgm:spPr/>
      <dgm:t>
        <a:bodyPr/>
        <a:lstStyle/>
        <a:p>
          <a:endParaRPr lang="en-US"/>
        </a:p>
      </dgm:t>
    </dgm:pt>
    <dgm:pt modelId="{B37639D2-737C-4A51-AA45-981B8588C744}" type="sibTrans" cxnId="{8DAA4D80-51C8-48F3-90DA-F21C69225175}">
      <dgm:prSet/>
      <dgm:spPr/>
      <dgm:t>
        <a:bodyPr/>
        <a:lstStyle/>
        <a:p>
          <a:endParaRPr lang="en-US"/>
        </a:p>
      </dgm:t>
    </dgm:pt>
    <dgm:pt modelId="{800E0EC3-FC6C-4401-8102-2DF0E93D324A}">
      <dgm:prSet phldrT="[Text]"/>
      <dgm:spPr/>
      <dgm:t>
        <a:bodyPr/>
        <a:lstStyle/>
        <a:p>
          <a:r>
            <a:rPr lang="en-US" dirty="0" smtClean="0"/>
            <a:t>Solicitation</a:t>
          </a:r>
          <a:endParaRPr lang="en-US" dirty="0"/>
        </a:p>
      </dgm:t>
    </dgm:pt>
    <dgm:pt modelId="{A974C909-1F6B-458B-94F3-36912D8E478C}" type="parTrans" cxnId="{ED493B09-5DEC-4AEE-A0FB-3CB39A56AE68}">
      <dgm:prSet/>
      <dgm:spPr/>
      <dgm:t>
        <a:bodyPr/>
        <a:lstStyle/>
        <a:p>
          <a:endParaRPr lang="en-US"/>
        </a:p>
      </dgm:t>
    </dgm:pt>
    <dgm:pt modelId="{7F1ACBBE-DD4E-4695-A6F9-B333D761164D}" type="sibTrans" cxnId="{ED493B09-5DEC-4AEE-A0FB-3CB39A56AE68}">
      <dgm:prSet/>
      <dgm:spPr/>
      <dgm:t>
        <a:bodyPr/>
        <a:lstStyle/>
        <a:p>
          <a:endParaRPr lang="en-US"/>
        </a:p>
      </dgm:t>
    </dgm:pt>
    <dgm:pt modelId="{C9675562-2F71-40EA-A128-EA6445FB7CE1}">
      <dgm:prSet phldrT="[Text]"/>
      <dgm:spPr/>
      <dgm:t>
        <a:bodyPr/>
        <a:lstStyle/>
        <a:p>
          <a:r>
            <a:rPr lang="en-US" dirty="0" smtClean="0"/>
            <a:t>Stewardship</a:t>
          </a:r>
          <a:endParaRPr lang="en-US" dirty="0"/>
        </a:p>
      </dgm:t>
    </dgm:pt>
    <dgm:pt modelId="{1643E823-3FC0-4DFA-BDA5-8B64E074ED70}" type="parTrans" cxnId="{038B8700-7E3C-4271-84F4-3E3B340807B4}">
      <dgm:prSet/>
      <dgm:spPr/>
      <dgm:t>
        <a:bodyPr/>
        <a:lstStyle/>
        <a:p>
          <a:endParaRPr lang="en-US"/>
        </a:p>
      </dgm:t>
    </dgm:pt>
    <dgm:pt modelId="{DC9A08D5-B5B0-47B7-8A4A-17F2D483702D}" type="sibTrans" cxnId="{038B8700-7E3C-4271-84F4-3E3B340807B4}">
      <dgm:prSet/>
      <dgm:spPr/>
      <dgm:t>
        <a:bodyPr/>
        <a:lstStyle/>
        <a:p>
          <a:endParaRPr lang="en-US"/>
        </a:p>
      </dgm:t>
    </dgm:pt>
    <dgm:pt modelId="{86B86049-5E7B-4B26-9381-912CD312A2DA}">
      <dgm:prSet phldrT="[Text]"/>
      <dgm:spPr/>
      <dgm:t>
        <a:bodyPr/>
        <a:lstStyle/>
        <a:p>
          <a:endParaRPr lang="en-US" dirty="0"/>
        </a:p>
      </dgm:t>
    </dgm:pt>
    <dgm:pt modelId="{44206AAC-43A9-4914-A2A1-35E23301FF65}" type="parTrans" cxnId="{87195533-17DA-447E-82D9-3C4C714E46F3}">
      <dgm:prSet/>
      <dgm:spPr/>
      <dgm:t>
        <a:bodyPr/>
        <a:lstStyle/>
        <a:p>
          <a:endParaRPr lang="en-US"/>
        </a:p>
      </dgm:t>
    </dgm:pt>
    <dgm:pt modelId="{BDEEC2AB-F627-4DF0-8DEF-683F40A292DB}" type="sibTrans" cxnId="{87195533-17DA-447E-82D9-3C4C714E46F3}">
      <dgm:prSet/>
      <dgm:spPr/>
      <dgm:t>
        <a:bodyPr/>
        <a:lstStyle/>
        <a:p>
          <a:endParaRPr lang="en-US"/>
        </a:p>
      </dgm:t>
    </dgm:pt>
    <dgm:pt modelId="{17E514DD-CA8E-47AB-8D15-D4FC8732D6A4}">
      <dgm:prSet phldrT="[Text]"/>
      <dgm:spPr/>
      <dgm:t>
        <a:bodyPr/>
        <a:lstStyle/>
        <a:p>
          <a:r>
            <a:rPr lang="en-US" dirty="0" smtClean="0"/>
            <a:t>    Identification</a:t>
          </a:r>
          <a:endParaRPr lang="en-US" dirty="0"/>
        </a:p>
      </dgm:t>
    </dgm:pt>
    <dgm:pt modelId="{7B20CA87-8B1B-497B-A377-AD13BC2545B1}" type="parTrans" cxnId="{363AEF7A-5626-4AF7-B914-2EFF914F5F0F}">
      <dgm:prSet/>
      <dgm:spPr/>
      <dgm:t>
        <a:bodyPr/>
        <a:lstStyle/>
        <a:p>
          <a:endParaRPr lang="en-US"/>
        </a:p>
      </dgm:t>
    </dgm:pt>
    <dgm:pt modelId="{34EDEE35-CD3E-420A-B7B3-1C67C7B551AB}" type="sibTrans" cxnId="{363AEF7A-5626-4AF7-B914-2EFF914F5F0F}">
      <dgm:prSet/>
      <dgm:spPr/>
      <dgm:t>
        <a:bodyPr/>
        <a:lstStyle/>
        <a:p>
          <a:endParaRPr lang="en-US"/>
        </a:p>
      </dgm:t>
    </dgm:pt>
    <dgm:pt modelId="{9BB600B4-2679-419C-AD25-70A92E4D30CC}" type="pres">
      <dgm:prSet presAssocID="{A2999AB1-BD5E-41F5-B011-0601DD801F0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CD6081-7321-45ED-9090-B53EB72AFAA9}" type="pres">
      <dgm:prSet presAssocID="{016AC4EE-5BB1-4576-BF3D-57BD42CC39B3}" presName="dummy" presStyleCnt="0"/>
      <dgm:spPr/>
    </dgm:pt>
    <dgm:pt modelId="{72C2F7E7-24C6-4A9D-9D75-AFD2CA540BA1}" type="pres">
      <dgm:prSet presAssocID="{016AC4EE-5BB1-4576-BF3D-57BD42CC39B3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290456-334F-4221-B2EB-EECC31F7DE83}" type="pres">
      <dgm:prSet presAssocID="{B37639D2-737C-4A51-AA45-981B8588C744}" presName="sibTrans" presStyleLbl="node1" presStyleIdx="0" presStyleCnt="4"/>
      <dgm:spPr/>
      <dgm:t>
        <a:bodyPr/>
        <a:lstStyle/>
        <a:p>
          <a:endParaRPr lang="en-US"/>
        </a:p>
      </dgm:t>
    </dgm:pt>
    <dgm:pt modelId="{C0037652-DCEE-4B17-931B-8B89E9F1EF80}" type="pres">
      <dgm:prSet presAssocID="{800E0EC3-FC6C-4401-8102-2DF0E93D324A}" presName="dummy" presStyleCnt="0"/>
      <dgm:spPr/>
    </dgm:pt>
    <dgm:pt modelId="{6E585890-13E1-46E3-AFCC-ADDF3205EEEF}" type="pres">
      <dgm:prSet presAssocID="{800E0EC3-FC6C-4401-8102-2DF0E93D324A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F01697-25C6-44FB-A0AB-0016F2DE1200}" type="pres">
      <dgm:prSet presAssocID="{7F1ACBBE-DD4E-4695-A6F9-B333D761164D}" presName="sibTrans" presStyleLbl="node1" presStyleIdx="1" presStyleCnt="4"/>
      <dgm:spPr/>
      <dgm:t>
        <a:bodyPr/>
        <a:lstStyle/>
        <a:p>
          <a:endParaRPr lang="en-US"/>
        </a:p>
      </dgm:t>
    </dgm:pt>
    <dgm:pt modelId="{BD21D610-6408-41CD-A699-2E81B524FB35}" type="pres">
      <dgm:prSet presAssocID="{C9675562-2F71-40EA-A128-EA6445FB7CE1}" presName="dummy" presStyleCnt="0"/>
      <dgm:spPr/>
    </dgm:pt>
    <dgm:pt modelId="{FA8586E5-2B2E-4630-976E-5D3919A5358C}" type="pres">
      <dgm:prSet presAssocID="{C9675562-2F71-40EA-A128-EA6445FB7CE1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C6A68A-8595-4622-B454-E4A749AE69AB}" type="pres">
      <dgm:prSet presAssocID="{DC9A08D5-B5B0-47B7-8A4A-17F2D483702D}" presName="sibTrans" presStyleLbl="node1" presStyleIdx="2" presStyleCnt="4"/>
      <dgm:spPr/>
      <dgm:t>
        <a:bodyPr/>
        <a:lstStyle/>
        <a:p>
          <a:endParaRPr lang="en-US"/>
        </a:p>
      </dgm:t>
    </dgm:pt>
    <dgm:pt modelId="{659D077C-83FB-4FD1-8DC0-5AC1BE7796CD}" type="pres">
      <dgm:prSet presAssocID="{17E514DD-CA8E-47AB-8D15-D4FC8732D6A4}" presName="dummy" presStyleCnt="0"/>
      <dgm:spPr/>
    </dgm:pt>
    <dgm:pt modelId="{98F9150A-03D3-4924-B04E-BDE27141FC4D}" type="pres">
      <dgm:prSet presAssocID="{17E514DD-CA8E-47AB-8D15-D4FC8732D6A4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EB8900-CFA7-410D-9A2D-E933DF12E872}" type="pres">
      <dgm:prSet presAssocID="{34EDEE35-CD3E-420A-B7B3-1C67C7B551AB}" presName="sibTrans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363AEF7A-5626-4AF7-B914-2EFF914F5F0F}" srcId="{A2999AB1-BD5E-41F5-B011-0601DD801F09}" destId="{17E514DD-CA8E-47AB-8D15-D4FC8732D6A4}" srcOrd="3" destOrd="0" parTransId="{7B20CA87-8B1B-497B-A377-AD13BC2545B1}" sibTransId="{34EDEE35-CD3E-420A-B7B3-1C67C7B551AB}"/>
    <dgm:cxn modelId="{038B8700-7E3C-4271-84F4-3E3B340807B4}" srcId="{A2999AB1-BD5E-41F5-B011-0601DD801F09}" destId="{C9675562-2F71-40EA-A128-EA6445FB7CE1}" srcOrd="2" destOrd="0" parTransId="{1643E823-3FC0-4DFA-BDA5-8B64E074ED70}" sibTransId="{DC9A08D5-B5B0-47B7-8A4A-17F2D483702D}"/>
    <dgm:cxn modelId="{ED493B09-5DEC-4AEE-A0FB-3CB39A56AE68}" srcId="{A2999AB1-BD5E-41F5-B011-0601DD801F09}" destId="{800E0EC3-FC6C-4401-8102-2DF0E93D324A}" srcOrd="1" destOrd="0" parTransId="{A974C909-1F6B-458B-94F3-36912D8E478C}" sibTransId="{7F1ACBBE-DD4E-4695-A6F9-B333D761164D}"/>
    <dgm:cxn modelId="{703C3A8A-D48E-4E8C-8009-B77BC788D513}" type="presOf" srcId="{7F1ACBBE-DD4E-4695-A6F9-B333D761164D}" destId="{CDF01697-25C6-44FB-A0AB-0016F2DE1200}" srcOrd="0" destOrd="0" presId="urn:microsoft.com/office/officeart/2005/8/layout/cycle1"/>
    <dgm:cxn modelId="{E7E0E2D5-B347-4C93-8CD5-3355358929AA}" type="presOf" srcId="{800E0EC3-FC6C-4401-8102-2DF0E93D324A}" destId="{6E585890-13E1-46E3-AFCC-ADDF3205EEEF}" srcOrd="0" destOrd="0" presId="urn:microsoft.com/office/officeart/2005/8/layout/cycle1"/>
    <dgm:cxn modelId="{90007543-B724-45EA-9F0D-FC39506178F2}" type="presOf" srcId="{016AC4EE-5BB1-4576-BF3D-57BD42CC39B3}" destId="{72C2F7E7-24C6-4A9D-9D75-AFD2CA540BA1}" srcOrd="0" destOrd="0" presId="urn:microsoft.com/office/officeart/2005/8/layout/cycle1"/>
    <dgm:cxn modelId="{45581B39-FDB3-4541-ADD4-5091D58A0579}" type="presOf" srcId="{34EDEE35-CD3E-420A-B7B3-1C67C7B551AB}" destId="{B1EB8900-CFA7-410D-9A2D-E933DF12E872}" srcOrd="0" destOrd="0" presId="urn:microsoft.com/office/officeart/2005/8/layout/cycle1"/>
    <dgm:cxn modelId="{87195533-17DA-447E-82D9-3C4C714E46F3}" srcId="{C9675562-2F71-40EA-A128-EA6445FB7CE1}" destId="{86B86049-5E7B-4B26-9381-912CD312A2DA}" srcOrd="0" destOrd="0" parTransId="{44206AAC-43A9-4914-A2A1-35E23301FF65}" sibTransId="{BDEEC2AB-F627-4DF0-8DEF-683F40A292DB}"/>
    <dgm:cxn modelId="{62BB3725-F8C1-44B0-895D-EF6153A1D35E}" type="presOf" srcId="{DC9A08D5-B5B0-47B7-8A4A-17F2D483702D}" destId="{36C6A68A-8595-4622-B454-E4A749AE69AB}" srcOrd="0" destOrd="0" presId="urn:microsoft.com/office/officeart/2005/8/layout/cycle1"/>
    <dgm:cxn modelId="{197F8F81-829B-4043-805D-7767DC0D0645}" type="presOf" srcId="{B37639D2-737C-4A51-AA45-981B8588C744}" destId="{F7290456-334F-4221-B2EB-EECC31F7DE83}" srcOrd="0" destOrd="0" presId="urn:microsoft.com/office/officeart/2005/8/layout/cycle1"/>
    <dgm:cxn modelId="{AF452310-C06B-4B02-B621-6800431C4286}" type="presOf" srcId="{86B86049-5E7B-4B26-9381-912CD312A2DA}" destId="{FA8586E5-2B2E-4630-976E-5D3919A5358C}" srcOrd="0" destOrd="1" presId="urn:microsoft.com/office/officeart/2005/8/layout/cycle1"/>
    <dgm:cxn modelId="{C4EEB1E1-459C-460C-AE3A-1738061E2F9E}" type="presOf" srcId="{C9675562-2F71-40EA-A128-EA6445FB7CE1}" destId="{FA8586E5-2B2E-4630-976E-5D3919A5358C}" srcOrd="0" destOrd="0" presId="urn:microsoft.com/office/officeart/2005/8/layout/cycle1"/>
    <dgm:cxn modelId="{67830A37-1647-40F6-88D4-EF19A71E5DF7}" type="presOf" srcId="{17E514DD-CA8E-47AB-8D15-D4FC8732D6A4}" destId="{98F9150A-03D3-4924-B04E-BDE27141FC4D}" srcOrd="0" destOrd="0" presId="urn:microsoft.com/office/officeart/2005/8/layout/cycle1"/>
    <dgm:cxn modelId="{211A1877-B4B1-4EED-B3AC-83E9EFBB66DC}" type="presOf" srcId="{A2999AB1-BD5E-41F5-B011-0601DD801F09}" destId="{9BB600B4-2679-419C-AD25-70A92E4D30CC}" srcOrd="0" destOrd="0" presId="urn:microsoft.com/office/officeart/2005/8/layout/cycle1"/>
    <dgm:cxn modelId="{8DAA4D80-51C8-48F3-90DA-F21C69225175}" srcId="{A2999AB1-BD5E-41F5-B011-0601DD801F09}" destId="{016AC4EE-5BB1-4576-BF3D-57BD42CC39B3}" srcOrd="0" destOrd="0" parTransId="{B901B239-E551-45BD-8F2B-32B507DBB6C4}" sibTransId="{B37639D2-737C-4A51-AA45-981B8588C744}"/>
    <dgm:cxn modelId="{22913031-03A9-4256-BA01-950A858592EC}" type="presParOf" srcId="{9BB600B4-2679-419C-AD25-70A92E4D30CC}" destId="{FDCD6081-7321-45ED-9090-B53EB72AFAA9}" srcOrd="0" destOrd="0" presId="urn:microsoft.com/office/officeart/2005/8/layout/cycle1"/>
    <dgm:cxn modelId="{F5414A13-B194-4329-A73B-35D4416B9181}" type="presParOf" srcId="{9BB600B4-2679-419C-AD25-70A92E4D30CC}" destId="{72C2F7E7-24C6-4A9D-9D75-AFD2CA540BA1}" srcOrd="1" destOrd="0" presId="urn:microsoft.com/office/officeart/2005/8/layout/cycle1"/>
    <dgm:cxn modelId="{10A10941-C274-4CF3-9C6E-F4FA79FEFFA9}" type="presParOf" srcId="{9BB600B4-2679-419C-AD25-70A92E4D30CC}" destId="{F7290456-334F-4221-B2EB-EECC31F7DE83}" srcOrd="2" destOrd="0" presId="urn:microsoft.com/office/officeart/2005/8/layout/cycle1"/>
    <dgm:cxn modelId="{8992361D-98A3-491B-AF8F-34426881AA2D}" type="presParOf" srcId="{9BB600B4-2679-419C-AD25-70A92E4D30CC}" destId="{C0037652-DCEE-4B17-931B-8B89E9F1EF80}" srcOrd="3" destOrd="0" presId="urn:microsoft.com/office/officeart/2005/8/layout/cycle1"/>
    <dgm:cxn modelId="{D830EFF4-9B16-4156-9045-D4D9A6CBA66F}" type="presParOf" srcId="{9BB600B4-2679-419C-AD25-70A92E4D30CC}" destId="{6E585890-13E1-46E3-AFCC-ADDF3205EEEF}" srcOrd="4" destOrd="0" presId="urn:microsoft.com/office/officeart/2005/8/layout/cycle1"/>
    <dgm:cxn modelId="{C9315F55-AC75-45BF-B404-D6E01477CCAD}" type="presParOf" srcId="{9BB600B4-2679-419C-AD25-70A92E4D30CC}" destId="{CDF01697-25C6-44FB-A0AB-0016F2DE1200}" srcOrd="5" destOrd="0" presId="urn:microsoft.com/office/officeart/2005/8/layout/cycle1"/>
    <dgm:cxn modelId="{5A2A6C68-B091-4890-9145-B89BD4105608}" type="presParOf" srcId="{9BB600B4-2679-419C-AD25-70A92E4D30CC}" destId="{BD21D610-6408-41CD-A699-2E81B524FB35}" srcOrd="6" destOrd="0" presId="urn:microsoft.com/office/officeart/2005/8/layout/cycle1"/>
    <dgm:cxn modelId="{85663785-70C9-44F7-A800-64A23819C9E9}" type="presParOf" srcId="{9BB600B4-2679-419C-AD25-70A92E4D30CC}" destId="{FA8586E5-2B2E-4630-976E-5D3919A5358C}" srcOrd="7" destOrd="0" presId="urn:microsoft.com/office/officeart/2005/8/layout/cycle1"/>
    <dgm:cxn modelId="{80B01FC9-96E5-4550-B784-917CC959E243}" type="presParOf" srcId="{9BB600B4-2679-419C-AD25-70A92E4D30CC}" destId="{36C6A68A-8595-4622-B454-E4A749AE69AB}" srcOrd="8" destOrd="0" presId="urn:microsoft.com/office/officeart/2005/8/layout/cycle1"/>
    <dgm:cxn modelId="{A05BA9D0-8D04-48D2-8671-E8F9EBC92E0D}" type="presParOf" srcId="{9BB600B4-2679-419C-AD25-70A92E4D30CC}" destId="{659D077C-83FB-4FD1-8DC0-5AC1BE7796CD}" srcOrd="9" destOrd="0" presId="urn:microsoft.com/office/officeart/2005/8/layout/cycle1"/>
    <dgm:cxn modelId="{51238C36-528E-48FA-8A26-AABDD35337B5}" type="presParOf" srcId="{9BB600B4-2679-419C-AD25-70A92E4D30CC}" destId="{98F9150A-03D3-4924-B04E-BDE27141FC4D}" srcOrd="10" destOrd="0" presId="urn:microsoft.com/office/officeart/2005/8/layout/cycle1"/>
    <dgm:cxn modelId="{F3794036-980B-4FEF-B7C5-A158B347740B}" type="presParOf" srcId="{9BB600B4-2679-419C-AD25-70A92E4D30CC}" destId="{B1EB8900-CFA7-410D-9A2D-E933DF12E872}" srcOrd="11" destOrd="0" presId="urn:microsoft.com/office/officeart/2005/8/layout/cycle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C2F7E7-24C6-4A9D-9D75-AFD2CA540BA1}">
      <dsp:nvSpPr>
        <dsp:cNvPr id="0" name=""/>
        <dsp:cNvSpPr/>
      </dsp:nvSpPr>
      <dsp:spPr>
        <a:xfrm>
          <a:off x="4558374" y="91902"/>
          <a:ext cx="1490811" cy="1490811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Cultivation</a:t>
          </a:r>
          <a:endParaRPr lang="en-US" sz="1900" kern="1200" dirty="0"/>
        </a:p>
      </dsp:txBody>
      <dsp:txXfrm>
        <a:off x="4558374" y="91902"/>
        <a:ext cx="1490811" cy="1490811"/>
      </dsp:txXfrm>
    </dsp:sp>
    <dsp:sp modelId="{F7290456-334F-4221-B2EB-EECC31F7DE83}">
      <dsp:nvSpPr>
        <dsp:cNvPr id="0" name=""/>
        <dsp:cNvSpPr/>
      </dsp:nvSpPr>
      <dsp:spPr>
        <a:xfrm>
          <a:off x="1934431" y="-1680"/>
          <a:ext cx="4208337" cy="4208337"/>
        </a:xfrm>
        <a:prstGeom prst="circularArrow">
          <a:avLst>
            <a:gd name="adj1" fmla="val 6908"/>
            <a:gd name="adj2" fmla="val 465817"/>
            <a:gd name="adj3" fmla="val 547460"/>
            <a:gd name="adj4" fmla="val 20586723"/>
            <a:gd name="adj5" fmla="val 8059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585890-13E1-46E3-AFCC-ADDF3205EEEF}">
      <dsp:nvSpPr>
        <dsp:cNvPr id="0" name=""/>
        <dsp:cNvSpPr/>
      </dsp:nvSpPr>
      <dsp:spPr>
        <a:xfrm>
          <a:off x="4558374" y="2622262"/>
          <a:ext cx="1490811" cy="1490811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Solicitation</a:t>
          </a:r>
          <a:endParaRPr lang="en-US" sz="1900" kern="1200" dirty="0"/>
        </a:p>
      </dsp:txBody>
      <dsp:txXfrm>
        <a:off x="4558374" y="2622262"/>
        <a:ext cx="1490811" cy="1490811"/>
      </dsp:txXfrm>
    </dsp:sp>
    <dsp:sp modelId="{CDF01697-25C6-44FB-A0AB-0016F2DE1200}">
      <dsp:nvSpPr>
        <dsp:cNvPr id="0" name=""/>
        <dsp:cNvSpPr/>
      </dsp:nvSpPr>
      <dsp:spPr>
        <a:xfrm>
          <a:off x="1934431" y="-1680"/>
          <a:ext cx="4208337" cy="4208337"/>
        </a:xfrm>
        <a:prstGeom prst="circularArrow">
          <a:avLst>
            <a:gd name="adj1" fmla="val 6908"/>
            <a:gd name="adj2" fmla="val 465817"/>
            <a:gd name="adj3" fmla="val 5947460"/>
            <a:gd name="adj4" fmla="val 4386723"/>
            <a:gd name="adj5" fmla="val 8059"/>
          </a:avLst>
        </a:prstGeom>
        <a:solidFill>
          <a:schemeClr val="accent3">
            <a:shade val="80000"/>
            <a:hueOff val="72970"/>
            <a:satOff val="-477"/>
            <a:lumOff val="8185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8586E5-2B2E-4630-976E-5D3919A5358C}">
      <dsp:nvSpPr>
        <dsp:cNvPr id="0" name=""/>
        <dsp:cNvSpPr/>
      </dsp:nvSpPr>
      <dsp:spPr>
        <a:xfrm>
          <a:off x="2028014" y="2622262"/>
          <a:ext cx="1490811" cy="1490811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Stewardship</a:t>
          </a: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</dsp:txBody>
      <dsp:txXfrm>
        <a:off x="2028014" y="2622262"/>
        <a:ext cx="1490811" cy="1490811"/>
      </dsp:txXfrm>
    </dsp:sp>
    <dsp:sp modelId="{36C6A68A-8595-4622-B454-E4A749AE69AB}">
      <dsp:nvSpPr>
        <dsp:cNvPr id="0" name=""/>
        <dsp:cNvSpPr/>
      </dsp:nvSpPr>
      <dsp:spPr>
        <a:xfrm>
          <a:off x="1934431" y="-1680"/>
          <a:ext cx="4208337" cy="4208337"/>
        </a:xfrm>
        <a:prstGeom prst="circularArrow">
          <a:avLst>
            <a:gd name="adj1" fmla="val 6908"/>
            <a:gd name="adj2" fmla="val 465817"/>
            <a:gd name="adj3" fmla="val 11347460"/>
            <a:gd name="adj4" fmla="val 9786723"/>
            <a:gd name="adj5" fmla="val 8059"/>
          </a:avLst>
        </a:prstGeom>
        <a:solidFill>
          <a:schemeClr val="accent3">
            <a:shade val="80000"/>
            <a:hueOff val="145939"/>
            <a:satOff val="-954"/>
            <a:lumOff val="16369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F9150A-03D3-4924-B04E-BDE27141FC4D}">
      <dsp:nvSpPr>
        <dsp:cNvPr id="0" name=""/>
        <dsp:cNvSpPr/>
      </dsp:nvSpPr>
      <dsp:spPr>
        <a:xfrm>
          <a:off x="2028014" y="91902"/>
          <a:ext cx="1490811" cy="1490811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    Identification</a:t>
          </a:r>
          <a:endParaRPr lang="en-US" sz="1900" kern="1200" dirty="0"/>
        </a:p>
      </dsp:txBody>
      <dsp:txXfrm>
        <a:off x="2028014" y="91902"/>
        <a:ext cx="1490811" cy="1490811"/>
      </dsp:txXfrm>
    </dsp:sp>
    <dsp:sp modelId="{B1EB8900-CFA7-410D-9A2D-E933DF12E872}">
      <dsp:nvSpPr>
        <dsp:cNvPr id="0" name=""/>
        <dsp:cNvSpPr/>
      </dsp:nvSpPr>
      <dsp:spPr>
        <a:xfrm>
          <a:off x="1934431" y="-1680"/>
          <a:ext cx="4208337" cy="4208337"/>
        </a:xfrm>
        <a:prstGeom prst="circularArrow">
          <a:avLst>
            <a:gd name="adj1" fmla="val 6908"/>
            <a:gd name="adj2" fmla="val 465817"/>
            <a:gd name="adj3" fmla="val 16747460"/>
            <a:gd name="adj4" fmla="val 15186723"/>
            <a:gd name="adj5" fmla="val 8059"/>
          </a:avLst>
        </a:prstGeom>
        <a:solidFill>
          <a:schemeClr val="accent3">
            <a:shade val="80000"/>
            <a:hueOff val="218909"/>
            <a:satOff val="-1431"/>
            <a:lumOff val="2455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FDD8FC-A289-47DF-B74F-0EA9D7A70E31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E44855C-776A-4C9D-8389-42A4CBA85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68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E34AA-94C4-4F89-847C-B0F1FDC0C5E4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7663A-660E-4296-BC66-288B825CA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03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99F1-23A5-4B03-AAC6-0248CE8B5D5A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B717-667A-4695-B030-B57EBC6C8E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99F1-23A5-4B03-AAC6-0248CE8B5D5A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B717-667A-4695-B030-B57EBC6C8E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99F1-23A5-4B03-AAC6-0248CE8B5D5A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B717-667A-4695-B030-B57EBC6C8E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001000" cy="8382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400812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99F1-23A5-4B03-AAC6-0248CE8B5D5A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B717-667A-4695-B030-B57EBC6C8E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99F1-23A5-4B03-AAC6-0248CE8B5D5A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B717-667A-4695-B030-B57EBC6C8E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305800" cy="78028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99F1-23A5-4B03-AAC6-0248CE8B5D5A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B717-667A-4695-B030-B57EBC6C8E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05800" cy="704088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99F1-23A5-4B03-AAC6-0248CE8B5D5A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B717-667A-4695-B030-B57EBC6C8E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458200" cy="780288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99F1-23A5-4B03-AAC6-0248CE8B5D5A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B717-667A-4695-B030-B57EBC6C8E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99F1-23A5-4B03-AAC6-0248CE8B5D5A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B717-667A-4695-B030-B57EBC6C8E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99F1-23A5-4B03-AAC6-0248CE8B5D5A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B717-667A-4695-B030-B57EBC6C8E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99F1-23A5-4B03-AAC6-0248CE8B5D5A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FAEB717-667A-4695-B030-B57EBC6C8E5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1025106"/>
            <a:ext cx="8229600" cy="821981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4C99F1-23A5-4B03-AAC6-0248CE8B5D5A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AEB717-667A-4695-B030-B57EBC6C8E5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tx2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762000"/>
            <a:ext cx="7851775" cy="1828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Donor Stewardship: Supporting, Recognizing, Empowering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981200" y="4038600"/>
            <a:ext cx="6858000" cy="2057400"/>
          </a:xfrm>
          <a:solidFill>
            <a:schemeClr val="accent1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Susan Horvath CFRE</a:t>
            </a:r>
          </a:p>
          <a:p>
            <a:pPr marL="0" indent="0" algn="r">
              <a:buNone/>
            </a:pPr>
            <a:endParaRPr lang="en-US" sz="2800" dirty="0" smtClean="0">
              <a:solidFill>
                <a:schemeClr val="tx2"/>
              </a:solidFill>
            </a:endParaRPr>
          </a:p>
          <a:p>
            <a:pPr marL="0" indent="0" algn="r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Peterborough Area Fundraisers’ Network                      May 24, 2012</a:t>
            </a:r>
          </a:p>
        </p:txBody>
      </p:sp>
    </p:spTree>
    <p:extLst>
      <p:ext uri="{BB962C8B-B14F-4D97-AF65-F5344CB8AC3E}">
        <p14:creationId xmlns:p14="http://schemas.microsoft.com/office/powerpoint/2010/main" val="172759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7848600" cy="914400"/>
          </a:xfrm>
        </p:spPr>
        <p:txBody>
          <a:bodyPr>
            <a:noAutofit/>
          </a:bodyPr>
          <a:lstStyle/>
          <a:p>
            <a:r>
              <a:rPr lang="en-US" dirty="0" smtClean="0"/>
              <a:t>How do you evaluate your stewardship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438400"/>
            <a:ext cx="8001000" cy="3703320"/>
          </a:xfrm>
        </p:spPr>
        <p:txBody>
          <a:bodyPr/>
          <a:lstStyle/>
          <a:p>
            <a:r>
              <a:rPr lang="en-US" dirty="0" smtClean="0"/>
              <a:t>Track reporting</a:t>
            </a:r>
          </a:p>
          <a:p>
            <a:r>
              <a:rPr lang="en-US" dirty="0" smtClean="0"/>
              <a:t>Open actions for stewardship</a:t>
            </a:r>
          </a:p>
          <a:p>
            <a:r>
              <a:rPr lang="en-US" dirty="0" smtClean="0"/>
              <a:t>Evaluate gifts received &amp; cultivation</a:t>
            </a:r>
          </a:p>
          <a:p>
            <a:r>
              <a:rPr lang="en-US" dirty="0" smtClean="0"/>
              <a:t>Donor comments</a:t>
            </a:r>
          </a:p>
          <a:p>
            <a:r>
              <a:rPr lang="en-US" dirty="0" smtClean="0"/>
              <a:t>Progress up donor pyramid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55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7848600" cy="838200"/>
          </a:xfrm>
        </p:spPr>
        <p:txBody>
          <a:bodyPr>
            <a:noAutofit/>
          </a:bodyPr>
          <a:lstStyle/>
          <a:p>
            <a:r>
              <a:rPr lang="en-US" dirty="0" smtClean="0"/>
              <a:t>What kind of things derail your stewardship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90800"/>
            <a:ext cx="8153400" cy="3550920"/>
          </a:xfrm>
        </p:spPr>
        <p:txBody>
          <a:bodyPr/>
          <a:lstStyle/>
          <a:p>
            <a:r>
              <a:rPr lang="en-US" dirty="0" smtClean="0"/>
              <a:t>Not being systematic</a:t>
            </a:r>
          </a:p>
          <a:p>
            <a:r>
              <a:rPr lang="en-US" dirty="0" smtClean="0"/>
              <a:t>No driver</a:t>
            </a:r>
          </a:p>
          <a:p>
            <a:r>
              <a:rPr lang="en-US" dirty="0" smtClean="0"/>
              <a:t>Not pre-planning</a:t>
            </a:r>
          </a:p>
          <a:p>
            <a:r>
              <a:rPr lang="en-US" dirty="0" smtClean="0"/>
              <a:t>Not integrating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48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Making integration happen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Annual Programs </a:t>
            </a:r>
          </a:p>
          <a:p>
            <a:r>
              <a:rPr lang="en-US" dirty="0" smtClean="0"/>
              <a:t>Direct Mail </a:t>
            </a:r>
          </a:p>
          <a:p>
            <a:pPr marL="0" indent="0">
              <a:buNone/>
            </a:pPr>
            <a:r>
              <a:rPr lang="en-US" dirty="0" smtClean="0"/>
              <a:t>  	* retention strategies: welcome package,  	  newsletters, thank you letters, events</a:t>
            </a:r>
          </a:p>
          <a:p>
            <a:r>
              <a:rPr lang="en-US" dirty="0" smtClean="0"/>
              <a:t>Gift Clubs </a:t>
            </a:r>
          </a:p>
          <a:p>
            <a:pPr marL="0" indent="0">
              <a:buNone/>
            </a:pPr>
            <a:r>
              <a:rPr lang="en-US" dirty="0" smtClean="0"/>
              <a:t>	*managed by or input from Donor Relations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79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0010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Making integration happen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Marketing and Communications </a:t>
            </a:r>
          </a:p>
          <a:p>
            <a:r>
              <a:rPr lang="en-US" dirty="0" smtClean="0"/>
              <a:t>Stewardship reports</a:t>
            </a:r>
          </a:p>
          <a:p>
            <a:r>
              <a:rPr lang="en-US" dirty="0" smtClean="0"/>
              <a:t>Donor stories</a:t>
            </a:r>
          </a:p>
          <a:p>
            <a:r>
              <a:rPr lang="en-US" dirty="0" smtClean="0"/>
              <a:t>Media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93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001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Making integration happen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Events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Donor recognition events </a:t>
            </a:r>
          </a:p>
          <a:p>
            <a:r>
              <a:rPr lang="en-US" dirty="0" smtClean="0"/>
              <a:t>Event summary report to sponsors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b="1" dirty="0" smtClean="0"/>
              <a:t>Finance </a:t>
            </a:r>
            <a:r>
              <a:rPr lang="en-US" sz="3200" b="1" dirty="0"/>
              <a:t>and </a:t>
            </a:r>
            <a:r>
              <a:rPr lang="en-US" sz="3200" b="1" dirty="0" smtClean="0"/>
              <a:t>IT</a:t>
            </a:r>
          </a:p>
          <a:p>
            <a:r>
              <a:rPr lang="en-US" dirty="0"/>
              <a:t>Gift processing forms </a:t>
            </a:r>
            <a:endParaRPr lang="en-US" dirty="0" smtClean="0"/>
          </a:p>
          <a:p>
            <a:r>
              <a:rPr lang="en-US" dirty="0" smtClean="0"/>
              <a:t>Data, data, data!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86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001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Making integration happen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Legacy </a:t>
            </a:r>
          </a:p>
          <a:p>
            <a:r>
              <a:rPr lang="en-US" dirty="0" smtClean="0"/>
              <a:t>Dovetail with existing stewardship, and tailored communications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b="1" dirty="0"/>
              <a:t>Endowment </a:t>
            </a:r>
          </a:p>
          <a:p>
            <a:r>
              <a:rPr lang="en-US" dirty="0" smtClean="0"/>
              <a:t>Annual Mailing and reports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01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001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Making integration happen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Major Gifts </a:t>
            </a:r>
          </a:p>
          <a:p>
            <a:r>
              <a:rPr lang="en-US" dirty="0" smtClean="0"/>
              <a:t>Driving donor engagement strategies</a:t>
            </a:r>
          </a:p>
          <a:p>
            <a:r>
              <a:rPr lang="en-US" dirty="0" smtClean="0"/>
              <a:t>Donor Relations helps close gifts</a:t>
            </a:r>
          </a:p>
          <a:p>
            <a:pPr marL="0" indent="0">
              <a:buNone/>
            </a:pPr>
            <a:r>
              <a:rPr lang="en-US" sz="3200" b="1" dirty="0"/>
              <a:t>Campaign Development </a:t>
            </a:r>
          </a:p>
          <a:p>
            <a:r>
              <a:rPr lang="en-US" dirty="0" smtClean="0"/>
              <a:t>Setting donor funding opportunities</a:t>
            </a:r>
          </a:p>
          <a:p>
            <a:r>
              <a:rPr lang="en-US" dirty="0" smtClean="0"/>
              <a:t>Setting deliverables </a:t>
            </a:r>
          </a:p>
          <a:p>
            <a:r>
              <a:rPr lang="en-US" dirty="0" smtClean="0"/>
              <a:t>Prospecting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41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153400" cy="1219200"/>
          </a:xfrm>
        </p:spPr>
        <p:txBody>
          <a:bodyPr>
            <a:noAutofit/>
          </a:bodyPr>
          <a:lstStyle/>
          <a:p>
            <a:r>
              <a:rPr lang="en-US" dirty="0" smtClean="0"/>
              <a:t>Why is I</a:t>
            </a:r>
            <a:r>
              <a:rPr lang="en-US" u="sng" dirty="0" smtClean="0"/>
              <a:t>ntegrated</a:t>
            </a:r>
            <a:r>
              <a:rPr lang="en-US" dirty="0" smtClean="0"/>
              <a:t> Stewardship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305800" cy="362712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It increases donor engagement </a:t>
            </a:r>
          </a:p>
          <a:p>
            <a:pPr marL="0" indent="0" algn="ctr">
              <a:buNone/>
            </a:pPr>
            <a:r>
              <a:rPr lang="en-US" dirty="0" smtClean="0"/>
              <a:t>and retention !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Personalized donor touch points</a:t>
            </a:r>
          </a:p>
          <a:p>
            <a:r>
              <a:rPr lang="en-US" dirty="0" smtClean="0"/>
              <a:t>Stewardship focus meetings</a:t>
            </a:r>
          </a:p>
          <a:p>
            <a:r>
              <a:rPr lang="en-US" dirty="0" smtClean="0"/>
              <a:t>High impact stories</a:t>
            </a:r>
          </a:p>
          <a:p>
            <a:r>
              <a:rPr lang="en-US" dirty="0" smtClean="0"/>
              <a:t>Involving all stakeholders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94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447800"/>
            <a:ext cx="8001000" cy="1524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Thank you!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endParaRPr lang="en-US" sz="4000" dirty="0"/>
          </a:p>
          <a:p>
            <a:pPr marL="0" indent="0" algn="r">
              <a:buNone/>
            </a:pPr>
            <a:endParaRPr lang="en-US" sz="2000" dirty="0" smtClean="0"/>
          </a:p>
          <a:p>
            <a:pPr marL="0" indent="0" algn="r">
              <a:buNone/>
            </a:pPr>
            <a:endParaRPr lang="en-US" sz="2000" dirty="0" smtClean="0"/>
          </a:p>
          <a:p>
            <a:pPr marL="0" indent="0" algn="r">
              <a:buNone/>
            </a:pPr>
            <a:endParaRPr lang="en-US" sz="2000" dirty="0"/>
          </a:p>
          <a:p>
            <a:pPr marL="0" indent="0" algn="r">
              <a:buNone/>
            </a:pPr>
            <a:r>
              <a:rPr lang="en-US" sz="2000" dirty="0" smtClean="0"/>
              <a:t>Susan Horvath CFRE</a:t>
            </a:r>
          </a:p>
          <a:p>
            <a:pPr marL="0" indent="0" algn="r">
              <a:buNone/>
            </a:pPr>
            <a:r>
              <a:rPr lang="en-US" sz="2000" dirty="0" smtClean="0"/>
              <a:t>Vice President, Leadership Philanthropy, Canadian Cancer Society</a:t>
            </a:r>
          </a:p>
          <a:p>
            <a:pPr marL="0" indent="0" algn="r">
              <a:buNone/>
            </a:pPr>
            <a:r>
              <a:rPr lang="en-US" sz="2000" dirty="0" smtClean="0"/>
              <a:t>President, AFP Greater Toronto Chapter</a:t>
            </a:r>
            <a:endParaRPr lang="en-US" sz="2000" dirty="0"/>
          </a:p>
          <a:p>
            <a:pPr marL="0" indent="0" algn="r">
              <a:buNone/>
            </a:pPr>
            <a:r>
              <a:rPr lang="en-US" sz="2000" dirty="0" smtClean="0"/>
              <a:t> shorvath@ontario.cancer.ca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322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001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culture of integrated stewardship</a:t>
            </a:r>
          </a:p>
          <a:p>
            <a:r>
              <a:rPr lang="en-US" dirty="0" smtClean="0"/>
              <a:t>Sharing our issues and best practices</a:t>
            </a:r>
          </a:p>
          <a:p>
            <a:r>
              <a:rPr lang="en-US" dirty="0" smtClean="0"/>
              <a:t>Ideas for integrating stewardship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85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981200" y="2133600"/>
            <a:ext cx="4953000" cy="426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0010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Donor Cycle, a new addition!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587293"/>
              </p:ext>
            </p:extLst>
          </p:nvPr>
        </p:nvGraphicFramePr>
        <p:xfrm>
          <a:off x="419099" y="2133600"/>
          <a:ext cx="8077200" cy="4204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 rot="5400000">
            <a:off x="5233414" y="3529585"/>
            <a:ext cx="2590802" cy="1475231"/>
          </a:xfrm>
          <a:prstGeom prst="rect">
            <a:avLst/>
          </a:prstGeom>
          <a:noFill/>
        </p:spPr>
        <p:txBody>
          <a:bodyPr vert="horz" wrap="none" rtlCol="0">
            <a:prstTxWarp prst="textArchUp">
              <a:avLst>
                <a:gd name="adj" fmla="val 11353214"/>
              </a:avLst>
            </a:prstTxWarp>
            <a:spAutoFit/>
            <a:scene3d>
              <a:camera prst="orthographicFront">
                <a:rot lat="0" lon="0" rev="0"/>
              </a:camera>
              <a:lightRig rig="threePt" dir="t"/>
            </a:scene3d>
            <a:sp3d>
              <a:bevelT w="12700"/>
            </a:sp3d>
          </a:bodyPr>
          <a:lstStyle/>
          <a:p>
            <a:pPr algn="ctr"/>
            <a:r>
              <a:rPr lang="en-US" sz="2000" dirty="0" smtClean="0"/>
              <a:t>Engagement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233392" y="1982755"/>
            <a:ext cx="2590802" cy="1475231"/>
          </a:xfrm>
          <a:prstGeom prst="rect">
            <a:avLst/>
          </a:prstGeom>
          <a:noFill/>
        </p:spPr>
        <p:txBody>
          <a:bodyPr vert="horz" wrap="none" rtlCol="0">
            <a:prstTxWarp prst="textArchUp">
              <a:avLst>
                <a:gd name="adj" fmla="val 11681890"/>
              </a:avLst>
            </a:prstTxWarp>
            <a:spAutoFit/>
            <a:scene3d>
              <a:camera prst="orthographicFront">
                <a:rot lat="0" lon="0" rev="0"/>
              </a:camera>
              <a:lightRig rig="threePt" dir="t"/>
            </a:scene3d>
            <a:sp3d>
              <a:bevelT w="12700"/>
            </a:sp3d>
          </a:bodyPr>
          <a:lstStyle/>
          <a:p>
            <a:pPr algn="ctr"/>
            <a:r>
              <a:rPr lang="en-US" sz="2000" dirty="0" smtClean="0"/>
              <a:t>Engagement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1314676" y="3415284"/>
            <a:ext cx="2362200" cy="1475231"/>
          </a:xfrm>
          <a:prstGeom prst="rect">
            <a:avLst/>
          </a:prstGeom>
          <a:noFill/>
        </p:spPr>
        <p:txBody>
          <a:bodyPr vert="horz" wrap="none" rtlCol="0">
            <a:prstTxWarp prst="textArchUp">
              <a:avLst>
                <a:gd name="adj" fmla="val 11353214"/>
              </a:avLst>
            </a:prstTxWarp>
            <a:spAutoFit/>
            <a:scene3d>
              <a:camera prst="orthographicFront">
                <a:rot lat="0" lon="0" rev="0"/>
              </a:camera>
              <a:lightRig rig="threePt" dir="t"/>
            </a:scene3d>
            <a:sp3d>
              <a:bevelT w="12700"/>
            </a:sp3d>
          </a:bodyPr>
          <a:lstStyle/>
          <a:p>
            <a:pPr algn="ctr"/>
            <a:r>
              <a:rPr lang="en-US" sz="2000" dirty="0" smtClean="0"/>
              <a:t>Engagement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 rot="10800000">
            <a:off x="3162299" y="5158825"/>
            <a:ext cx="2590802" cy="1475231"/>
          </a:xfrm>
          <a:prstGeom prst="rect">
            <a:avLst/>
          </a:prstGeom>
          <a:noFill/>
        </p:spPr>
        <p:txBody>
          <a:bodyPr vert="horz" wrap="none" rtlCol="0">
            <a:prstTxWarp prst="textArchUp">
              <a:avLst>
                <a:gd name="adj" fmla="val 11353214"/>
              </a:avLst>
            </a:prstTxWarp>
            <a:spAutoFit/>
            <a:scene3d>
              <a:camera prst="orthographicFront">
                <a:rot lat="0" lon="0" rev="0"/>
              </a:camera>
              <a:lightRig rig="threePt" dir="t"/>
            </a:scene3d>
            <a:sp3d>
              <a:bevelT w="12700"/>
            </a:sp3d>
          </a:bodyPr>
          <a:lstStyle/>
          <a:p>
            <a:pPr algn="ctr"/>
            <a:r>
              <a:rPr lang="en-US" sz="2000" dirty="0" smtClean="0"/>
              <a:t>Engagement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140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7924800" cy="609600"/>
          </a:xfrm>
        </p:spPr>
        <p:txBody>
          <a:bodyPr>
            <a:noAutofit/>
          </a:bodyPr>
          <a:lstStyle/>
          <a:p>
            <a:r>
              <a:rPr lang="en-US" dirty="0" smtClean="0"/>
              <a:t>Integrated Stewardship,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382000" cy="4008120"/>
          </a:xfrm>
        </p:spPr>
        <p:txBody>
          <a:bodyPr/>
          <a:lstStyle/>
          <a:p>
            <a:r>
              <a:rPr lang="en-US" dirty="0" smtClean="0"/>
              <a:t>A culture in which the principles of donor engagement, donor centredness and accountability are embraced, and actively applied to everyday interactions and throughout all development activities and organizational planning.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43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77724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does stewardship mean to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Acknowledging &amp; thanking </a:t>
            </a:r>
          </a:p>
          <a:p>
            <a:r>
              <a:rPr lang="en-US" dirty="0" smtClean="0"/>
              <a:t>Meaningful recognition</a:t>
            </a:r>
          </a:p>
          <a:p>
            <a:r>
              <a:rPr lang="en-US" dirty="0" smtClean="0"/>
              <a:t>Keeping informed</a:t>
            </a:r>
          </a:p>
          <a:p>
            <a:r>
              <a:rPr lang="en-US" dirty="0" smtClean="0"/>
              <a:t>Using gift as intended</a:t>
            </a:r>
          </a:p>
          <a:p>
            <a:r>
              <a:rPr lang="en-US" dirty="0" smtClean="0"/>
              <a:t>Keeping engaged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7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kind of stewardship activities do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55720"/>
          </a:xfrm>
        </p:spPr>
        <p:txBody>
          <a:bodyPr/>
          <a:lstStyle/>
          <a:p>
            <a:r>
              <a:rPr lang="en-US" dirty="0" smtClean="0"/>
              <a:t>Formal reports</a:t>
            </a:r>
          </a:p>
          <a:p>
            <a:r>
              <a:rPr lang="en-US" dirty="0" smtClean="0"/>
              <a:t>Notes from special people</a:t>
            </a:r>
          </a:p>
          <a:p>
            <a:r>
              <a:rPr lang="en-US" dirty="0" smtClean="0"/>
              <a:t>Informal emails, notes (the unexpected)</a:t>
            </a:r>
          </a:p>
          <a:p>
            <a:r>
              <a:rPr lang="en-US" dirty="0" smtClean="0"/>
              <a:t>Invites, tours, lectures </a:t>
            </a:r>
          </a:p>
          <a:p>
            <a:r>
              <a:rPr lang="en-US" dirty="0" smtClean="0"/>
              <a:t>Special items – photos, albums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42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001000" cy="609600"/>
          </a:xfrm>
        </p:spPr>
        <p:txBody>
          <a:bodyPr>
            <a:noAutofit/>
          </a:bodyPr>
          <a:lstStyle/>
          <a:p>
            <a:r>
              <a:rPr lang="en-US" dirty="0" smtClean="0"/>
              <a:t>Stewardship success stories?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University student support visit</a:t>
            </a:r>
          </a:p>
          <a:p>
            <a:r>
              <a:rPr lang="en-US" dirty="0" smtClean="0"/>
              <a:t>Resource centre engagement – foundation and corporation</a:t>
            </a:r>
          </a:p>
          <a:p>
            <a:r>
              <a:rPr lang="en-US" dirty="0" smtClean="0"/>
              <a:t>Robotic imaging – visit</a:t>
            </a:r>
          </a:p>
          <a:p>
            <a:r>
              <a:rPr lang="en-US" dirty="0" smtClean="0"/>
              <a:t>Cultivation for ongoing support – timely info</a:t>
            </a:r>
          </a:p>
          <a:p>
            <a:r>
              <a:rPr lang="en-US" dirty="0" smtClean="0"/>
              <a:t>Research institute – personal notes for consistent donors = legacy potential </a:t>
            </a:r>
          </a:p>
          <a:p>
            <a:r>
              <a:rPr lang="en-US" dirty="0" smtClean="0"/>
              <a:t>Notes on newsletters, invites, solicitation letters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16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7772400" cy="914400"/>
          </a:xfrm>
        </p:spPr>
        <p:txBody>
          <a:bodyPr>
            <a:noAutofit/>
          </a:bodyPr>
          <a:lstStyle/>
          <a:p>
            <a:r>
              <a:rPr lang="en-US" dirty="0" smtClean="0"/>
              <a:t>What stewardship have you seen to be not effective?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667000"/>
            <a:ext cx="8001000" cy="3474720"/>
          </a:xfrm>
        </p:spPr>
        <p:txBody>
          <a:bodyPr/>
          <a:lstStyle/>
          <a:p>
            <a:r>
              <a:rPr lang="en-US" dirty="0" smtClean="0"/>
              <a:t>Gifts, mementos, event gift bags</a:t>
            </a:r>
          </a:p>
          <a:p>
            <a:r>
              <a:rPr lang="en-US" dirty="0" smtClean="0"/>
              <a:t>Large reports</a:t>
            </a:r>
          </a:p>
          <a:p>
            <a:r>
              <a:rPr lang="en-US" dirty="0" smtClean="0"/>
              <a:t>Hard to evaluate notes (vs time spent)</a:t>
            </a:r>
          </a:p>
          <a:p>
            <a:r>
              <a:rPr lang="en-US" dirty="0" smtClean="0"/>
              <a:t>Form letters </a:t>
            </a:r>
          </a:p>
          <a:p>
            <a:r>
              <a:rPr lang="en-US" dirty="0" smtClean="0"/>
              <a:t>Lessons learned – sometimes just ask!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77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7924800" cy="914400"/>
          </a:xfrm>
        </p:spPr>
        <p:txBody>
          <a:bodyPr>
            <a:noAutofit/>
          </a:bodyPr>
          <a:lstStyle/>
          <a:p>
            <a:r>
              <a:rPr lang="en-US" dirty="0" smtClean="0"/>
              <a:t>Do you have an official stewardship plan/policy?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3779520"/>
          </a:xfrm>
        </p:spPr>
        <p:txBody>
          <a:bodyPr/>
          <a:lstStyle/>
          <a:p>
            <a:r>
              <a:rPr lang="en-US" dirty="0" smtClean="0"/>
              <a:t>Matrix</a:t>
            </a:r>
          </a:p>
          <a:p>
            <a:r>
              <a:rPr lang="en-US" dirty="0" smtClean="0"/>
              <a:t>Systematic </a:t>
            </a:r>
          </a:p>
          <a:p>
            <a:r>
              <a:rPr lang="en-US" dirty="0" smtClean="0"/>
              <a:t>Quarterly stewardship donor review</a:t>
            </a:r>
          </a:p>
          <a:p>
            <a:r>
              <a:rPr lang="en-US" dirty="0" smtClean="0"/>
              <a:t>Gift agreement template includes stewardship and recognition </a:t>
            </a:r>
          </a:p>
          <a:p>
            <a:r>
              <a:rPr lang="en-US" dirty="0" smtClean="0"/>
              <a:t>Naming Policy (historic, renaming)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51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1020</TotalTime>
  <Words>427</Words>
  <Application>Microsoft Office PowerPoint</Application>
  <PresentationFormat>On-screen Show (4:3)</PresentationFormat>
  <Paragraphs>112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Donor Stewardship: Supporting, Recognizing, Empowering</vt:lpstr>
      <vt:lpstr>Outline</vt:lpstr>
      <vt:lpstr>Donor Cycle, a new addition!</vt:lpstr>
      <vt:lpstr>Integrated Stewardship, Definition</vt:lpstr>
      <vt:lpstr>What does stewardship mean to you?</vt:lpstr>
      <vt:lpstr>What kind of stewardship activities do you do?</vt:lpstr>
      <vt:lpstr>Stewardship success stories?</vt:lpstr>
      <vt:lpstr>What stewardship have you seen to be not effective?</vt:lpstr>
      <vt:lpstr>Do you have an official stewardship plan/policy?</vt:lpstr>
      <vt:lpstr>How do you evaluate your stewardship program?</vt:lpstr>
      <vt:lpstr>What kind of things derail your stewardship program?</vt:lpstr>
      <vt:lpstr>Making integration happen</vt:lpstr>
      <vt:lpstr>Making integration happen</vt:lpstr>
      <vt:lpstr>Making integration happen</vt:lpstr>
      <vt:lpstr>Making integration happen</vt:lpstr>
      <vt:lpstr>Making integration happen</vt:lpstr>
      <vt:lpstr>Why is Integrated Stewardship important?</vt:lpstr>
      <vt:lpstr>Thank you!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Shalatska (Ontario Provincial Office)</dc:creator>
  <cp:lastModifiedBy>Anne Driscoll</cp:lastModifiedBy>
  <cp:revision>65</cp:revision>
  <cp:lastPrinted>2012-05-10T20:15:15Z</cp:lastPrinted>
  <dcterms:created xsi:type="dcterms:W3CDTF">2012-05-08T15:18:30Z</dcterms:created>
  <dcterms:modified xsi:type="dcterms:W3CDTF">2012-05-22T19:40:58Z</dcterms:modified>
</cp:coreProperties>
</file>