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2" r:id="rId6"/>
    <p:sldId id="264" r:id="rId7"/>
    <p:sldId id="263" r:id="rId8"/>
    <p:sldId id="265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59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8A1A2-B048-4F27-8EF5-0D5E96DB51CF}" type="datetimeFigureOut">
              <a:rPr lang="en-CA" smtClean="0"/>
              <a:t>16/10/2015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F3A04-72E9-4AC8-9729-6A07674AE3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542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1081-BE0E-450D-8A92-688929B58B48}" type="datetime1">
              <a:rPr lang="en-CA" smtClean="0"/>
              <a:t>16/10/2015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4B1A-857A-469B-9F1E-4A4205C82E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605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0A8F-652C-4021-899D-FB38E270B247}" type="datetime1">
              <a:rPr lang="en-CA" smtClean="0"/>
              <a:t>16/10/2015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4B1A-857A-469B-9F1E-4A4205C82E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000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B673-A84E-4E4E-8D43-D9F493297F00}" type="datetime1">
              <a:rPr lang="en-CA" smtClean="0"/>
              <a:t>16/10/2015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4B1A-857A-469B-9F1E-4A4205C82E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081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5E84-007A-40AA-9CAC-FD4B13EDA55E}" type="datetime1">
              <a:rPr lang="en-CA" smtClean="0"/>
              <a:t>16/10/2015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4B1A-857A-469B-9F1E-4A4205C82E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635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1BC8-2F28-44A9-B79F-133375E8F584}" type="datetime1">
              <a:rPr lang="en-CA" smtClean="0"/>
              <a:t>16/10/2015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4B1A-857A-469B-9F1E-4A4205C82E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4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B249-A75B-48BA-B818-59D6E03BA418}" type="datetime1">
              <a:rPr lang="en-CA" smtClean="0"/>
              <a:t>16/10/2015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4B1A-857A-469B-9F1E-4A4205C82E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818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45AD-CB53-48ED-8746-50F01C1AF298}" type="datetime1">
              <a:rPr lang="en-CA" smtClean="0"/>
              <a:t>16/10/2015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4B1A-857A-469B-9F1E-4A4205C82E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2676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F897-1E47-4E4C-89CF-DC68DE5DFD34}" type="datetime1">
              <a:rPr lang="en-CA" smtClean="0"/>
              <a:t>16/10/2015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4B1A-857A-469B-9F1E-4A4205C82E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570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AE7A-9ABF-45BC-8027-2CC05F38791C}" type="datetime1">
              <a:rPr lang="en-CA" smtClean="0"/>
              <a:t>16/10/2015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4B1A-857A-469B-9F1E-4A4205C82E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249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451D-4CB0-4B8D-AF8F-6A4F311A8EA5}" type="datetime1">
              <a:rPr lang="en-CA" smtClean="0"/>
              <a:t>16/10/2015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4B1A-857A-469B-9F1E-4A4205C82E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04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479F-C550-4527-9B69-E32C0716452F}" type="datetime1">
              <a:rPr lang="en-CA" smtClean="0"/>
              <a:t>16/10/2015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4B1A-857A-469B-9F1E-4A4205C82E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923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9675F-85A3-424C-ACDA-A3C4386C1782}" type="datetime1">
              <a:rPr lang="en-CA" smtClean="0"/>
              <a:t>16/10/2015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34B1A-857A-469B-9F1E-4A4205C82E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974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diannelister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b="1" dirty="0" smtClean="0"/>
              <a:t>Dianne Lister</a:t>
            </a:r>
          </a:p>
          <a:p>
            <a:r>
              <a:rPr lang="en-CA" b="1" dirty="0" smtClean="0"/>
              <a:t>Presentation to </a:t>
            </a:r>
            <a:r>
              <a:rPr lang="en-CA" b="1" dirty="0" smtClean="0"/>
              <a:t>PAFN</a:t>
            </a:r>
            <a:endParaRPr lang="en-CA" b="1" dirty="0" smtClean="0"/>
          </a:p>
          <a:p>
            <a:r>
              <a:rPr lang="en-CA" b="1" dirty="0" smtClean="0"/>
              <a:t>October 2015</a:t>
            </a:r>
            <a:endParaRPr lang="en-CA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4B1A-857A-469B-9F1E-4A4205C82EB5}" type="slidenum">
              <a:rPr lang="en-CA" smtClean="0"/>
              <a:t>1</a:t>
            </a:fld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30415" y="2204864"/>
            <a:ext cx="91135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C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Lets Move Beyond the Plaque!</a:t>
            </a:r>
            <a:endParaRPr lang="en-C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6585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Thank You 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Questions and examples from </a:t>
            </a:r>
            <a:r>
              <a:rPr lang="en-CA" dirty="0" smtClean="0"/>
              <a:t>PAFN </a:t>
            </a:r>
            <a:r>
              <a:rPr lang="en-CA" dirty="0" smtClean="0"/>
              <a:t>guests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pPr marL="0" indent="0" algn="ctr">
              <a:buNone/>
            </a:pPr>
            <a:r>
              <a:rPr lang="en-CA" dirty="0" smtClean="0"/>
              <a:t>The Dianne Lister Group</a:t>
            </a:r>
          </a:p>
          <a:p>
            <a:pPr marL="0" indent="0" algn="ctr">
              <a:buNone/>
            </a:pPr>
            <a:r>
              <a:rPr lang="en-CA" dirty="0" smtClean="0">
                <a:hlinkClick r:id="rId2"/>
              </a:rPr>
              <a:t>diannelister@gmail.com</a:t>
            </a:r>
            <a:endParaRPr lang="en-CA" dirty="0" smtClean="0"/>
          </a:p>
          <a:p>
            <a:pPr marL="0" indent="0" algn="ctr">
              <a:buNone/>
            </a:pPr>
            <a:r>
              <a:rPr lang="en-CA" dirty="0" smtClean="0"/>
              <a:t>416-580-6537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4B1A-857A-469B-9F1E-4A4205C82EB5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149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What’s the pulse in the sector?  What’s changed?</a:t>
            </a:r>
          </a:p>
          <a:p>
            <a:r>
              <a:rPr lang="en-CA" dirty="0" smtClean="0"/>
              <a:t>Moving from transaction to partnership</a:t>
            </a:r>
          </a:p>
          <a:p>
            <a:r>
              <a:rPr lang="en-CA" dirty="0" smtClean="0"/>
              <a:t>Why good stewardship is good for the bottom line (and why it deserves to be in your budget)</a:t>
            </a:r>
          </a:p>
          <a:p>
            <a:r>
              <a:rPr lang="en-CA" dirty="0" smtClean="0"/>
              <a:t>Some examples and lessons learned</a:t>
            </a:r>
          </a:p>
          <a:p>
            <a:r>
              <a:rPr lang="en-CA" dirty="0" smtClean="0"/>
              <a:t>Q &amp; A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4B1A-857A-469B-9F1E-4A4205C82EB5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547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Changes in the last decade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u="sng" dirty="0" smtClean="0"/>
              <a:t>Then:</a:t>
            </a:r>
          </a:p>
          <a:p>
            <a:pPr>
              <a:buFontTx/>
              <a:buChar char="-"/>
            </a:pPr>
            <a:r>
              <a:rPr lang="en-CA" dirty="0" smtClean="0"/>
              <a:t>organization’s needs</a:t>
            </a:r>
          </a:p>
          <a:p>
            <a:pPr>
              <a:buFontTx/>
              <a:buChar char="-"/>
            </a:pPr>
            <a:r>
              <a:rPr lang="en-CA" dirty="0" smtClean="0"/>
              <a:t>Competition </a:t>
            </a:r>
          </a:p>
          <a:p>
            <a:pPr>
              <a:buFontTx/>
              <a:buChar char="-"/>
            </a:pPr>
            <a:r>
              <a:rPr lang="en-CA" dirty="0" smtClean="0"/>
              <a:t>Our wish list </a:t>
            </a:r>
            <a:endParaRPr lang="en-CA" dirty="0"/>
          </a:p>
          <a:p>
            <a:pPr>
              <a:buFontTx/>
              <a:buChar char="-"/>
            </a:pPr>
            <a:r>
              <a:rPr lang="en-CA" dirty="0" smtClean="0"/>
              <a:t>Write a cheque</a:t>
            </a:r>
          </a:p>
          <a:p>
            <a:pPr>
              <a:buFontTx/>
              <a:buChar char="-"/>
            </a:pPr>
            <a:r>
              <a:rPr lang="en-CA" dirty="0" smtClean="0"/>
              <a:t>Send a thank you note</a:t>
            </a:r>
          </a:p>
          <a:p>
            <a:pPr>
              <a:buFontTx/>
              <a:buChar char="-"/>
            </a:pPr>
            <a:r>
              <a:rPr lang="en-CA" dirty="0" smtClean="0"/>
              <a:t>Name on a plaque</a:t>
            </a:r>
          </a:p>
          <a:p>
            <a:pPr>
              <a:buFontTx/>
              <a:buChar char="-"/>
            </a:pPr>
            <a:r>
              <a:rPr lang="en-CA" dirty="0" smtClean="0"/>
              <a:t>Ask $ in next campaign (if ever!)</a:t>
            </a:r>
          </a:p>
          <a:p>
            <a:pPr>
              <a:buFontTx/>
              <a:buChar char="-"/>
            </a:pPr>
            <a:r>
              <a:rPr lang="en-CA" dirty="0" smtClean="0"/>
              <a:t>Send Annual Report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u="sng" dirty="0" smtClean="0"/>
              <a:t>Now:</a:t>
            </a:r>
          </a:p>
          <a:p>
            <a:pPr>
              <a:buFontTx/>
              <a:buChar char="-"/>
            </a:pPr>
            <a:r>
              <a:rPr lang="en-CA" dirty="0" smtClean="0"/>
              <a:t>Tackling societal issues</a:t>
            </a:r>
          </a:p>
          <a:p>
            <a:pPr>
              <a:buFontTx/>
              <a:buChar char="-"/>
            </a:pPr>
            <a:r>
              <a:rPr lang="en-CA" dirty="0" smtClean="0"/>
              <a:t>Collaboration</a:t>
            </a:r>
          </a:p>
          <a:p>
            <a:pPr>
              <a:buFontTx/>
              <a:buChar char="-"/>
            </a:pPr>
            <a:r>
              <a:rPr lang="en-CA" dirty="0" smtClean="0"/>
              <a:t>What inspires giving?</a:t>
            </a:r>
          </a:p>
          <a:p>
            <a:pPr>
              <a:buFontTx/>
              <a:buChar char="-"/>
            </a:pPr>
            <a:r>
              <a:rPr lang="en-CA" dirty="0" smtClean="0"/>
              <a:t>Make an investment</a:t>
            </a:r>
          </a:p>
          <a:p>
            <a:pPr>
              <a:buFontTx/>
              <a:buChar char="-"/>
            </a:pPr>
            <a:r>
              <a:rPr lang="en-CA" dirty="0" smtClean="0"/>
              <a:t>Engage in a dialogue</a:t>
            </a:r>
          </a:p>
          <a:p>
            <a:pPr>
              <a:buFontTx/>
              <a:buChar char="-"/>
            </a:pPr>
            <a:r>
              <a:rPr lang="en-CA" dirty="0" smtClean="0"/>
              <a:t>Experience the mission</a:t>
            </a:r>
          </a:p>
          <a:p>
            <a:pPr>
              <a:buFontTx/>
              <a:buChar char="-"/>
            </a:pPr>
            <a:r>
              <a:rPr lang="en-CA" dirty="0" smtClean="0"/>
              <a:t>Regular updates/upgrades</a:t>
            </a:r>
          </a:p>
          <a:p>
            <a:pPr>
              <a:buFontTx/>
              <a:buChar char="-"/>
            </a:pPr>
            <a:r>
              <a:rPr lang="en-CA" dirty="0" smtClean="0"/>
              <a:t>Customize Impact </a:t>
            </a:r>
            <a:r>
              <a:rPr lang="en-CA" dirty="0"/>
              <a:t>R</a:t>
            </a:r>
            <a:r>
              <a:rPr lang="en-CA" dirty="0" smtClean="0"/>
              <a:t>eport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4B1A-857A-469B-9F1E-4A4205C82EB5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126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Acquisition, Retention and Upgrading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r>
              <a:rPr lang="en-CA" sz="2800" dirty="0" smtClean="0"/>
              <a:t>Why is market segmentation important?</a:t>
            </a:r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r>
              <a:rPr lang="en-CA" sz="2800" dirty="0" smtClean="0"/>
              <a:t>What are the </a:t>
            </a:r>
            <a:r>
              <a:rPr lang="en-CA" sz="2800" dirty="0" err="1" smtClean="0"/>
              <a:t>psychodemographics</a:t>
            </a:r>
            <a:r>
              <a:rPr lang="en-CA" sz="2800" dirty="0" smtClean="0"/>
              <a:t> of your key audiences? </a:t>
            </a:r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r>
              <a:rPr lang="en-CA" sz="2800" dirty="0" smtClean="0"/>
              <a:t>How do they want to learn/engage/be involved?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CA" dirty="0" smtClean="0"/>
          </a:p>
          <a:p>
            <a:r>
              <a:rPr lang="en-CA" sz="1800" dirty="0" smtClean="0"/>
              <a:t>What is the cost to acquire a new donor?   Through what form of engagement? </a:t>
            </a:r>
          </a:p>
          <a:p>
            <a:endParaRPr lang="en-CA" sz="1800" dirty="0"/>
          </a:p>
          <a:p>
            <a:r>
              <a:rPr lang="en-CA" sz="1800" dirty="0" smtClean="0"/>
              <a:t>Over what time frame?</a:t>
            </a:r>
          </a:p>
          <a:p>
            <a:endParaRPr lang="en-CA" sz="1800" dirty="0"/>
          </a:p>
          <a:p>
            <a:r>
              <a:rPr lang="en-CA" sz="1800" dirty="0" smtClean="0"/>
              <a:t>What is the lifetime value of the donor?</a:t>
            </a:r>
          </a:p>
          <a:p>
            <a:endParaRPr lang="en-CA" sz="1800" dirty="0"/>
          </a:p>
          <a:p>
            <a:r>
              <a:rPr lang="en-CA" sz="1800" dirty="0" smtClean="0"/>
              <a:t>How will you retain the donor?</a:t>
            </a:r>
          </a:p>
          <a:p>
            <a:endParaRPr lang="en-CA" sz="1800" dirty="0"/>
          </a:p>
          <a:p>
            <a:r>
              <a:rPr lang="en-CA" sz="1800" dirty="0" smtClean="0"/>
              <a:t>When to approach for an upgrade?</a:t>
            </a:r>
          </a:p>
          <a:p>
            <a:endParaRPr lang="en-CA" sz="1800" dirty="0"/>
          </a:p>
          <a:p>
            <a:r>
              <a:rPr lang="en-CA" sz="1800" dirty="0" smtClean="0"/>
              <a:t>When to approach for a major gift?</a:t>
            </a:r>
          </a:p>
          <a:p>
            <a:endParaRPr lang="en-CA" sz="1800" dirty="0"/>
          </a:p>
          <a:p>
            <a:r>
              <a:rPr lang="en-CA" sz="1800" dirty="0" smtClean="0"/>
              <a:t>When to ask for a legacy gift? </a:t>
            </a:r>
            <a:endParaRPr lang="en-CA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4B1A-857A-469B-9F1E-4A4205C82EB5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247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Recognition vs. Involvement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 u="sng" dirty="0" smtClean="0"/>
              <a:t>Recognition:</a:t>
            </a:r>
          </a:p>
          <a:p>
            <a:pPr>
              <a:buFont typeface="Arial" charset="0"/>
              <a:buChar char="•"/>
            </a:pPr>
            <a:r>
              <a:rPr lang="en-CA" dirty="0" smtClean="0"/>
              <a:t>Tax receipt</a:t>
            </a:r>
          </a:p>
          <a:p>
            <a:pPr>
              <a:buFont typeface="Arial" charset="0"/>
              <a:buChar char="•"/>
            </a:pPr>
            <a:r>
              <a:rPr lang="en-CA" dirty="0" smtClean="0"/>
              <a:t>Thank you letter</a:t>
            </a:r>
          </a:p>
          <a:p>
            <a:pPr>
              <a:buFont typeface="Arial" charset="0"/>
              <a:buChar char="•"/>
            </a:pPr>
            <a:r>
              <a:rPr lang="en-CA" dirty="0" smtClean="0"/>
              <a:t>Call from staff/board</a:t>
            </a:r>
          </a:p>
          <a:p>
            <a:pPr>
              <a:buFont typeface="Arial" charset="0"/>
              <a:buChar char="•"/>
            </a:pPr>
            <a:r>
              <a:rPr lang="en-CA" dirty="0" smtClean="0"/>
              <a:t>Invite to AGM</a:t>
            </a:r>
          </a:p>
          <a:p>
            <a:pPr>
              <a:buFont typeface="Arial" charset="0"/>
              <a:buChar char="•"/>
            </a:pPr>
            <a:r>
              <a:rPr lang="en-CA" dirty="0" smtClean="0"/>
              <a:t>Annual report</a:t>
            </a:r>
          </a:p>
          <a:p>
            <a:pPr>
              <a:buFont typeface="Arial" charset="0"/>
              <a:buChar char="•"/>
            </a:pPr>
            <a:r>
              <a:rPr lang="en-CA" dirty="0" smtClean="0"/>
              <a:t>Listing on a donor wall</a:t>
            </a:r>
          </a:p>
          <a:p>
            <a:pPr>
              <a:buFont typeface="Arial" charset="0"/>
              <a:buChar char="•"/>
            </a:pPr>
            <a:r>
              <a:rPr lang="en-CA" dirty="0" smtClean="0"/>
              <a:t>Special plaque for naming rights</a:t>
            </a:r>
          </a:p>
          <a:p>
            <a:pPr>
              <a:buFont typeface="Arial" charset="0"/>
              <a:buChar char="•"/>
            </a:pPr>
            <a:r>
              <a:rPr lang="en-CA" dirty="0" smtClean="0"/>
              <a:t>Media release</a:t>
            </a:r>
          </a:p>
          <a:p>
            <a:pPr>
              <a:buFont typeface="Arial" charset="0"/>
              <a:buChar char="•"/>
            </a:pPr>
            <a:r>
              <a:rPr lang="en-CA" dirty="0" smtClean="0"/>
              <a:t>Inexpensive gift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 u="sng" dirty="0" smtClean="0"/>
              <a:t>Involvement:</a:t>
            </a:r>
          </a:p>
          <a:p>
            <a:pPr marL="0" indent="0">
              <a:buNone/>
            </a:pPr>
            <a:endParaRPr lang="en-CA" u="sng" dirty="0"/>
          </a:p>
          <a:p>
            <a:pPr marL="0" indent="0">
              <a:buNone/>
            </a:pPr>
            <a:r>
              <a:rPr lang="en-CA" dirty="0" smtClean="0"/>
              <a:t>What does your organization offer that can’t be replicated?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How do you engage the heart and the mind?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Can you invite your donor to offer advice? Strategy? Brainpower? Board leadership?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4B1A-857A-469B-9F1E-4A4205C82EB5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9997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Engagement through Experience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Arts &amp; Culture</a:t>
            </a:r>
          </a:p>
          <a:p>
            <a:r>
              <a:rPr lang="en-CA" dirty="0" smtClean="0"/>
              <a:t>Hospitals/Healthcare</a:t>
            </a:r>
          </a:p>
          <a:p>
            <a:r>
              <a:rPr lang="en-CA" dirty="0" smtClean="0"/>
              <a:t>Education</a:t>
            </a:r>
          </a:p>
          <a:p>
            <a:r>
              <a:rPr lang="en-CA" dirty="0" smtClean="0"/>
              <a:t>Social Services</a:t>
            </a:r>
          </a:p>
          <a:p>
            <a:r>
              <a:rPr lang="en-CA" dirty="0" smtClean="0"/>
              <a:t>Environment</a:t>
            </a:r>
          </a:p>
          <a:p>
            <a:r>
              <a:rPr lang="en-CA" dirty="0" smtClean="0"/>
              <a:t>Food Security</a:t>
            </a:r>
          </a:p>
          <a:p>
            <a:r>
              <a:rPr lang="en-CA" dirty="0" smtClean="0"/>
              <a:t>Newcomers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Uncrating a treasure</a:t>
            </a:r>
          </a:p>
          <a:p>
            <a:r>
              <a:rPr lang="en-CA" dirty="0" smtClean="0"/>
              <a:t>“A Night at the Theatre”</a:t>
            </a:r>
          </a:p>
          <a:p>
            <a:r>
              <a:rPr lang="en-CA" dirty="0" smtClean="0"/>
              <a:t>Evaluating essays</a:t>
            </a:r>
          </a:p>
          <a:p>
            <a:r>
              <a:rPr lang="en-CA" dirty="0" smtClean="0"/>
              <a:t>“The Shoe Project”</a:t>
            </a:r>
          </a:p>
          <a:p>
            <a:r>
              <a:rPr lang="en-CA" dirty="0" err="1" smtClean="0"/>
              <a:t>Bioblitz</a:t>
            </a:r>
            <a:endParaRPr lang="en-CA" dirty="0" smtClean="0"/>
          </a:p>
          <a:p>
            <a:r>
              <a:rPr lang="en-CA" dirty="0" smtClean="0"/>
              <a:t>Community garden</a:t>
            </a:r>
          </a:p>
          <a:p>
            <a:r>
              <a:rPr lang="en-CA" dirty="0" smtClean="0"/>
              <a:t>Translation services</a:t>
            </a:r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4B1A-857A-469B-9F1E-4A4205C82EB5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9418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Great 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The Stop</a:t>
            </a:r>
          </a:p>
          <a:p>
            <a:r>
              <a:rPr lang="en-CA" dirty="0" smtClean="0"/>
              <a:t>Kawartha Land Trust</a:t>
            </a:r>
          </a:p>
          <a:p>
            <a:r>
              <a:rPr lang="en-CA" dirty="0" smtClean="0"/>
              <a:t>ROM</a:t>
            </a:r>
          </a:p>
          <a:p>
            <a:r>
              <a:rPr lang="en-CA" dirty="0" smtClean="0"/>
              <a:t>Canoe Museum</a:t>
            </a:r>
          </a:p>
          <a:p>
            <a:r>
              <a:rPr lang="en-CA" dirty="0" smtClean="0"/>
              <a:t>National Ballet</a:t>
            </a:r>
          </a:p>
          <a:p>
            <a:r>
              <a:rPr lang="en-CA" dirty="0" smtClean="0"/>
              <a:t>Habitat for Humanity</a:t>
            </a:r>
            <a:endParaRPr lang="en-CA" dirty="0"/>
          </a:p>
          <a:p>
            <a:r>
              <a:rPr lang="en-CA" dirty="0" smtClean="0"/>
              <a:t>Plan Canada	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CA" dirty="0" smtClean="0"/>
              <a:t>Community kitchen</a:t>
            </a:r>
          </a:p>
          <a:p>
            <a:r>
              <a:rPr lang="en-CA" dirty="0" smtClean="0"/>
              <a:t>Save Boyd Island</a:t>
            </a:r>
          </a:p>
          <a:p>
            <a:r>
              <a:rPr lang="en-CA" dirty="0" smtClean="0"/>
              <a:t>Dino casting</a:t>
            </a:r>
          </a:p>
          <a:p>
            <a:r>
              <a:rPr lang="en-CA" dirty="0" smtClean="0"/>
              <a:t>Build a replica canoe</a:t>
            </a:r>
          </a:p>
          <a:p>
            <a:r>
              <a:rPr lang="en-CA" dirty="0" smtClean="0"/>
              <a:t>“Get Moving” classes</a:t>
            </a:r>
          </a:p>
          <a:p>
            <a:r>
              <a:rPr lang="en-CA" dirty="0" smtClean="0"/>
              <a:t>Local/global volunteers</a:t>
            </a:r>
          </a:p>
          <a:p>
            <a:r>
              <a:rPr lang="en-CA" dirty="0" smtClean="0"/>
              <a:t>Because I am a Girl Speakers’ Bureau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4B1A-857A-469B-9F1E-4A4205C82EB5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2396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CA" dirty="0" smtClean="0"/>
              <a:t>Stewardship &amp; Impact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79512" y="16288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u="sng" dirty="0" smtClean="0"/>
              <a:t>Stewardship</a:t>
            </a:r>
          </a:p>
          <a:p>
            <a:pPr>
              <a:buFontTx/>
              <a:buChar char="-"/>
            </a:pPr>
            <a:r>
              <a:rPr lang="en-CA" sz="2000" dirty="0" smtClean="0"/>
              <a:t>Tends to be focussed on single donor/family/corporation</a:t>
            </a:r>
          </a:p>
          <a:p>
            <a:pPr>
              <a:buFontTx/>
              <a:buChar char="-"/>
            </a:pPr>
            <a:r>
              <a:rPr lang="en-CA" sz="2000" dirty="0" smtClean="0"/>
              <a:t>The designation of the gift may drive the type of stewardship</a:t>
            </a:r>
          </a:p>
          <a:p>
            <a:pPr>
              <a:buFontTx/>
              <a:buChar char="-"/>
            </a:pPr>
            <a:r>
              <a:rPr lang="en-CA" sz="2000" dirty="0" smtClean="0"/>
              <a:t>Requires commitment to relationship management</a:t>
            </a:r>
          </a:p>
          <a:p>
            <a:pPr>
              <a:buFontTx/>
              <a:buChar char="-"/>
            </a:pPr>
            <a:r>
              <a:rPr lang="en-CA" sz="2000" dirty="0" smtClean="0"/>
              <a:t>Customized communication</a:t>
            </a:r>
          </a:p>
          <a:p>
            <a:pPr>
              <a:buFontTx/>
              <a:buChar char="-"/>
            </a:pPr>
            <a:r>
              <a:rPr lang="en-CA" sz="2000" dirty="0" smtClean="0"/>
              <a:t>Usually handled by a major gift officer or senior development staff person</a:t>
            </a:r>
          </a:p>
          <a:p>
            <a:pPr>
              <a:buFontTx/>
              <a:buChar char="-"/>
            </a:pPr>
            <a:endParaRPr lang="en-CA" sz="2200" dirty="0" smtClean="0"/>
          </a:p>
          <a:p>
            <a:pPr>
              <a:buFontTx/>
              <a:buChar char="-"/>
            </a:pPr>
            <a:endParaRPr lang="en-CA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860032" y="1628800"/>
            <a:ext cx="4038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u="sng" dirty="0" smtClean="0"/>
              <a:t>Impact Reporting</a:t>
            </a:r>
          </a:p>
          <a:p>
            <a:pPr>
              <a:buFontTx/>
              <a:buChar char="-"/>
            </a:pPr>
            <a:r>
              <a:rPr lang="en-CA" sz="2200" dirty="0" smtClean="0"/>
              <a:t>Can relate to a single major donor or a group of donors</a:t>
            </a:r>
          </a:p>
          <a:p>
            <a:pPr>
              <a:buFontTx/>
              <a:buChar char="-"/>
            </a:pPr>
            <a:r>
              <a:rPr lang="en-CA" sz="2200" dirty="0" smtClean="0"/>
              <a:t>More focused on larger strategic initiatives and/or societal issues</a:t>
            </a:r>
          </a:p>
          <a:p>
            <a:pPr>
              <a:buFontTx/>
              <a:buChar char="-"/>
            </a:pPr>
            <a:r>
              <a:rPr lang="en-CA" sz="2200" dirty="0" smtClean="0"/>
              <a:t>Data driven, longitudinal</a:t>
            </a:r>
          </a:p>
          <a:p>
            <a:pPr>
              <a:buFontTx/>
              <a:buChar char="-"/>
            </a:pPr>
            <a:r>
              <a:rPr lang="en-CA" sz="2200" dirty="0" smtClean="0"/>
              <a:t>Input from other partners</a:t>
            </a:r>
          </a:p>
          <a:p>
            <a:pPr>
              <a:buFontTx/>
              <a:buChar char="-"/>
            </a:pPr>
            <a:r>
              <a:rPr lang="en-CA" sz="2200" dirty="0" smtClean="0"/>
              <a:t>Often requires a report writer</a:t>
            </a:r>
          </a:p>
          <a:p>
            <a:pPr>
              <a:buFontTx/>
              <a:buChar char="-"/>
            </a:pPr>
            <a:r>
              <a:rPr lang="en-CA" sz="2200" dirty="0" smtClean="0"/>
              <a:t>Demonstrates leadership of donors/partners</a:t>
            </a:r>
          </a:p>
          <a:p>
            <a:pPr>
              <a:buFontTx/>
              <a:buChar char="-"/>
            </a:pPr>
            <a:r>
              <a:rPr lang="en-CA" sz="2200" dirty="0" smtClean="0"/>
              <a:t>Often communicated by the CEO or Chairman</a:t>
            </a:r>
          </a:p>
          <a:p>
            <a:pPr>
              <a:buFontTx/>
              <a:buChar char="-"/>
            </a:pPr>
            <a:endParaRPr lang="en-CA" sz="2200" dirty="0" smtClean="0"/>
          </a:p>
          <a:p>
            <a:pPr>
              <a:buFontTx/>
              <a:buChar char="-"/>
            </a:pPr>
            <a:endParaRPr lang="en-CA" dirty="0" smtClean="0"/>
          </a:p>
          <a:p>
            <a:pPr>
              <a:buFontTx/>
              <a:buChar char="-"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4B1A-857A-469B-9F1E-4A4205C82EB5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4860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These work together!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Good communication</a:t>
            </a:r>
          </a:p>
          <a:p>
            <a:r>
              <a:rPr lang="en-CA" dirty="0" smtClean="0"/>
              <a:t>Segmented audiences</a:t>
            </a:r>
          </a:p>
          <a:p>
            <a:r>
              <a:rPr lang="en-CA" dirty="0" smtClean="0"/>
              <a:t>Equitable donor recognition programme</a:t>
            </a:r>
          </a:p>
          <a:p>
            <a:r>
              <a:rPr lang="en-CA" dirty="0" smtClean="0"/>
              <a:t>Customized stewardship</a:t>
            </a:r>
          </a:p>
          <a:p>
            <a:r>
              <a:rPr lang="en-CA" dirty="0" smtClean="0"/>
              <a:t>Impact reporting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This is core business, not fluff!  Keeping an eye on ROI, a robust programme will retain donors</a:t>
            </a:r>
            <a:r>
              <a:rPr lang="en-CA" dirty="0"/>
              <a:t> </a:t>
            </a:r>
            <a:r>
              <a:rPr lang="en-CA" dirty="0" smtClean="0"/>
              <a:t>through engagement and create a culture where serious conversations about future gifts are expected from our partners.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4B1A-857A-469B-9F1E-4A4205C82EB5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2893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525</Words>
  <Application>Microsoft Office PowerPoint</Application>
  <PresentationFormat>On-screen Show (4:3)</PresentationFormat>
  <Paragraphs>142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Overview</vt:lpstr>
      <vt:lpstr>Changes in the last decade</vt:lpstr>
      <vt:lpstr>Acquisition, Retention and Upgrading</vt:lpstr>
      <vt:lpstr>Recognition vs. Involvement</vt:lpstr>
      <vt:lpstr> Engagement through Experience</vt:lpstr>
      <vt:lpstr>Great Examples</vt:lpstr>
      <vt:lpstr>Stewardship &amp; Impact</vt:lpstr>
      <vt:lpstr>These work together!</vt:lpstr>
      <vt:lpstr>Thank You 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Move Beyond the Plaque:  Best Practices in Donor Stewardship</dc:title>
  <dc:creator>user</dc:creator>
  <cp:lastModifiedBy>Hanah McFarlane</cp:lastModifiedBy>
  <cp:revision>13</cp:revision>
  <dcterms:created xsi:type="dcterms:W3CDTF">2015-10-16T00:25:58Z</dcterms:created>
  <dcterms:modified xsi:type="dcterms:W3CDTF">2015-10-16T14:09:47Z</dcterms:modified>
</cp:coreProperties>
</file>