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39" r:id="rId2"/>
  </p:sldMasterIdLst>
  <p:notesMasterIdLst>
    <p:notesMasterId r:id="rId28"/>
  </p:notesMasterIdLst>
  <p:sldIdLst>
    <p:sldId id="256" r:id="rId3"/>
    <p:sldId id="426" r:id="rId4"/>
    <p:sldId id="257" r:id="rId5"/>
    <p:sldId id="420" r:id="rId6"/>
    <p:sldId id="258" r:id="rId7"/>
    <p:sldId id="265" r:id="rId8"/>
    <p:sldId id="414" r:id="rId9"/>
    <p:sldId id="415" r:id="rId10"/>
    <p:sldId id="416" r:id="rId11"/>
    <p:sldId id="417" r:id="rId12"/>
    <p:sldId id="418" r:id="rId13"/>
    <p:sldId id="421" r:id="rId14"/>
    <p:sldId id="271" r:id="rId15"/>
    <p:sldId id="411" r:id="rId16"/>
    <p:sldId id="401" r:id="rId17"/>
    <p:sldId id="403" r:id="rId18"/>
    <p:sldId id="423" r:id="rId19"/>
    <p:sldId id="419" r:id="rId20"/>
    <p:sldId id="405" r:id="rId21"/>
    <p:sldId id="425" r:id="rId22"/>
    <p:sldId id="427" r:id="rId23"/>
    <p:sldId id="371" r:id="rId24"/>
    <p:sldId id="404" r:id="rId25"/>
    <p:sldId id="422" r:id="rId26"/>
    <p:sldId id="40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77638" autoAdjust="0"/>
  </p:normalViewPr>
  <p:slideViewPr>
    <p:cSldViewPr snapToGrid="0">
      <p:cViewPr varScale="1">
        <p:scale>
          <a:sx n="72" d="100"/>
          <a:sy n="72" d="100"/>
        </p:scale>
        <p:origin x="2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4B3D0-1772-43CF-B8F6-CF260AED74EE}" type="datetimeFigureOut">
              <a:rPr lang="en-CA" smtClean="0"/>
              <a:t>2020-10-22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8722A-0B34-4DA5-B263-7D1E098F7F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76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8722A-0B34-4DA5-B263-7D1E098F7F0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815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Surprise  and Suspense </a:t>
            </a:r>
            <a:r>
              <a:rPr lang="en-CA" dirty="0"/>
              <a:t>– free dinner</a:t>
            </a:r>
          </a:p>
          <a:p>
            <a:r>
              <a:rPr lang="en-CA" b="1" dirty="0"/>
              <a:t>Unique</a:t>
            </a:r>
            <a:r>
              <a:rPr lang="en-CA" dirty="0"/>
              <a:t> – Theme park vs Amusement park</a:t>
            </a:r>
          </a:p>
          <a:p>
            <a:r>
              <a:rPr lang="en-CA" b="1" dirty="0"/>
              <a:t>Personalized</a:t>
            </a:r>
            <a:r>
              <a:rPr lang="en-CA" dirty="0"/>
              <a:t> – how can you make the experience feel like it was all about them?</a:t>
            </a:r>
          </a:p>
          <a:p>
            <a:r>
              <a:rPr lang="en-CA" b="1" dirty="0"/>
              <a:t>Engaging </a:t>
            </a:r>
            <a:r>
              <a:rPr lang="en-CA" dirty="0"/>
              <a:t>– how can you include them in the experience (the design, the outcomes, the feedback)</a:t>
            </a:r>
          </a:p>
          <a:p>
            <a:r>
              <a:rPr lang="en-CA" b="1" dirty="0"/>
              <a:t>Repeatable</a:t>
            </a:r>
            <a:r>
              <a:rPr lang="en-CA" dirty="0"/>
              <a:t> – make it as consistent as possible, no matter what day, or which person they interact with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2380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Churches</a:t>
            </a:r>
          </a:p>
          <a:p>
            <a:endParaRPr lang="en-CA" dirty="0"/>
          </a:p>
          <a:p>
            <a:r>
              <a:rPr lang="en-CA" dirty="0"/>
              <a:t>KLSRC – Active Again program – Walking Rugby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5587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Recent study by McKinsey</a:t>
            </a:r>
          </a:p>
          <a:p>
            <a:endParaRPr lang="en-CA" dirty="0"/>
          </a:p>
          <a:p>
            <a:pPr lvl="0"/>
            <a:r>
              <a:rPr lang="en-CA" sz="1200" b="0" dirty="0">
                <a:solidFill>
                  <a:srgbClr val="002060"/>
                </a:solidFill>
                <a:latin typeface="Arial Narrow" panose="020B0606020202030204" pitchFamily="34" charset="0"/>
              </a:rPr>
              <a:t>Surveyed</a:t>
            </a:r>
          </a:p>
          <a:p>
            <a:pPr lvl="0"/>
            <a:endParaRPr lang="en-CA" sz="1200" b="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lvl="0"/>
            <a:r>
              <a:rPr lang="en-CA" sz="1200" b="0" dirty="0">
                <a:solidFill>
                  <a:srgbClr val="002060"/>
                </a:solidFill>
                <a:latin typeface="Arial Narrow" panose="020B0606020202030204" pitchFamily="34" charset="0"/>
              </a:rPr>
              <a:t>10,000 CEO’s</a:t>
            </a:r>
          </a:p>
          <a:p>
            <a:pPr lvl="0"/>
            <a:r>
              <a:rPr lang="en-CA" sz="1200" b="0" dirty="0">
                <a:solidFill>
                  <a:srgbClr val="002060"/>
                </a:solidFill>
                <a:latin typeface="Arial Narrow" panose="020B0606020202030204" pitchFamily="34" charset="0"/>
              </a:rPr>
              <a:t>From over 30 countries</a:t>
            </a:r>
          </a:p>
          <a:p>
            <a:pPr lvl="0"/>
            <a:r>
              <a:rPr lang="en-CA" sz="1200" b="0" dirty="0">
                <a:solidFill>
                  <a:srgbClr val="002060"/>
                </a:solidFill>
                <a:latin typeface="Arial Narrow" panose="020B0606020202030204" pitchFamily="34" charset="0"/>
              </a:rPr>
              <a:t>AND 1 planet!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219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Recent study by McKinsey</a:t>
            </a:r>
          </a:p>
          <a:p>
            <a:endParaRPr lang="en-CA" dirty="0"/>
          </a:p>
          <a:p>
            <a:pPr lvl="0"/>
            <a:r>
              <a:rPr lang="en-CA" b="1" dirty="0"/>
              <a:t>84% </a:t>
            </a:r>
            <a:r>
              <a:rPr lang="en-US" sz="1200" b="0" dirty="0">
                <a:solidFill>
                  <a:srgbClr val="002060"/>
                </a:solidFill>
                <a:latin typeface="Arial Narrow" panose="020B0606020202030204" pitchFamily="34" charset="0"/>
              </a:rPr>
              <a:t>of executives considered their future </a:t>
            </a:r>
          </a:p>
          <a:p>
            <a:pPr lvl="0"/>
            <a:r>
              <a:rPr lang="en-US" sz="1200" b="0" dirty="0">
                <a:solidFill>
                  <a:srgbClr val="002060"/>
                </a:solidFill>
                <a:latin typeface="Arial Narrow" panose="020B0606020202030204" pitchFamily="34" charset="0"/>
              </a:rPr>
              <a:t>success to extremely dependent </a:t>
            </a:r>
          </a:p>
          <a:p>
            <a:pPr lvl="0"/>
            <a:r>
              <a:rPr lang="en-US" sz="1200" b="0" dirty="0">
                <a:solidFill>
                  <a:srgbClr val="002060"/>
                </a:solidFill>
                <a:latin typeface="Arial Narrow" panose="020B0606020202030204" pitchFamily="34" charset="0"/>
              </a:rPr>
              <a:t>on creating a culture of </a:t>
            </a:r>
            <a:r>
              <a:rPr lang="en-US" sz="1200" b="0" u="sng" dirty="0">
                <a:solidFill>
                  <a:srgbClr val="002060"/>
                </a:solidFill>
                <a:latin typeface="Arial Narrow" panose="020B0606020202030204" pitchFamily="34" charset="0"/>
              </a:rPr>
              <a:t>innovation</a:t>
            </a:r>
            <a:r>
              <a:rPr lang="en-US" sz="1200" b="0" u="none" dirty="0">
                <a:solidFill>
                  <a:srgbClr val="002060"/>
                </a:solidFill>
                <a:latin typeface="Arial Narrow" panose="020B0606020202030204" pitchFamily="34" charset="0"/>
              </a:rPr>
              <a:t> within their organization.</a:t>
            </a:r>
          </a:p>
          <a:p>
            <a:pPr lvl="0"/>
            <a:endParaRPr lang="en-US" sz="1200" b="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200" b="0" dirty="0">
                <a:solidFill>
                  <a:srgbClr val="002060"/>
                </a:solidFill>
                <a:latin typeface="Arial Narrow" panose="020B0606020202030204" pitchFamily="34" charset="0"/>
              </a:rPr>
              <a:t>Why?  - Disruptors are everywhere (competitors, economic downturns, changes in consumer habits….pandemics!)</a:t>
            </a:r>
          </a:p>
          <a:p>
            <a:pPr lvl="0"/>
            <a:endParaRPr lang="en-CA" sz="1200" b="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5668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6938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r>
              <a:rPr lang="en-CA" dirty="0"/>
              <a:t>Now she is getting the hang of it “PAFN, WTF?” – Wow That’s Fun!</a:t>
            </a:r>
          </a:p>
          <a:p>
            <a:endParaRPr lang="en-CA" dirty="0"/>
          </a:p>
          <a:p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Change is not easy!  But if my mom can try, so can you!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7493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r>
              <a:rPr lang="en-CA" dirty="0"/>
              <a:t>Card Decks</a:t>
            </a:r>
          </a:p>
          <a:p>
            <a:endParaRPr lang="en-CA" dirty="0"/>
          </a:p>
          <a:p>
            <a:r>
              <a:rPr lang="en-CA" dirty="0"/>
              <a:t>Innovation Game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0354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The Innovation Game is a product of the Innovation Practices that I teach: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Pizza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Hand Drawn - $0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$10 a Staples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Played it with businesses to pilot the idea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Now being turned into an online game – businesses can pay for a monthly subscription, log in and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3308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0053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360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WHY – why is it important?</a:t>
            </a:r>
          </a:p>
          <a:p>
            <a:r>
              <a:rPr lang="en-CA" dirty="0"/>
              <a:t>HOW – how do you do it effectively</a:t>
            </a:r>
          </a:p>
          <a:p>
            <a:r>
              <a:rPr lang="en-CA" dirty="0"/>
              <a:t>WHAT – what does it mean for non-profits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289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1098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5324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2 main issues – inward focussed</a:t>
            </a:r>
          </a:p>
          <a:p>
            <a:endParaRPr lang="en-CA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en-CA" sz="1200" dirty="0">
                <a:solidFill>
                  <a:srgbClr val="FF0000"/>
                </a:solidFill>
                <a:latin typeface="Arial Black" panose="020B0A04020102020204" pitchFamily="34" charset="0"/>
              </a:rPr>
              <a:t>Revenue targets</a:t>
            </a:r>
          </a:p>
          <a:p>
            <a:r>
              <a:rPr lang="en-CA" sz="1200" dirty="0">
                <a:solidFill>
                  <a:srgbClr val="FF0000"/>
                </a:solidFill>
                <a:latin typeface="Arial Black" panose="020B0A04020102020204" pitchFamily="34" charset="0"/>
              </a:rPr>
              <a:t>Profits</a:t>
            </a:r>
          </a:p>
          <a:p>
            <a:r>
              <a:rPr lang="en-CA" sz="1200" dirty="0">
                <a:solidFill>
                  <a:srgbClr val="FF0000"/>
                </a:solidFill>
                <a:latin typeface="Arial Black" panose="020B0A04020102020204" pitchFamily="34" charset="0"/>
              </a:rPr>
              <a:t>Efficiencies</a:t>
            </a:r>
          </a:p>
          <a:p>
            <a:r>
              <a:rPr lang="en-CA" sz="1200" dirty="0">
                <a:solidFill>
                  <a:srgbClr val="FF0000"/>
                </a:solidFill>
                <a:latin typeface="Arial Black" panose="020B0A04020102020204" pitchFamily="34" charset="0"/>
              </a:rPr>
              <a:t>Stock Price</a:t>
            </a:r>
          </a:p>
          <a:p>
            <a:r>
              <a:rPr lang="en-CA" sz="1200" dirty="0">
                <a:solidFill>
                  <a:srgbClr val="FF0000"/>
                </a:solidFill>
                <a:latin typeface="Arial Black" panose="020B0A04020102020204" pitchFamily="34" charset="0"/>
              </a:rPr>
              <a:t>Etc.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3435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solidFill>
                  <a:srgbClr val="0070C0"/>
                </a:solidFill>
                <a:latin typeface="Arial Black" panose="020B0A04020102020204" pitchFamily="34" charset="0"/>
              </a:rPr>
              <a:t>Customer Satisfaction</a:t>
            </a:r>
          </a:p>
          <a:p>
            <a:r>
              <a:rPr lang="en-CA" sz="1200" dirty="0">
                <a:solidFill>
                  <a:srgbClr val="0070C0"/>
                </a:solidFill>
                <a:latin typeface="Arial Black" panose="020B0A04020102020204" pitchFamily="34" charset="0"/>
              </a:rPr>
              <a:t>Customer Retention</a:t>
            </a:r>
          </a:p>
          <a:p>
            <a:r>
              <a:rPr lang="en-CA" sz="1200" dirty="0">
                <a:solidFill>
                  <a:srgbClr val="0070C0"/>
                </a:solidFill>
                <a:latin typeface="Arial Black" panose="020B0A04020102020204" pitchFamily="34" charset="0"/>
              </a:rPr>
              <a:t>Customer Engagement</a:t>
            </a:r>
          </a:p>
          <a:p>
            <a:r>
              <a:rPr lang="en-CA" sz="1200" dirty="0">
                <a:solidFill>
                  <a:srgbClr val="0070C0"/>
                </a:solidFill>
                <a:latin typeface="Arial Black" panose="020B0A04020102020204" pitchFamily="34" charset="0"/>
              </a:rPr>
              <a:t>Customer Loyalty</a:t>
            </a:r>
          </a:p>
          <a:p>
            <a:r>
              <a:rPr lang="en-CA" sz="1200" dirty="0">
                <a:solidFill>
                  <a:srgbClr val="0070C0"/>
                </a:solidFill>
                <a:latin typeface="Arial Black" panose="020B0A04020102020204" pitchFamily="34" charset="0"/>
              </a:rPr>
              <a:t>Etc.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2671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7605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People find more value as you progress through the various stages of economies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8722A-0B34-4DA5-B263-7D1E098F7F0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8552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Studies show that </a:t>
            </a:r>
            <a:r>
              <a:rPr lang="en-CA" b="1" dirty="0"/>
              <a:t>86% </a:t>
            </a:r>
            <a:r>
              <a:rPr lang="en-CA" dirty="0"/>
              <a:t>of buyers are willing to pay more for a great customer experience</a:t>
            </a:r>
          </a:p>
          <a:p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Studies show that on average, customers are willing to pay a premium of </a:t>
            </a:r>
            <a:r>
              <a:rPr lang="en-CA" b="1" dirty="0"/>
              <a:t>16% </a:t>
            </a:r>
            <a:r>
              <a:rPr lang="en-CA" dirty="0"/>
              <a:t>for the same product or service if it comes with an exceptional and compelling experience</a:t>
            </a:r>
          </a:p>
          <a:p>
            <a:endParaRPr lang="en-CA" dirty="0"/>
          </a:p>
          <a:p>
            <a:r>
              <a:rPr lang="en-CA" dirty="0"/>
              <a:t>Studies show that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72%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customers will share a positive experience with 6 or more people.  This is great for customer loyalty, retention, marketing, and growth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9EBC4-B885-46F9-B687-85AD41D0D99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2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42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5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4BC52-3ED2-4D3A-B6D3-68F92A322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AFB91-DEFE-4091-83E4-F06743C0F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09388-FDBE-4B05-BA17-18B7F4C0D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1F85-5899-4D5E-84B4-33FEB663E330}" type="datetimeFigureOut">
              <a:rPr lang="en-CA" smtClean="0"/>
              <a:t>2020-10-22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04402-7530-485B-9533-04FBA08B0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F4603-8160-443D-A935-133C3A42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EF91-17E1-414B-BA7A-5A8D64F89F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0449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4137-23D2-4D18-953F-854EF1AD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17432-747E-4C5C-A3BF-8EA9BB12E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B361-521F-46E8-ADB7-5954EA51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1F85-5899-4D5E-84B4-33FEB663E330}" type="datetimeFigureOut">
              <a:rPr lang="en-CA" smtClean="0"/>
              <a:t>2020-10-22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0CE67-6D66-42CE-9776-95D66626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1B830-EF19-49AB-9D5D-4919F5670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EF91-17E1-414B-BA7A-5A8D64F89F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0457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F786-5293-416F-8AC2-2F6E2940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78FE-9AD5-4F9E-ABE8-F29A18324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38542-4C42-48DD-B921-D34CF049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1F85-5899-4D5E-84B4-33FEB663E330}" type="datetimeFigureOut">
              <a:rPr lang="en-CA" smtClean="0"/>
              <a:t>2020-10-22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422E-B795-4E1C-B981-798897B3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016A3-C7C8-4C4C-B854-7B2DF31F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EF91-17E1-414B-BA7A-5A8D64F89F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44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A8E5-A16D-4962-843B-4347A26DD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74417-9E8B-4FB7-B980-E24C84A5B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40444-010C-4E05-A818-8862BE642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B8B63-1706-4372-AD00-7D4D1BE19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1F85-5899-4D5E-84B4-33FEB663E330}" type="datetimeFigureOut">
              <a:rPr lang="en-CA" smtClean="0"/>
              <a:t>2020-10-22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E94EA-4A14-4F45-AFBF-C560B7DE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7D01A-2EFE-4EB2-B3A3-FBAD57B81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EF91-17E1-414B-BA7A-5A8D64F89F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3982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5B5AC-75C9-4797-A4CA-69E7D6007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96010-5E1B-41CA-AB2C-4A63E34C4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4FB86-C171-4C3E-9938-6FA4D317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0BC375-7437-4E09-9B7B-F90233094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D1075-517B-4299-B8EC-1F3E443A91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1CA598-DE2F-42A1-9525-6A155573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1F85-5899-4D5E-84B4-33FEB663E330}" type="datetimeFigureOut">
              <a:rPr lang="en-CA" smtClean="0"/>
              <a:t>2020-10-22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F5342-33F3-497D-BF52-DD84C69F5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370B74-54E6-4B6B-B1D0-454DD776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EF91-17E1-414B-BA7A-5A8D64F89F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5133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26A1-9AE5-45F5-BD7B-106B3ED5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3018F-6519-47B1-89EA-05411AFB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1F85-5899-4D5E-84B4-33FEB663E330}" type="datetimeFigureOut">
              <a:rPr lang="en-CA" smtClean="0"/>
              <a:t>2020-10-22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14054-432A-4769-BB8F-8AD4A050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57A83-D9A7-4D46-BEE0-626CC0C2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EF91-17E1-414B-BA7A-5A8D64F89F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4842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23496-48F4-4CEF-8E87-13E7CBA6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1F85-5899-4D5E-84B4-33FEB663E330}" type="datetimeFigureOut">
              <a:rPr lang="en-CA" smtClean="0"/>
              <a:t>2020-10-22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3699F-029E-45E3-8AAE-3B2A5B174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875CD-7028-4AAC-A124-90DE8BAF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EF91-17E1-414B-BA7A-5A8D64F89F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726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6687-C69C-4223-B453-4680AA64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22243-D294-48E6-AB31-93347B4C0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FF48D-E707-45D0-98BD-9ECBB9E6A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BDB5B-4B3B-4785-BBE5-0903E5049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1F85-5899-4D5E-84B4-33FEB663E330}" type="datetimeFigureOut">
              <a:rPr lang="en-CA" smtClean="0"/>
              <a:t>2020-10-22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A0192-E527-4CB2-B613-1A218E9BA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55E58-58B1-431A-AA4D-C413FFAE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EF91-17E1-414B-BA7A-5A8D64F89F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500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53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41C3B-6A64-4327-B95F-85FCB1EBA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70B174-E743-4280-BC73-6768D453D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3D42D-468E-4F41-A78E-58CFDA1BD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2AFD3-2DA7-4E2E-945E-8B1C03EAC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1F85-5899-4D5E-84B4-33FEB663E330}" type="datetimeFigureOut">
              <a:rPr lang="en-CA" smtClean="0"/>
              <a:t>2020-10-22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2025C-F26D-42AF-8C91-41A90425A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08030-2FE4-4A88-A0B6-59B04716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EF91-17E1-414B-BA7A-5A8D64F89F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1214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A66FD-8799-49E5-B5FA-0FBC2D15A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1B7AA-FBAA-4C84-BD5D-B3C435CDB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32556-01B7-4CDF-AF54-41685FE72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1F85-5899-4D5E-84B4-33FEB663E330}" type="datetimeFigureOut">
              <a:rPr lang="en-CA" smtClean="0"/>
              <a:t>2020-10-22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BF75F-D23C-4A58-BE6B-F5C28FB0A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B3760-FEC2-4C37-8993-D89C4D35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EF91-17E1-414B-BA7A-5A8D64F89F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9845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86DF7-FA0D-47DF-86C8-2FFB5128C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A17B8F-6B72-4CF6-8393-DC705597A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E6629-464A-405E-A340-EE2665FB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1F85-5899-4D5E-84B4-33FEB663E330}" type="datetimeFigureOut">
              <a:rPr lang="en-CA" smtClean="0"/>
              <a:t>2020-10-22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7465D-9ABA-4EC2-8E35-D79B47F77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53421-EBB2-45B1-82A2-D86D6D07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EF91-17E1-414B-BA7A-5A8D64F89F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012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0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0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9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1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3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5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21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2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7" r:id="rId5"/>
    <p:sldLayoutId id="2147483731" r:id="rId6"/>
    <p:sldLayoutId id="2147483732" r:id="rId7"/>
    <p:sldLayoutId id="2147483733" r:id="rId8"/>
    <p:sldLayoutId id="2147483736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BE2BED-9067-4CC6-B9E0-0C1B4DBA6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F74B0-3F24-4167-B731-820955022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BC23D-231F-40D6-A611-5047D37626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71F85-5899-4D5E-84B4-33FEB663E330}" type="datetimeFigureOut">
              <a:rPr lang="en-CA" smtClean="0"/>
              <a:t>2020-10-22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BFA7A-FC89-4DDE-A7C0-0DF571861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5D01D-3577-4AA5-8B8F-2FCFB437F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8EF91-17E1-414B-BA7A-5A8D64F89F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201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dennisgeelen@live.com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F4AE179-A75B-4007-B5FA-8139ACF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8969" y="1168517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31DDF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88040-D6FA-46E0-B9E3-ED26AD00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6149" y="2700729"/>
            <a:ext cx="3971495" cy="1866748"/>
          </a:xfrm>
        </p:spPr>
        <p:txBody>
          <a:bodyPr>
            <a:normAutofit fontScale="90000"/>
          </a:bodyPr>
          <a:lstStyle/>
          <a:p>
            <a:pPr algn="ctr"/>
            <a:r>
              <a:rPr lang="en-CA" sz="5800" dirty="0">
                <a:solidFill>
                  <a:srgbClr val="FFFFFF"/>
                </a:solidFill>
              </a:rPr>
              <a:t>Customer</a:t>
            </a:r>
            <a:br>
              <a:rPr lang="en-CA" sz="5800" dirty="0">
                <a:solidFill>
                  <a:srgbClr val="FFFFFF"/>
                </a:solidFill>
              </a:rPr>
            </a:br>
            <a:r>
              <a:rPr lang="en-CA" sz="5800" dirty="0">
                <a:solidFill>
                  <a:srgbClr val="FFFFFF"/>
                </a:solidFill>
              </a:rPr>
              <a:t>Centric</a:t>
            </a:r>
            <a:br>
              <a:rPr lang="en-CA" sz="5800" dirty="0">
                <a:solidFill>
                  <a:srgbClr val="FFFFFF"/>
                </a:solidFill>
              </a:rPr>
            </a:br>
            <a:r>
              <a:rPr lang="en-CA" sz="5800" dirty="0">
                <a:solidFill>
                  <a:srgbClr val="FFFFFF"/>
                </a:solidFill>
              </a:rPr>
              <a:t>Innovation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31DDF4"/>
          </a:solidFill>
          <a:ln w="38100" cap="rnd">
            <a:solidFill>
              <a:srgbClr val="31DDF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628E7-8E53-4808-9FA4-1B1F43538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663197"/>
            <a:ext cx="5448327" cy="5434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CB47D-686A-4F33-9E1C-5374D8449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58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7399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6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What’s the problem?</a:t>
            </a: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59873-E600-4B60-8B36-B845424B6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349B0-5FE8-4D93-9572-540F04A8C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6A6854-68BD-472F-9D27-6A48766593B0}"/>
              </a:ext>
            </a:extLst>
          </p:cNvPr>
          <p:cNvSpPr txBox="1"/>
          <p:nvPr/>
        </p:nvSpPr>
        <p:spPr>
          <a:xfrm>
            <a:off x="5583890" y="3219551"/>
            <a:ext cx="468718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0070C0"/>
                </a:solidFill>
                <a:latin typeface="Arial Black" panose="020B0A04020102020204" pitchFamily="34" charset="0"/>
              </a:rPr>
              <a:t>Not Flexible</a:t>
            </a:r>
          </a:p>
          <a:p>
            <a:endParaRPr lang="en-CA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en-CA" dirty="0"/>
          </a:p>
        </p:txBody>
      </p:sp>
      <p:pic>
        <p:nvPicPr>
          <p:cNvPr id="1028" name="Picture 4" descr="Are You Too Stubborn To Change? – Robert JR Graham">
            <a:extLst>
              <a:ext uri="{FF2B5EF4-FFF2-40B4-BE49-F238E27FC236}">
                <a16:creationId xmlns:a16="http://schemas.microsoft.com/office/drawing/2014/main" id="{71A1A021-772A-4626-92D6-AC9DEB2B3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16" y="1668923"/>
            <a:ext cx="25336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2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59873-E600-4B60-8B36-B845424B6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349B0-5FE8-4D93-9572-540F04A8C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72D57-DD96-45A6-9DBB-4E9D7AF5B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39"/>
            <a:ext cx="10515600" cy="738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CCI and Non-Profits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8B6E38A-8FD7-4496-A737-AC753158E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52" y="1508760"/>
            <a:ext cx="869289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38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59873-E600-4B60-8B36-B845424B6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349B0-5FE8-4D93-9572-540F04A8C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72D57-DD96-45A6-9DBB-4E9D7AF5B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39"/>
            <a:ext cx="10515600" cy="738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CCI and Non-Profits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D3877B5-47D9-4F22-9EEE-F9F774BDF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52" y="1508760"/>
            <a:ext cx="869289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95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020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26442C-F589-40EB-B5CD-54DAAA1F88E6}"/>
              </a:ext>
            </a:extLst>
          </p:cNvPr>
          <p:cNvSpPr txBox="1"/>
          <p:nvPr/>
        </p:nvSpPr>
        <p:spPr>
          <a:xfrm>
            <a:off x="838200" y="502801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Experience Economy</a:t>
            </a:r>
            <a:endParaRPr lang="en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C611CC-8E71-46EC-8EDB-8A71813DEF33}"/>
              </a:ext>
            </a:extLst>
          </p:cNvPr>
          <p:cNvSpPr txBox="1">
            <a:spLocks/>
          </p:cNvSpPr>
          <p:nvPr/>
        </p:nvSpPr>
        <p:spPr>
          <a:xfrm>
            <a:off x="838200" y="167964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Commodities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A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Products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A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Services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A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Experiences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	</a:t>
            </a: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Transformational Experiences</a:t>
            </a:r>
          </a:p>
        </p:txBody>
      </p:sp>
      <p:pic>
        <p:nvPicPr>
          <p:cNvPr id="7" name="Picture 2" descr="Image result for coffee bean">
            <a:extLst>
              <a:ext uri="{FF2B5EF4-FFF2-40B4-BE49-F238E27FC236}">
                <a16:creationId xmlns:a16="http://schemas.microsoft.com/office/drawing/2014/main" id="{686777D5-E48C-4D88-BAF1-4397D236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9" y="1269612"/>
            <a:ext cx="2165501" cy="2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cup of coffee">
            <a:extLst>
              <a:ext uri="{FF2B5EF4-FFF2-40B4-BE49-F238E27FC236}">
                <a16:creationId xmlns:a16="http://schemas.microsoft.com/office/drawing/2014/main" id="{9DD9BE68-B05C-477A-9DC5-BADCF410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80" y="1934196"/>
            <a:ext cx="2419418" cy="187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7C164-8EEA-4E9F-A4D6-FB3C5DE94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758" y="2617510"/>
            <a:ext cx="2743266" cy="1878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51BF60-D093-4615-9020-B74906869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111" y="3304386"/>
            <a:ext cx="2582226" cy="204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B5E41-223F-4A2F-86AB-E6632072A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9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>
                <a:solidFill>
                  <a:srgbClr val="0070C0"/>
                </a:solidFill>
              </a:rPr>
              <a:t>       </a:t>
            </a:r>
            <a:r>
              <a:rPr lang="en-CA" sz="4400" b="1" dirty="0">
                <a:solidFill>
                  <a:srgbClr val="0070C0"/>
                </a:solidFill>
              </a:rPr>
              <a:t>They find more value in it </a:t>
            </a:r>
          </a:p>
          <a:p>
            <a:pPr marL="0" indent="0">
              <a:buNone/>
            </a:pPr>
            <a:r>
              <a:rPr lang="en-CA" sz="4400" b="1" dirty="0">
                <a:solidFill>
                  <a:srgbClr val="0070C0"/>
                </a:solidFill>
              </a:rPr>
              <a:t>	 It resonates with them more</a:t>
            </a:r>
          </a:p>
          <a:p>
            <a:pPr marL="0" indent="0">
              <a:buNone/>
            </a:pPr>
            <a:r>
              <a:rPr lang="en-CA" sz="4400" b="1" dirty="0">
                <a:solidFill>
                  <a:srgbClr val="0070C0"/>
                </a:solidFill>
              </a:rPr>
              <a:t>	     Excited to share with others</a:t>
            </a:r>
          </a:p>
          <a:p>
            <a:pPr marL="0" indent="0">
              <a:buNone/>
            </a:pPr>
            <a:endParaRPr lang="en-CA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A great customer experience is intentionally designed to </a:t>
            </a:r>
            <a:r>
              <a:rPr lang="en-US" b="1" u="sng" dirty="0">
                <a:solidFill>
                  <a:srgbClr val="002060"/>
                </a:solidFill>
              </a:rPr>
              <a:t>resonate</a:t>
            </a:r>
            <a:r>
              <a:rPr lang="en-US" b="1" dirty="0">
                <a:solidFill>
                  <a:srgbClr val="002060"/>
                </a:solidFill>
              </a:rPr>
              <a:t> with them and create </a:t>
            </a:r>
            <a:r>
              <a:rPr lang="en-US" b="1" u="sng" dirty="0">
                <a:solidFill>
                  <a:srgbClr val="002060"/>
                </a:solidFill>
              </a:rPr>
              <a:t>loyalty</a:t>
            </a:r>
            <a:r>
              <a:rPr lang="en-US" b="1" dirty="0">
                <a:solidFill>
                  <a:srgbClr val="002060"/>
                </a:solidFill>
              </a:rPr>
              <a:t> to you and your brand.</a:t>
            </a:r>
          </a:p>
          <a:p>
            <a:pPr marL="0" indent="0">
              <a:buNone/>
            </a:pP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C5AB9-1C8A-46DC-B9E4-D24E29C55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B7AF51-4367-4B1C-A090-D2FF062AF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3076" name="Picture 4" descr="Blue checkmark icon - Free blue check mark icons">
            <a:extLst>
              <a:ext uri="{FF2B5EF4-FFF2-40B4-BE49-F238E27FC236}">
                <a16:creationId xmlns:a16="http://schemas.microsoft.com/office/drawing/2014/main" id="{477988D5-13BC-4316-8CEB-07E03C0C1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362" y="1270000"/>
            <a:ext cx="802323" cy="80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lue checkmark icon - Free blue check mark icons">
            <a:extLst>
              <a:ext uri="{FF2B5EF4-FFF2-40B4-BE49-F238E27FC236}">
                <a16:creationId xmlns:a16="http://schemas.microsoft.com/office/drawing/2014/main" id="{5CABDED6-26FF-4DDE-A7F5-BBED138A6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734" y="2072323"/>
            <a:ext cx="802323" cy="80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lue checkmark icon - Free blue check mark icons">
            <a:extLst>
              <a:ext uri="{FF2B5EF4-FFF2-40B4-BE49-F238E27FC236}">
                <a16:creationId xmlns:a16="http://schemas.microsoft.com/office/drawing/2014/main" id="{32DBBFA1-0BEB-452A-B6E6-EAA278A50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44" y="2851468"/>
            <a:ext cx="802323" cy="80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80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F061-3A50-410B-BE5E-003FD4E6E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434" y="53280"/>
            <a:ext cx="10515600" cy="1325563"/>
          </a:xfrm>
        </p:spPr>
        <p:txBody>
          <a:bodyPr>
            <a:normAutofit/>
          </a:bodyPr>
          <a:lstStyle/>
          <a:p>
            <a:r>
              <a:rPr lang="en-CA" sz="5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SUPER CX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B5E41-223F-4A2F-86AB-E6632072A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5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 </a:t>
            </a: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- Surprising</a:t>
            </a:r>
            <a:endParaRPr lang="en-CA" sz="5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CA" sz="5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U </a:t>
            </a: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- Unique</a:t>
            </a:r>
          </a:p>
          <a:p>
            <a:pPr marL="0" indent="0">
              <a:buNone/>
            </a:pPr>
            <a:r>
              <a:rPr lang="en-CA" sz="5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 </a:t>
            </a: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- Personalized</a:t>
            </a:r>
          </a:p>
          <a:p>
            <a:pPr marL="0" indent="0">
              <a:buNone/>
            </a:pPr>
            <a:r>
              <a:rPr lang="en-CA" sz="5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E </a:t>
            </a: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- Engaging</a:t>
            </a:r>
          </a:p>
          <a:p>
            <a:pPr marL="0" indent="0">
              <a:buNone/>
            </a:pPr>
            <a:r>
              <a:rPr lang="en-CA" sz="5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R </a:t>
            </a: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- Repeatable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37B03-AF32-4DB6-B053-82909179E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13" y="943908"/>
            <a:ext cx="6598921" cy="5449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32B4E0-6438-4D29-87C8-A0A16025D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8E4A2-75B3-42D6-AACA-FA881003D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6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020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26442C-F589-40EB-B5CD-54DAAA1F88E6}"/>
              </a:ext>
            </a:extLst>
          </p:cNvPr>
          <p:cNvSpPr txBox="1"/>
          <p:nvPr/>
        </p:nvSpPr>
        <p:spPr>
          <a:xfrm>
            <a:off x="752472" y="401201"/>
            <a:ext cx="105156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Where Are Some Opportunities for You to Operate in The Experience Economy?</a:t>
            </a:r>
          </a:p>
          <a:p>
            <a:pPr lvl="0"/>
            <a:endParaRPr lang="en-CA" sz="40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Donors?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Members?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Volunteers?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Your Community?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CA" sz="40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lvl="1"/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Your website…your building…your events…etc.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8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020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26442C-F589-40EB-B5CD-54DAAA1F88E6}"/>
              </a:ext>
            </a:extLst>
          </p:cNvPr>
          <p:cNvSpPr txBox="1"/>
          <p:nvPr/>
        </p:nvSpPr>
        <p:spPr>
          <a:xfrm>
            <a:off x="752472" y="401201"/>
            <a:ext cx="10515600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b="1" dirty="0"/>
          </a:p>
          <a:p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WHAT ABOUT INNOVATION?</a:t>
            </a:r>
          </a:p>
          <a:p>
            <a:endParaRPr lang="en-CA" sz="40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McKinsey Study in 2016</a:t>
            </a:r>
          </a:p>
          <a:p>
            <a:endParaRPr lang="en-CA" sz="40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r>
              <a:rPr lang="en-US" sz="133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en-CA" sz="133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B6A0E-A39A-4DBC-8605-441355053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F2190-A93C-4EAD-8B85-A01D82A4E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2052" name="Picture 4" descr="10 (In)Famous CEOs in International Business - International Business  Degree Guide">
            <a:extLst>
              <a:ext uri="{FF2B5EF4-FFF2-40B4-BE49-F238E27FC236}">
                <a16:creationId xmlns:a16="http://schemas.microsoft.com/office/drawing/2014/main" id="{097B7D8D-01B7-4143-A114-9042393A8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40" y="279440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y Is The World Split Into Countries? | Vermont Public Radio">
            <a:extLst>
              <a:ext uri="{FF2B5EF4-FFF2-40B4-BE49-F238E27FC236}">
                <a16:creationId xmlns:a16="http://schemas.microsoft.com/office/drawing/2014/main" id="{5F290C91-27BD-49D9-B9A3-AF1EA0302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128" y="3429000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e solar system: Facts about our cosmic neighborhood | Live Science">
            <a:extLst>
              <a:ext uri="{FF2B5EF4-FFF2-40B4-BE49-F238E27FC236}">
                <a16:creationId xmlns:a16="http://schemas.microsoft.com/office/drawing/2014/main" id="{0DC597D4-C340-49BB-8DFA-5F95DA578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769" y="2794407"/>
            <a:ext cx="3729488" cy="280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F8EE6C6-7CB7-49DA-96B5-E8EF95F89DA3}"/>
              </a:ext>
            </a:extLst>
          </p:cNvPr>
          <p:cNvSpPr/>
          <p:nvPr/>
        </p:nvSpPr>
        <p:spPr>
          <a:xfrm rot="5400000">
            <a:off x="8347148" y="2556984"/>
            <a:ext cx="1781507" cy="2093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79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020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26442C-F589-40EB-B5CD-54DAAA1F88E6}"/>
              </a:ext>
            </a:extLst>
          </p:cNvPr>
          <p:cNvSpPr txBox="1"/>
          <p:nvPr/>
        </p:nvSpPr>
        <p:spPr>
          <a:xfrm>
            <a:off x="752472" y="401201"/>
            <a:ext cx="105156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b="1" dirty="0"/>
          </a:p>
          <a:p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WHAT ABOUT INNOVATION?</a:t>
            </a:r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r>
              <a:rPr lang="en-US" sz="133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84%</a:t>
            </a:r>
            <a:endParaRPr lang="en-CA" sz="13300" dirty="0"/>
          </a:p>
        </p:txBody>
      </p:sp>
      <p:pic>
        <p:nvPicPr>
          <p:cNvPr id="5" name="Picture 4" descr="A hand holding a light&#10;&#10;Description automatically generated">
            <a:extLst>
              <a:ext uri="{FF2B5EF4-FFF2-40B4-BE49-F238E27FC236}">
                <a16:creationId xmlns:a16="http://schemas.microsoft.com/office/drawing/2014/main" id="{BC38807F-2B19-43FF-87C3-042CD5970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97" y="1900810"/>
            <a:ext cx="6027424" cy="3654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B6A0E-A39A-4DBC-8605-441355053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F2190-A93C-4EAD-8B85-A01D82A4E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020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26442C-F589-40EB-B5CD-54DAAA1F88E6}"/>
              </a:ext>
            </a:extLst>
          </p:cNvPr>
          <p:cNvSpPr txBox="1"/>
          <p:nvPr/>
        </p:nvSpPr>
        <p:spPr>
          <a:xfrm>
            <a:off x="752472" y="401201"/>
            <a:ext cx="10515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CA" sz="40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6 Tips to create a culture of innovation:</a:t>
            </a:r>
          </a:p>
          <a:p>
            <a:endParaRPr lang="en-CA" sz="2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AutoNum type="arabicPeriod"/>
            </a:pPr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Be intentional about having innovation/brainstorming meetings</a:t>
            </a:r>
          </a:p>
          <a:p>
            <a:pPr marL="457200" indent="-457200">
              <a:buAutoNum type="arabicPeriod"/>
            </a:pPr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Diversity and inclusion</a:t>
            </a:r>
          </a:p>
          <a:p>
            <a:pPr marL="457200" indent="-457200">
              <a:buAutoNum type="arabicPeriod"/>
            </a:pPr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Question your assumptions and biases</a:t>
            </a:r>
          </a:p>
          <a:p>
            <a:pPr marL="457200" indent="-457200">
              <a:buAutoNum type="arabicPeriod"/>
            </a:pPr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Start from a position of empathy</a:t>
            </a:r>
          </a:p>
          <a:p>
            <a:pPr marL="457200" indent="-457200">
              <a:buAutoNum type="arabicPeriod"/>
            </a:pPr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Go small – pilot</a:t>
            </a:r>
          </a:p>
          <a:p>
            <a:pPr marL="457200" indent="-457200">
              <a:buAutoNum type="arabicPeriod"/>
            </a:pPr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Test…test…test – get feedback!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C6516-699A-48AA-ABDA-2D7C137BA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D2BBA-A39A-467B-9B1C-54EB05F2B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5" name="Picture 2" descr="Four concrete ways to create a culture of innovation - Canadian Business">
            <a:extLst>
              <a:ext uri="{FF2B5EF4-FFF2-40B4-BE49-F238E27FC236}">
                <a16:creationId xmlns:a16="http://schemas.microsoft.com/office/drawing/2014/main" id="{0B212297-87AB-4368-AD55-222FC8887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618" y="3429000"/>
            <a:ext cx="465772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What George Costanza Can Teach You About Selling">
            <a:extLst>
              <a:ext uri="{FF2B5EF4-FFF2-40B4-BE49-F238E27FC236}">
                <a16:creationId xmlns:a16="http://schemas.microsoft.com/office/drawing/2014/main" id="{AB49A9FC-3009-470C-A05E-445526F8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09" y="3429000"/>
            <a:ext cx="4628025" cy="259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Jason Statham - IMDb">
            <a:extLst>
              <a:ext uri="{FF2B5EF4-FFF2-40B4-BE49-F238E27FC236}">
                <a16:creationId xmlns:a16="http://schemas.microsoft.com/office/drawing/2014/main" id="{7ACAD6B5-52F1-4AA7-BF62-BE64BD56E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289" y="4260724"/>
            <a:ext cx="16954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ang, Bruce Willis, How Did You Get So Good at Bowling?">
            <a:extLst>
              <a:ext uri="{FF2B5EF4-FFF2-40B4-BE49-F238E27FC236}">
                <a16:creationId xmlns:a16="http://schemas.microsoft.com/office/drawing/2014/main" id="{A6FC62F5-5214-4799-A866-C9CBAF53D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74" y="449841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60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020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C6516-699A-48AA-ABDA-2D7C137BA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D2BBA-A39A-467B-9B1C-54EB05F2B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3076" name="Picture 4" descr="Buying iPhone 12? Go through this checklist on your old phone now - CNET">
            <a:extLst>
              <a:ext uri="{FF2B5EF4-FFF2-40B4-BE49-F238E27FC236}">
                <a16:creationId xmlns:a16="http://schemas.microsoft.com/office/drawing/2014/main" id="{59F2FD4A-12B4-43AE-873B-B7F8584B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780" y="527867"/>
            <a:ext cx="7385854" cy="49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989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020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C6516-699A-48AA-ABDA-2D7C137BA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D2BBA-A39A-467B-9B1C-54EB05F2B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3076" name="Picture 4" descr="Buying iPhone 12? Go through this checklist on your old phone now - CNET">
            <a:extLst>
              <a:ext uri="{FF2B5EF4-FFF2-40B4-BE49-F238E27FC236}">
                <a16:creationId xmlns:a16="http://schemas.microsoft.com/office/drawing/2014/main" id="{59F2FD4A-12B4-43AE-873B-B7F8584B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780" y="527867"/>
            <a:ext cx="7385854" cy="49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288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020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C6516-699A-48AA-ABDA-2D7C137BA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D2BBA-A39A-467B-9B1C-54EB05F2B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4CCEE1-E4F0-4860-B817-9BCC5B84341B}"/>
              </a:ext>
            </a:extLst>
          </p:cNvPr>
          <p:cNvSpPr txBox="1"/>
          <p:nvPr/>
        </p:nvSpPr>
        <p:spPr>
          <a:xfrm>
            <a:off x="725213" y="2367441"/>
            <a:ext cx="9091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WHAT TOOLS CAN YOU USE TO SPARK IDEAS?</a:t>
            </a:r>
          </a:p>
        </p:txBody>
      </p:sp>
      <p:pic>
        <p:nvPicPr>
          <p:cNvPr id="1026" name="Picture 2" descr="thinkpak hashtag on Twitter">
            <a:extLst>
              <a:ext uri="{FF2B5EF4-FFF2-40B4-BE49-F238E27FC236}">
                <a16:creationId xmlns:a16="http://schemas.microsoft.com/office/drawing/2014/main" id="{108ED330-414E-4DC9-B1C3-9989CFB68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72" y="429237"/>
            <a:ext cx="3195310" cy="179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65A75F-3F7D-48F9-9F3C-34A4C569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56" y="3199824"/>
            <a:ext cx="4147937" cy="31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69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04D7CF-1F27-4C96-8FD7-21FB37418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7256" y="323850"/>
            <a:ext cx="3205946" cy="28765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3D3C4-B2E5-483F-B2E0-CCE0D69CD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093">
            <a:off x="1375570" y="2001654"/>
            <a:ext cx="3743325" cy="2807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726698-6F8E-4939-9BF0-0AFDCC9A4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189626"/>
            <a:ext cx="4981575" cy="3736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D31D27-7D8B-4031-AEA9-ACC912F0C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005">
            <a:off x="6597483" y="1302391"/>
            <a:ext cx="4695825" cy="35218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F5661E-FBD8-454C-A2EF-73214690EC46}"/>
              </a:ext>
            </a:extLst>
          </p:cNvPr>
          <p:cNvSpPr txBox="1">
            <a:spLocks/>
          </p:cNvSpPr>
          <p:nvPr/>
        </p:nvSpPr>
        <p:spPr>
          <a:xfrm>
            <a:off x="465270" y="4911012"/>
            <a:ext cx="85344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bg1"/>
                </a:solidFill>
              </a:rPr>
              <a:t>Innovation game - prototypes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5C6B97-1BAA-4DBD-93BB-B7C7B505C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8C0F7C-9294-41DA-9686-095154C6A2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7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020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26442C-F589-40EB-B5CD-54DAAA1F88E6}"/>
              </a:ext>
            </a:extLst>
          </p:cNvPr>
          <p:cNvSpPr txBox="1"/>
          <p:nvPr/>
        </p:nvSpPr>
        <p:spPr>
          <a:xfrm>
            <a:off x="752472" y="401201"/>
            <a:ext cx="10515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WHAT ABOUT INNOVATION?</a:t>
            </a:r>
          </a:p>
          <a:p>
            <a:pPr lvl="0"/>
            <a:endParaRPr lang="en-CA" sz="40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Be intentional about finding new and better ways to do things!</a:t>
            </a:r>
          </a:p>
          <a:p>
            <a:endParaRPr lang="en-CA" sz="2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Where can you be innovative?: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Fundraising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Events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Operations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Website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Physical location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And more!</a:t>
            </a:r>
          </a:p>
        </p:txBody>
      </p:sp>
      <p:pic>
        <p:nvPicPr>
          <p:cNvPr id="2050" name="Picture 2" descr="Four concrete ways to create a culture of innovation - Canadian Business">
            <a:extLst>
              <a:ext uri="{FF2B5EF4-FFF2-40B4-BE49-F238E27FC236}">
                <a16:creationId xmlns:a16="http://schemas.microsoft.com/office/drawing/2014/main" id="{822143DF-97CD-45A6-82AE-701BB3339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95" y="2589917"/>
            <a:ext cx="465772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C6516-699A-48AA-ABDA-2D7C137BA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D2BBA-A39A-467B-9B1C-54EB05F2B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9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020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26442C-F589-40EB-B5CD-54DAAA1F88E6}"/>
              </a:ext>
            </a:extLst>
          </p:cNvPr>
          <p:cNvSpPr txBox="1"/>
          <p:nvPr/>
        </p:nvSpPr>
        <p:spPr>
          <a:xfrm>
            <a:off x="752472" y="401201"/>
            <a:ext cx="10515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WHAT’S NEXT?</a:t>
            </a:r>
          </a:p>
          <a:p>
            <a:pPr lvl="0"/>
            <a:endParaRPr lang="en-CA" sz="40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lvl="0"/>
            <a:endParaRPr lang="en-CA" sz="40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lvl="0"/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Get to know who you serve</a:t>
            </a:r>
          </a:p>
          <a:p>
            <a:pPr lvl="0"/>
            <a:endParaRPr lang="en-CA" sz="40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lvl="0"/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        Create the ultimate CX for them</a:t>
            </a:r>
          </a:p>
          <a:p>
            <a:pPr lvl="0"/>
            <a:endParaRPr lang="en-CA" sz="40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lvl="0"/>
            <a:r>
              <a:rPr lang="en-CA" sz="4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                     Dare to be different!</a:t>
            </a:r>
            <a:endParaRPr lang="en-CA" sz="2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C6516-699A-48AA-ABDA-2D7C137BA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D2BBA-A39A-467B-9B1C-54EB05F2B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7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B5E41-223F-4A2F-86AB-E6632072A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sz="4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THANK-YOU!</a:t>
            </a:r>
          </a:p>
          <a:p>
            <a:pPr marL="0" indent="0">
              <a:buNone/>
            </a:pPr>
            <a:endParaRPr lang="en-CA" sz="32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	</a:t>
            </a:r>
          </a:p>
          <a:p>
            <a:pPr marL="0" indent="0">
              <a:buNone/>
            </a:pP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WEB </a:t>
            </a:r>
          </a:p>
          <a:p>
            <a:pPr marL="0" indent="0">
              <a:buNone/>
            </a:pP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    www.zero-in.ca</a:t>
            </a:r>
          </a:p>
          <a:p>
            <a:pPr marL="0" indent="0">
              <a:buNone/>
            </a:pP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    Amazon</a:t>
            </a:r>
          </a:p>
          <a:p>
            <a:pPr marL="0" indent="0">
              <a:buNone/>
            </a:pP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Kent Bookstore in Lindsay</a:t>
            </a:r>
          </a:p>
          <a:p>
            <a:pPr marL="0" indent="0">
              <a:buNone/>
            </a:pPr>
            <a:endParaRPr lang="en-CA" sz="32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				        EMAIL - </a:t>
            </a: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  <a:hlinkClick r:id="rId2"/>
              </a:rPr>
              <a:t>dennisgeelen@live.com</a:t>
            </a:r>
            <a:endParaRPr lang="en-CA" sz="32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				        Cell – 705-821-1201</a:t>
            </a:r>
          </a:p>
          <a:p>
            <a:pPr marL="0" indent="0">
              <a:buNone/>
            </a:pPr>
            <a:endParaRPr lang="en-CA" sz="32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32B4E0-6438-4D29-87C8-A0A16025D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8E4A2-75B3-42D6-AACA-FA881003D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F5415F-DC31-4DE9-B0BE-7A23DC913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83" y="1027906"/>
            <a:ext cx="4556190" cy="3037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6758B-3B2D-4AC7-A59C-AEF590EDD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66" y="4377576"/>
            <a:ext cx="1721048" cy="172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3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7399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CA" sz="4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CUSTOMER CENTRIC INNOVATION</a:t>
            </a:r>
          </a:p>
          <a:p>
            <a:pPr marL="0" indent="0">
              <a:buNone/>
            </a:pPr>
            <a:r>
              <a:rPr lang="en-CA" sz="4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      </a:t>
            </a:r>
            <a:r>
              <a:rPr lang="en-CA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HOW CCI APPLIES TO NON-PROFITS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59873-E600-4B60-8B36-B845424B6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349B0-5FE8-4D93-9572-540F04A8C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02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020"/>
            <a:ext cx="10515600" cy="13128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26442C-F589-40EB-B5CD-54DAAA1F88E6}"/>
              </a:ext>
            </a:extLst>
          </p:cNvPr>
          <p:cNvSpPr txBox="1"/>
          <p:nvPr/>
        </p:nvSpPr>
        <p:spPr>
          <a:xfrm>
            <a:off x="752472" y="401201"/>
            <a:ext cx="1051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ZERO IN FORMULA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C6516-699A-48AA-ABDA-2D7C137BA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D2BBA-A39A-467B-9B1C-54EB05F2B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DF384C6-27E1-494D-BBDF-6B0E75BC4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445" y="1610545"/>
            <a:ext cx="8692896" cy="3840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DD07FC-5864-48C6-891C-7DC708E0F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655" y="1747342"/>
            <a:ext cx="5044343" cy="33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020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CA" sz="96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I GET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59873-E600-4B60-8B36-B845424B6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349B0-5FE8-4D93-9572-540F04A8C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DCF01D-33C4-484F-A448-F0163BA74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6" y="667585"/>
            <a:ext cx="2668903" cy="26689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618161-2EF7-4A6D-9083-174B94907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3230" y="350520"/>
            <a:ext cx="3838575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4B1D95-3E0E-4227-9ECF-1BF5998D27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3234" y="4678678"/>
            <a:ext cx="4724400" cy="14192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BC7EF17-D77B-46AE-A1DC-1D112DE1D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09" y="3614023"/>
            <a:ext cx="2986918" cy="194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69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7399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6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What comes to mind?</a:t>
            </a: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59873-E600-4B60-8B36-B845424B6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349B0-5FE8-4D93-9572-540F04A8C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1026" name="Picture 2" descr="Clint Day Shares what is Current in Entrepreneurship">
            <a:extLst>
              <a:ext uri="{FF2B5EF4-FFF2-40B4-BE49-F238E27FC236}">
                <a16:creationId xmlns:a16="http://schemas.microsoft.com/office/drawing/2014/main" id="{49B163CE-9EF6-4708-A8DC-17C210B59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63" y="1912391"/>
            <a:ext cx="5064625" cy="36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ockbuster Vector Logo - Download Free SVG Icon | Worldvectorlogo">
            <a:extLst>
              <a:ext uri="{FF2B5EF4-FFF2-40B4-BE49-F238E27FC236}">
                <a16:creationId xmlns:a16="http://schemas.microsoft.com/office/drawing/2014/main" id="{EA042984-B46D-4E09-A026-535163E6A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2006">
            <a:off x="8799195" y="1789535"/>
            <a:ext cx="26765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dak logo evolution, latest design by Work-Order | Logo Design Love">
            <a:extLst>
              <a:ext uri="{FF2B5EF4-FFF2-40B4-BE49-F238E27FC236}">
                <a16:creationId xmlns:a16="http://schemas.microsoft.com/office/drawing/2014/main" id="{04B623B9-B4FD-4792-AA3C-3C870CFA6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204">
            <a:off x="630537" y="218043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ars begins reinvention strategy with new, modern logo">
            <a:extLst>
              <a:ext uri="{FF2B5EF4-FFF2-40B4-BE49-F238E27FC236}">
                <a16:creationId xmlns:a16="http://schemas.microsoft.com/office/drawing/2014/main" id="{7B17D173-70C4-4FC8-B383-0FC719A88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00" y="4807757"/>
            <a:ext cx="31146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1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7399"/>
            <a:ext cx="10515600" cy="42519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66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stats are scary!</a:t>
            </a:r>
          </a:p>
          <a:p>
            <a:pPr marL="0" indent="0">
              <a:buNone/>
            </a:pPr>
            <a:r>
              <a:rPr lang="en-CA" sz="6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                        </a:t>
            </a:r>
          </a:p>
          <a:p>
            <a:pPr marL="0" indent="0">
              <a:buNone/>
            </a:pPr>
            <a:r>
              <a:rPr lang="en-CA" sz="66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          </a:t>
            </a:r>
          </a:p>
          <a:p>
            <a:pPr marL="0" indent="0">
              <a:buNone/>
            </a:pPr>
            <a:r>
              <a:rPr lang="en-CA" sz="6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                    </a:t>
            </a:r>
            <a:endParaRPr lang="en-CA" sz="44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66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66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CA" sz="66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59873-E600-4B60-8B36-B845424B6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349B0-5FE8-4D93-9572-540F04A8C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59368D-CF5E-4A61-A162-6A09082CC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400" y="3128962"/>
            <a:ext cx="8934240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08C1B7-239D-47C2-8A64-82B403C30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978" y="2328862"/>
            <a:ext cx="1790700" cy="80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661FFC-1BBF-4640-8193-E52E823D7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288" y="3729037"/>
            <a:ext cx="1866900" cy="89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137AF7-9598-4DB9-824C-8E13B8CEB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695" y="2425852"/>
            <a:ext cx="1771650" cy="67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7BAD95-5ABE-4B48-AED7-BA62E0CEA8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4990" y="3729037"/>
            <a:ext cx="17716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1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7399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6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What’s the problem?</a:t>
            </a: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59873-E600-4B60-8B36-B845424B6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349B0-5FE8-4D93-9572-540F04A8C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971E65C-41A2-4C4E-A006-E267DA697418}"/>
              </a:ext>
            </a:extLst>
          </p:cNvPr>
          <p:cNvSpPr/>
          <p:nvPr/>
        </p:nvSpPr>
        <p:spPr>
          <a:xfrm>
            <a:off x="2898743" y="3604573"/>
            <a:ext cx="414778" cy="351148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C04B10-33BE-4F73-AFD3-0EC8048E306A}"/>
              </a:ext>
            </a:extLst>
          </p:cNvPr>
          <p:cNvSpPr/>
          <p:nvPr/>
        </p:nvSpPr>
        <p:spPr>
          <a:xfrm>
            <a:off x="1725106" y="2397831"/>
            <a:ext cx="2762053" cy="276463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5FB35055-8CAF-4D06-A9DE-CAD230C377B5}"/>
              </a:ext>
            </a:extLst>
          </p:cNvPr>
          <p:cNvSpPr/>
          <p:nvPr/>
        </p:nvSpPr>
        <p:spPr>
          <a:xfrm>
            <a:off x="3429989" y="3631086"/>
            <a:ext cx="651817" cy="29812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59D847A0-3AD0-409A-8B73-A8FB7908C605}"/>
              </a:ext>
            </a:extLst>
          </p:cNvPr>
          <p:cNvSpPr/>
          <p:nvPr/>
        </p:nvSpPr>
        <p:spPr>
          <a:xfrm rot="5400000">
            <a:off x="2780223" y="4273209"/>
            <a:ext cx="651817" cy="29812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0A2CD40D-07D8-4D7D-B93A-2754B3A68BD5}"/>
              </a:ext>
            </a:extLst>
          </p:cNvPr>
          <p:cNvSpPr/>
          <p:nvPr/>
        </p:nvSpPr>
        <p:spPr>
          <a:xfrm rot="10800000">
            <a:off x="2106201" y="3631086"/>
            <a:ext cx="651817" cy="29812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815C32A9-18C4-4906-ACDC-080DB7C4E0A1}"/>
              </a:ext>
            </a:extLst>
          </p:cNvPr>
          <p:cNvSpPr/>
          <p:nvPr/>
        </p:nvSpPr>
        <p:spPr>
          <a:xfrm rot="16200000">
            <a:off x="2780223" y="2988963"/>
            <a:ext cx="651817" cy="29812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E700F-775F-4B84-9F2C-7157B9DD35BC}"/>
              </a:ext>
            </a:extLst>
          </p:cNvPr>
          <p:cNvSpPr txBox="1"/>
          <p:nvPr/>
        </p:nvSpPr>
        <p:spPr>
          <a:xfrm>
            <a:off x="5120902" y="3463933"/>
            <a:ext cx="44494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How are we doing?</a:t>
            </a:r>
          </a:p>
          <a:p>
            <a:endParaRPr lang="en-CA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343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A5FB-2878-4C37-983C-9BE51FA5F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7399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6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What’s the solution?</a:t>
            </a:r>
            <a:endParaRPr lang="en-CA" sz="44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59873-E600-4B60-8B36-B845424B6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6" y="6097903"/>
            <a:ext cx="2825138" cy="607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349B0-5FE8-4D93-9572-540F04A8C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69957"/>
            <a:ext cx="2578780" cy="140536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971E65C-41A2-4C4E-A006-E267DA697418}"/>
              </a:ext>
            </a:extLst>
          </p:cNvPr>
          <p:cNvSpPr/>
          <p:nvPr/>
        </p:nvSpPr>
        <p:spPr>
          <a:xfrm>
            <a:off x="2898743" y="3604573"/>
            <a:ext cx="414778" cy="351148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C04B10-33BE-4F73-AFD3-0EC8048E306A}"/>
              </a:ext>
            </a:extLst>
          </p:cNvPr>
          <p:cNvSpPr/>
          <p:nvPr/>
        </p:nvSpPr>
        <p:spPr>
          <a:xfrm>
            <a:off x="1725106" y="2397831"/>
            <a:ext cx="2762053" cy="276463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59D847A0-3AD0-409A-8B73-A8FB7908C605}"/>
              </a:ext>
            </a:extLst>
          </p:cNvPr>
          <p:cNvSpPr/>
          <p:nvPr/>
        </p:nvSpPr>
        <p:spPr>
          <a:xfrm rot="16200000">
            <a:off x="2648735" y="4404697"/>
            <a:ext cx="892997" cy="276326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75C99A7A-C83C-4F4F-87EA-BEDE85B9B3CA}"/>
              </a:ext>
            </a:extLst>
          </p:cNvPr>
          <p:cNvSpPr/>
          <p:nvPr/>
        </p:nvSpPr>
        <p:spPr>
          <a:xfrm rot="10800000">
            <a:off x="3453841" y="3604573"/>
            <a:ext cx="892997" cy="276328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C3003F05-616E-47D0-BA0A-E9FA86CE1E21}"/>
              </a:ext>
            </a:extLst>
          </p:cNvPr>
          <p:cNvSpPr/>
          <p:nvPr/>
        </p:nvSpPr>
        <p:spPr>
          <a:xfrm rot="5400000">
            <a:off x="2648734" y="2879271"/>
            <a:ext cx="892997" cy="276328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2450F054-F6E5-4D7F-BF07-2BD8CD06213B}"/>
              </a:ext>
            </a:extLst>
          </p:cNvPr>
          <p:cNvSpPr/>
          <p:nvPr/>
        </p:nvSpPr>
        <p:spPr>
          <a:xfrm>
            <a:off x="1883146" y="3608870"/>
            <a:ext cx="892997" cy="276328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6A6854-68BD-472F-9D27-6A48766593B0}"/>
              </a:ext>
            </a:extLst>
          </p:cNvPr>
          <p:cNvSpPr txBox="1"/>
          <p:nvPr/>
        </p:nvSpPr>
        <p:spPr>
          <a:xfrm>
            <a:off x="5144052" y="3429000"/>
            <a:ext cx="468718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0070C0"/>
                </a:solidFill>
                <a:latin typeface="Arial Black" panose="020B0A04020102020204" pitchFamily="34" charset="0"/>
              </a:rPr>
              <a:t>Are We Adding Value?</a:t>
            </a:r>
          </a:p>
          <a:p>
            <a:endParaRPr lang="en-CA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221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2185</TotalTime>
  <Words>715</Words>
  <Application>Microsoft Office PowerPoint</Application>
  <PresentationFormat>Widescreen</PresentationFormat>
  <Paragraphs>183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Black</vt:lpstr>
      <vt:lpstr>Arial Narrow</vt:lpstr>
      <vt:lpstr>Arial Rounded MT Bold</vt:lpstr>
      <vt:lpstr>Calibri</vt:lpstr>
      <vt:lpstr>Calibri Light</vt:lpstr>
      <vt:lpstr>Modern Love</vt:lpstr>
      <vt:lpstr>The Hand</vt:lpstr>
      <vt:lpstr>SketchyVTI</vt:lpstr>
      <vt:lpstr>Office Theme</vt:lpstr>
      <vt:lpstr>Customer Centric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 CX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Customer Centric Innovation</dc:title>
  <dc:creator>Dennis Geelen</dc:creator>
  <cp:lastModifiedBy>Dennis Geelen</cp:lastModifiedBy>
  <cp:revision>57</cp:revision>
  <dcterms:created xsi:type="dcterms:W3CDTF">2020-10-09T14:04:05Z</dcterms:created>
  <dcterms:modified xsi:type="dcterms:W3CDTF">2020-10-22T13:44:28Z</dcterms:modified>
</cp:coreProperties>
</file>