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08" r:id="rId1"/>
  </p:sldMasterIdLst>
  <p:notesMasterIdLst>
    <p:notesMasterId r:id="rId27"/>
  </p:notesMasterIdLst>
  <p:sldIdLst>
    <p:sldId id="282" r:id="rId2"/>
    <p:sldId id="290" r:id="rId3"/>
    <p:sldId id="275" r:id="rId4"/>
    <p:sldId id="286" r:id="rId5"/>
    <p:sldId id="288" r:id="rId6"/>
    <p:sldId id="289" r:id="rId7"/>
    <p:sldId id="291" r:id="rId8"/>
    <p:sldId id="292" r:id="rId9"/>
    <p:sldId id="281" r:id="rId10"/>
    <p:sldId id="287" r:id="rId11"/>
    <p:sldId id="283" r:id="rId12"/>
    <p:sldId id="279" r:id="rId13"/>
    <p:sldId id="258" r:id="rId14"/>
    <p:sldId id="259" r:id="rId15"/>
    <p:sldId id="266" r:id="rId16"/>
    <p:sldId id="274" r:id="rId17"/>
    <p:sldId id="260" r:id="rId18"/>
    <p:sldId id="261" r:id="rId19"/>
    <p:sldId id="262" r:id="rId20"/>
    <p:sldId id="263" r:id="rId21"/>
    <p:sldId id="264" r:id="rId22"/>
    <p:sldId id="265" r:id="rId23"/>
    <p:sldId id="268" r:id="rId24"/>
    <p:sldId id="269" r:id="rId25"/>
    <p:sldId id="27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34551" autoAdjust="0"/>
    <p:restoredTop sz="86503" autoAdjust="0"/>
  </p:normalViewPr>
  <p:slideViewPr>
    <p:cSldViewPr>
      <p:cViewPr varScale="1">
        <p:scale>
          <a:sx n="77" d="100"/>
          <a:sy n="77" d="100"/>
        </p:scale>
        <p:origin x="1253" y="62"/>
      </p:cViewPr>
      <p:guideLst>
        <p:guide orient="horz" pos="2160"/>
        <p:guide pos="2880"/>
      </p:guideLst>
    </p:cSldViewPr>
  </p:slideViewPr>
  <p:outlineViewPr>
    <p:cViewPr>
      <p:scale>
        <a:sx n="33" d="100"/>
        <a:sy n="33" d="100"/>
      </p:scale>
      <p:origin x="240" y="110658"/>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34" d="100"/>
          <a:sy n="34" d="100"/>
        </p:scale>
        <p:origin x="174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FE945-5F97-4BCC-A987-3F78C8312AB1}" type="datetimeFigureOut">
              <a:rPr lang="en-US" smtClean="0"/>
              <a:pPr/>
              <a:t>4/6/2016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0FF1B2-84A4-4F25-9063-E1A6F97A9E27}" type="slidenum">
              <a:rPr lang="en-US" smtClean="0"/>
              <a:pPr/>
              <a:t>‹#›</a:t>
            </a:fld>
            <a:endParaRPr lang="en-US" dirty="0"/>
          </a:p>
        </p:txBody>
      </p:sp>
    </p:spTree>
    <p:extLst>
      <p:ext uri="{BB962C8B-B14F-4D97-AF65-F5344CB8AC3E}">
        <p14:creationId xmlns:p14="http://schemas.microsoft.com/office/powerpoint/2010/main" val="4273295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PR is often an add-on for smaller agencies, or something that’s considered after</a:t>
            </a:r>
            <a:r>
              <a:rPr lang="en-CA" baseline="0" dirty="0" smtClean="0"/>
              <a:t> all the vent planning, donor phoning and volunteer organizing are finished</a:t>
            </a:r>
            <a:r>
              <a:rPr lang="en-CA" dirty="0" smtClean="0"/>
              <a:t>. Is overall mission, key messages and case studies being lost in the great photos of people walking</a:t>
            </a:r>
            <a:r>
              <a:rPr lang="en-CA" baseline="0" dirty="0" smtClean="0"/>
              <a:t>, paddling and biking – volunteers having fun. Does this increase donations? Is there a spike in giving immediately after an event?</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3</a:t>
            </a:fld>
            <a:endParaRPr lang="en-US" dirty="0"/>
          </a:p>
        </p:txBody>
      </p:sp>
    </p:spTree>
    <p:extLst>
      <p:ext uri="{BB962C8B-B14F-4D97-AF65-F5344CB8AC3E}">
        <p14:creationId xmlns:p14="http://schemas.microsoft.com/office/powerpoint/2010/main" val="1227236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Remember this is only one tool. Be prepared to work a release, and if it falls flat call the reporter and ask why. Don’t call at deadline time. Ask if</a:t>
            </a:r>
            <a:r>
              <a:rPr lang="en-CA" baseline="0" dirty="0" smtClean="0"/>
              <a:t> they can spend a few minutes telling you what they would have found compelling instead. The tips they give you will be invaluable in the future. </a:t>
            </a:r>
            <a:r>
              <a:rPr lang="en-CA" baseline="0" dirty="0" smtClean="0"/>
              <a:t> I got a wakeup call from Lois Tuffin on this recently.  x</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13</a:t>
            </a:fld>
            <a:endParaRPr lang="en-US" dirty="0"/>
          </a:p>
        </p:txBody>
      </p:sp>
    </p:spTree>
    <p:extLst>
      <p:ext uri="{BB962C8B-B14F-4D97-AF65-F5344CB8AC3E}">
        <p14:creationId xmlns:p14="http://schemas.microsoft.com/office/powerpoint/2010/main" val="4286905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Media advisories get the media to come out and cover</a:t>
            </a:r>
            <a:r>
              <a:rPr lang="en-CA" baseline="0" dirty="0" smtClean="0"/>
              <a:t> the event. I have a template that I use and can share if you get in touch with me. </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14</a:t>
            </a:fld>
            <a:endParaRPr lang="en-US" dirty="0"/>
          </a:p>
        </p:txBody>
      </p:sp>
    </p:spTree>
    <p:extLst>
      <p:ext uri="{BB962C8B-B14F-4D97-AF65-F5344CB8AC3E}">
        <p14:creationId xmlns:p14="http://schemas.microsoft.com/office/powerpoint/2010/main" val="643513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Also note that it does cost money to raise money. In</a:t>
            </a:r>
            <a:r>
              <a:rPr lang="en-CA" baseline="0" dirty="0" smtClean="0"/>
              <a:t> my research I read somebody important in the field who said that to say otherwise is ridiculous. Donors want to know you run a good shop, not necessarily a cheap shop. </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16</a:t>
            </a:fld>
            <a:endParaRPr lang="en-US" dirty="0"/>
          </a:p>
        </p:txBody>
      </p:sp>
    </p:spTree>
    <p:extLst>
      <p:ext uri="{BB962C8B-B14F-4D97-AF65-F5344CB8AC3E}">
        <p14:creationId xmlns:p14="http://schemas.microsoft.com/office/powerpoint/2010/main" val="4139404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19</a:t>
            </a:fld>
            <a:endParaRPr lang="en-US" dirty="0"/>
          </a:p>
        </p:txBody>
      </p:sp>
    </p:spTree>
    <p:extLst>
      <p:ext uri="{BB962C8B-B14F-4D97-AF65-F5344CB8AC3E}">
        <p14:creationId xmlns:p14="http://schemas.microsoft.com/office/powerpoint/2010/main" val="900907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Boilerplate</a:t>
            </a:r>
            <a:r>
              <a:rPr lang="en-CA" baseline="0" dirty="0" smtClean="0"/>
              <a:t> – who you are, what your mission is, how many people you serve annually, geography, details like that. Keep it constant. Use GPIC example.</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20</a:t>
            </a:fld>
            <a:endParaRPr lang="en-US" dirty="0"/>
          </a:p>
        </p:txBody>
      </p:sp>
    </p:spTree>
    <p:extLst>
      <p:ext uri="{BB962C8B-B14F-4D97-AF65-F5344CB8AC3E}">
        <p14:creationId xmlns:p14="http://schemas.microsoft.com/office/powerpoint/2010/main" val="390315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Planned means thinking things out – it means keeping a constant presence even when nothing “big” is happening. It means attracting followers who</a:t>
            </a:r>
            <a:r>
              <a:rPr lang="en-CA" baseline="0" dirty="0" smtClean="0"/>
              <a:t> then come to your website to check you out. </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4</a:t>
            </a:fld>
            <a:endParaRPr lang="en-US" dirty="0"/>
          </a:p>
        </p:txBody>
      </p:sp>
    </p:spTree>
    <p:extLst>
      <p:ext uri="{BB962C8B-B14F-4D97-AF65-F5344CB8AC3E}">
        <p14:creationId xmlns:p14="http://schemas.microsoft.com/office/powerpoint/2010/main" val="366049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Compile a list of </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6</a:t>
            </a:fld>
            <a:endParaRPr lang="en-US" dirty="0"/>
          </a:p>
        </p:txBody>
      </p:sp>
    </p:spTree>
    <p:extLst>
      <p:ext uri="{BB962C8B-B14F-4D97-AF65-F5344CB8AC3E}">
        <p14:creationId xmlns:p14="http://schemas.microsoft.com/office/powerpoint/2010/main" val="398969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IF you can designate</a:t>
            </a:r>
            <a:r>
              <a:rPr lang="en-CA" baseline="0" dirty="0" smtClean="0"/>
              <a:t> a volunteer photographer, you can get some great shots to attach to your press release or event notice.</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7</a:t>
            </a:fld>
            <a:endParaRPr lang="en-US" dirty="0"/>
          </a:p>
        </p:txBody>
      </p:sp>
    </p:spTree>
    <p:extLst>
      <p:ext uri="{BB962C8B-B14F-4D97-AF65-F5344CB8AC3E}">
        <p14:creationId xmlns:p14="http://schemas.microsoft.com/office/powerpoint/2010/main" val="2237371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My research showed me that donors are</a:t>
            </a:r>
            <a:r>
              <a:rPr lang="en-CA" baseline="0" dirty="0" smtClean="0"/>
              <a:t> more likely to respond to sad photos than happy ones, because they touch the heart. 80 per cent emotion, 20 percent hard data.</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8</a:t>
            </a:fld>
            <a:endParaRPr lang="en-US" dirty="0"/>
          </a:p>
        </p:txBody>
      </p:sp>
    </p:spTree>
    <p:extLst>
      <p:ext uri="{BB962C8B-B14F-4D97-AF65-F5344CB8AC3E}">
        <p14:creationId xmlns:p14="http://schemas.microsoft.com/office/powerpoint/2010/main" val="568532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Do some homework</a:t>
            </a:r>
            <a:r>
              <a:rPr lang="en-CA" baseline="0" dirty="0" smtClean="0"/>
              <a:t> – it takes a little time and effort but it will pay off in the long run. </a:t>
            </a:r>
            <a:r>
              <a:rPr lang="en-CA" baseline="0" dirty="0" smtClean="0"/>
              <a:t> Find your bloggers – with fragmented media, if you can get a guest blog in, or start commenting on their blogs in the comments section, you give your non profit more exposure and help to position yourself as an expert in the field. </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9</a:t>
            </a:fld>
            <a:endParaRPr lang="en-US" dirty="0"/>
          </a:p>
        </p:txBody>
      </p:sp>
    </p:spTree>
    <p:extLst>
      <p:ext uri="{BB962C8B-B14F-4D97-AF65-F5344CB8AC3E}">
        <p14:creationId xmlns:p14="http://schemas.microsoft.com/office/powerpoint/2010/main" val="1122797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For fundraisers, it’s complicated. You want to keep your profile up, so don’t restrict yourselves to special events,</a:t>
            </a:r>
            <a:r>
              <a:rPr lang="en-CA" baseline="0" dirty="0" smtClean="0"/>
              <a:t> Have a target of how often you want to appear in the news, and then find ways to reach it. Build confidence in your donors – there they are again, or there is someone who was helped by my donation,</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835541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If</a:t>
            </a:r>
            <a:r>
              <a:rPr lang="en-CA" baseline="0" dirty="0" smtClean="0"/>
              <a:t> you are an expert call the media who follow your area and introduce yourself. If you have published academic papers, written a book, write a blog, tell them and give them the link. Indicate that you would be happy to comment when they are writing about something in your area of expertise. Ask for a short meeting.  Tell them what it’s like in a daily newsroom</a:t>
            </a:r>
            <a:r>
              <a:rPr lang="en-CA" baseline="0" dirty="0" smtClean="0"/>
              <a:t>.</a:t>
            </a:r>
          </a:p>
          <a:p>
            <a:r>
              <a:rPr lang="en-CA" baseline="0" dirty="0" smtClean="0"/>
              <a:t>I looked at your sites, and the ones I liked the best were Alzeimers and YES. As a potential donor they met my needs – YES put great stats right in my face, Alzeimers had tons of useful and helpful information.</a:t>
            </a:r>
            <a:endParaRPr lang="en-CA" baseline="0" dirty="0" smtClean="0"/>
          </a:p>
          <a:p>
            <a:r>
              <a:rPr lang="en-CA" baseline="0" dirty="0" smtClean="0"/>
              <a:t>Admittedly flagrant pitch at the end</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11</a:t>
            </a:fld>
            <a:endParaRPr lang="en-US" dirty="0"/>
          </a:p>
        </p:txBody>
      </p:sp>
    </p:spTree>
    <p:extLst>
      <p:ext uri="{BB962C8B-B14F-4D97-AF65-F5344CB8AC3E}">
        <p14:creationId xmlns:p14="http://schemas.microsoft.com/office/powerpoint/2010/main" val="1494839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Use your blog as an example…picking on Dick. Discuss timing issue with Lindsay story –</a:t>
            </a:r>
            <a:r>
              <a:rPr lang="en-CA" baseline="0" dirty="0" smtClean="0"/>
              <a:t> had to be recast because it was already covered in August and most editors don’t redo an issue inside of six months. Bloggers might be even longer between times….</a:t>
            </a:r>
            <a:endParaRPr lang="en-CA" dirty="0"/>
          </a:p>
        </p:txBody>
      </p:sp>
      <p:sp>
        <p:nvSpPr>
          <p:cNvPr id="4" name="Slide Number Placeholder 3"/>
          <p:cNvSpPr>
            <a:spLocks noGrp="1"/>
          </p:cNvSpPr>
          <p:nvPr>
            <p:ph type="sldNum" sz="quarter" idx="10"/>
          </p:nvPr>
        </p:nvSpPr>
        <p:spPr/>
        <p:txBody>
          <a:bodyPr/>
          <a:lstStyle/>
          <a:p>
            <a:fld id="{AC0FF1B2-84A4-4F25-9063-E1A6F97A9E27}" type="slidenum">
              <a:rPr lang="en-US" smtClean="0"/>
              <a:pPr/>
              <a:t>12</a:t>
            </a:fld>
            <a:endParaRPr lang="en-US" dirty="0"/>
          </a:p>
        </p:txBody>
      </p:sp>
    </p:spTree>
    <p:extLst>
      <p:ext uri="{BB962C8B-B14F-4D97-AF65-F5344CB8AC3E}">
        <p14:creationId xmlns:p14="http://schemas.microsoft.com/office/powerpoint/2010/main" val="2073207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4CB46A-CFCB-42C5-B3C0-35D939E22A7C}" type="datetime1">
              <a:rPr lang="en-US" smtClean="0"/>
              <a:pPr/>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152909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45E4B-3287-4456-A2F8-862D06C00374}" type="datetime1">
              <a:rPr lang="en-US" smtClean="0"/>
              <a:pPr/>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68149994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45E4B-3287-4456-A2F8-862D06C00374}" type="datetime1">
              <a:rPr lang="en-US" smtClean="0"/>
              <a:pPr/>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9DAF0-2F72-4404-BD61-358648AE910C}"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4481374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45E4B-3287-4456-A2F8-862D06C00374}" type="datetime1">
              <a:rPr lang="en-US" smtClean="0"/>
              <a:pPr/>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366469458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45E4B-3287-4456-A2F8-862D06C00374}" type="datetime1">
              <a:rPr lang="en-US" smtClean="0"/>
              <a:pPr/>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9DAF0-2F72-4404-BD61-358648AE910C}"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261846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F45E4B-3287-4456-A2F8-862D06C00374}" type="datetime1">
              <a:rPr lang="en-US" smtClean="0"/>
              <a:pPr/>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49602235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ACBE8A-9D4A-43A2-BC97-704BB052AB05}" type="datetime1">
              <a:rPr lang="en-US" smtClean="0"/>
              <a:pPr/>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3231857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A9AB3D-B2C8-4E7F-9FB7-A4030335E2B8}" type="datetime1">
              <a:rPr lang="en-US" smtClean="0"/>
              <a:pPr/>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57555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55F5B5-0A32-4BBF-B042-B7B1897E75F8}" type="datetime1">
              <a:rPr lang="en-US" smtClean="0"/>
              <a:pPr/>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2998616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E133FF-B35F-4376-AABA-F2153BDBC72D}" type="datetime1">
              <a:rPr lang="en-US" smtClean="0"/>
              <a:pPr/>
              <a:t>4/6/2016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4115212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4CE664-E63A-4E35-BC09-2F86BB103C03}" type="datetime1">
              <a:rPr lang="en-US" smtClean="0"/>
              <a:pPr/>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782724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96C19F9-583D-4644-9D89-F97BED509BBE}" type="datetime1">
              <a:rPr lang="en-US" smtClean="0"/>
              <a:pPr/>
              <a:t>4/6/2016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1711503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0E5B1D-BB93-4EEB-94A6-725A6C1559D0}" type="datetime1">
              <a:rPr lang="en-US" smtClean="0"/>
              <a:pPr/>
              <a:t>4/6/2016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2747886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D01CB-13D4-4F67-8433-CDEA2D0B99EA}" type="datetime1">
              <a:rPr lang="en-US" smtClean="0"/>
              <a:pPr/>
              <a:t>4/6/2016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227642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C14A9-6A02-42A2-9E6F-4B61091D3E5C}" type="datetime1">
              <a:rPr lang="en-US" smtClean="0"/>
              <a:pPr/>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3032747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B3156E-9FCA-403A-847E-7616E0DA0B3D}" type="datetime1">
              <a:rPr lang="en-US" smtClean="0"/>
              <a:pPr/>
              <a:t>4/6/2016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3990796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3F45E4B-3287-4456-A2F8-862D06C00374}" type="datetime1">
              <a:rPr lang="en-US" smtClean="0"/>
              <a:pPr/>
              <a:t>4/6/2016</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F39DAF0-2F72-4404-BD61-358648AE910C}" type="slidenum">
              <a:rPr lang="en-US" smtClean="0"/>
              <a:pPr/>
              <a:t>‹#›</a:t>
            </a:fld>
            <a:endParaRPr lang="en-US" dirty="0"/>
          </a:p>
        </p:txBody>
      </p:sp>
    </p:spTree>
    <p:extLst>
      <p:ext uri="{BB962C8B-B14F-4D97-AF65-F5344CB8AC3E}">
        <p14:creationId xmlns:p14="http://schemas.microsoft.com/office/powerpoint/2010/main" val="472742723"/>
      </p:ext>
    </p:extLst>
  </p:cSld>
  <p:clrMap bg1="lt1" tx1="dk1" bg2="lt2" tx2="dk2" accent1="accent1" accent2="accent2" accent3="accent3" accent4="accent4" accent5="accent5" accent6="accent6" hlink="hlink" folHlink="folHlink"/>
  <p:sldLayoutIdLst>
    <p:sldLayoutId id="2147484109" r:id="rId1"/>
    <p:sldLayoutId id="2147484110" r:id="rId2"/>
    <p:sldLayoutId id="2147484111" r:id="rId3"/>
    <p:sldLayoutId id="2147484112" r:id="rId4"/>
    <p:sldLayoutId id="2147484113" r:id="rId5"/>
    <p:sldLayoutId id="2147484114" r:id="rId6"/>
    <p:sldLayoutId id="2147484115" r:id="rId7"/>
    <p:sldLayoutId id="2147484116" r:id="rId8"/>
    <p:sldLayoutId id="2147484117" r:id="rId9"/>
    <p:sldLayoutId id="2147484118" r:id="rId10"/>
    <p:sldLayoutId id="2147484119" r:id="rId11"/>
    <p:sldLayoutId id="2147484120" r:id="rId12"/>
    <p:sldLayoutId id="2147484121" r:id="rId13"/>
    <p:sldLayoutId id="2147484122" r:id="rId14"/>
    <p:sldLayoutId id="2147484123" r:id="rId15"/>
    <p:sldLayoutId id="2147484124"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ewswire.c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bestwritecom@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295400" y="1143000"/>
            <a:ext cx="5715000" cy="3124200"/>
          </a:xfrm>
        </p:spPr>
        <p:txBody>
          <a:bodyPr>
            <a:normAutofit/>
          </a:bodyPr>
          <a:lstStyle/>
          <a:p>
            <a:pPr algn="ctr"/>
            <a:r>
              <a:rPr lang="en-CA" dirty="0" smtClean="0"/>
              <a:t>PR and FR – a happy marriage to more $$$$</a:t>
            </a:r>
            <a:endParaRPr lang="en-CA" dirty="0"/>
          </a:p>
        </p:txBody>
      </p:sp>
    </p:spTree>
    <p:extLst>
      <p:ext uri="{BB962C8B-B14F-4D97-AF65-F5344CB8AC3E}">
        <p14:creationId xmlns:p14="http://schemas.microsoft.com/office/powerpoint/2010/main" val="21018531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What IS a story anyway?</a:t>
            </a:r>
            <a:endParaRPr lang="en-CA" dirty="0"/>
          </a:p>
        </p:txBody>
      </p:sp>
      <p:sp>
        <p:nvSpPr>
          <p:cNvPr id="4" name="Content Placeholder 3"/>
          <p:cNvSpPr>
            <a:spLocks noGrp="1"/>
          </p:cNvSpPr>
          <p:nvPr>
            <p:ph idx="1"/>
          </p:nvPr>
        </p:nvSpPr>
        <p:spPr>
          <a:xfrm>
            <a:off x="609599" y="1447800"/>
            <a:ext cx="6347714" cy="4593563"/>
          </a:xfrm>
        </p:spPr>
        <p:txBody>
          <a:bodyPr>
            <a:noAutofit/>
          </a:bodyPr>
          <a:lstStyle/>
          <a:p>
            <a:pPr marL="0" indent="0">
              <a:buNone/>
            </a:pPr>
            <a:r>
              <a:rPr lang="en-CA" sz="2400" dirty="0" smtClean="0"/>
              <a:t>Timely </a:t>
            </a:r>
            <a:r>
              <a:rPr lang="en-CA" sz="2400" dirty="0" smtClean="0"/>
              <a:t>– about to happen, or happened within last 12 hours</a:t>
            </a:r>
          </a:p>
          <a:p>
            <a:r>
              <a:rPr lang="en-CA" sz="2400" dirty="0" smtClean="0"/>
              <a:t>For news </a:t>
            </a:r>
            <a:r>
              <a:rPr lang="en-CA" sz="2400" i="1" dirty="0" smtClean="0"/>
              <a:t>and</a:t>
            </a:r>
            <a:r>
              <a:rPr lang="en-CA" sz="2400" dirty="0" smtClean="0"/>
              <a:t> features: </a:t>
            </a:r>
            <a:r>
              <a:rPr lang="en-CA" sz="2400" b="1" dirty="0" smtClean="0"/>
              <a:t>Unique</a:t>
            </a:r>
            <a:r>
              <a:rPr lang="en-CA" sz="2400" dirty="0" smtClean="0"/>
              <a:t>, compelling </a:t>
            </a:r>
          </a:p>
          <a:p>
            <a:r>
              <a:rPr lang="en-CA" sz="2400" dirty="0" smtClean="0"/>
              <a:t>Relevant and innovative </a:t>
            </a:r>
          </a:p>
          <a:p>
            <a:r>
              <a:rPr lang="en-CA" sz="2400" dirty="0" smtClean="0"/>
              <a:t>Can easily find an </a:t>
            </a:r>
            <a:r>
              <a:rPr lang="en-CA" sz="2400" dirty="0" smtClean="0"/>
              <a:t>audience </a:t>
            </a:r>
            <a:endParaRPr lang="en-CA" sz="2400" dirty="0" smtClean="0"/>
          </a:p>
          <a:p>
            <a:r>
              <a:rPr lang="en-CA" sz="2400" dirty="0" smtClean="0"/>
              <a:t>Types of stories: </a:t>
            </a:r>
            <a:r>
              <a:rPr lang="en-CA" sz="2400" dirty="0" smtClean="0"/>
              <a:t>events, </a:t>
            </a:r>
            <a:r>
              <a:rPr lang="en-CA" sz="2400" dirty="0" smtClean="0"/>
              <a:t>profound cures (children especially) announcements, feature </a:t>
            </a:r>
            <a:r>
              <a:rPr lang="en-CA" sz="2400" dirty="0" smtClean="0"/>
              <a:t>story (case study), </a:t>
            </a:r>
            <a:r>
              <a:rPr lang="en-CA" sz="2400" dirty="0" smtClean="0"/>
              <a:t>trend/survey </a:t>
            </a:r>
            <a:r>
              <a:rPr lang="en-CA" sz="2400" dirty="0" smtClean="0"/>
              <a:t>story – stunning data on MS. </a:t>
            </a:r>
            <a:endParaRPr lang="en-CA" sz="2400" dirty="0" smtClean="0"/>
          </a:p>
          <a:p>
            <a:endParaRPr lang="en-CA" sz="2400" dirty="0"/>
          </a:p>
        </p:txBody>
      </p:sp>
      <p:sp>
        <p:nvSpPr>
          <p:cNvPr id="3" name="Slide Number Placeholder 2"/>
          <p:cNvSpPr>
            <a:spLocks noGrp="1"/>
          </p:cNvSpPr>
          <p:nvPr>
            <p:ph type="sldNum" sz="quarter" idx="12"/>
          </p:nvPr>
        </p:nvSpPr>
        <p:spPr/>
        <p:txBody>
          <a:bodyPr/>
          <a:lstStyle/>
          <a:p>
            <a:fld id="{8F39DAF0-2F72-4404-BD61-358648AE910C}" type="slidenum">
              <a:rPr lang="en-US" smtClean="0">
                <a:solidFill>
                  <a:srgbClr val="90C226"/>
                </a:solidFill>
              </a:rPr>
              <a:pPr/>
              <a:t>10</a:t>
            </a:fld>
            <a:endParaRPr lang="en-US" dirty="0">
              <a:solidFill>
                <a:srgbClr val="90C226"/>
              </a:solidFill>
            </a:endParaRPr>
          </a:p>
        </p:txBody>
      </p:sp>
    </p:spTree>
    <p:extLst>
      <p:ext uri="{BB962C8B-B14F-4D97-AF65-F5344CB8AC3E}">
        <p14:creationId xmlns:p14="http://schemas.microsoft.com/office/powerpoint/2010/main" val="335261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14400"/>
          </a:xfrm>
        </p:spPr>
        <p:txBody>
          <a:bodyPr/>
          <a:lstStyle/>
          <a:p>
            <a:pPr algn="ctr"/>
            <a:r>
              <a:rPr lang="en-CA" dirty="0" smtClean="0"/>
              <a:t>Helping the reporter</a:t>
            </a:r>
            <a:endParaRPr lang="en-CA" dirty="0"/>
          </a:p>
        </p:txBody>
      </p:sp>
      <p:sp>
        <p:nvSpPr>
          <p:cNvPr id="4" name="Content Placeholder 3"/>
          <p:cNvSpPr>
            <a:spLocks noGrp="1"/>
          </p:cNvSpPr>
          <p:nvPr>
            <p:ph idx="1"/>
          </p:nvPr>
        </p:nvSpPr>
        <p:spPr>
          <a:xfrm>
            <a:off x="606844" y="1524000"/>
            <a:ext cx="6347714" cy="3880773"/>
          </a:xfrm>
        </p:spPr>
        <p:txBody>
          <a:bodyPr>
            <a:normAutofit lnSpcReduction="10000"/>
          </a:bodyPr>
          <a:lstStyle/>
          <a:p>
            <a:r>
              <a:rPr lang="en-CA" sz="2000" dirty="0" smtClean="0"/>
              <a:t>Have a website link and post all your releases and new initiatives on </a:t>
            </a:r>
            <a:r>
              <a:rPr lang="en-CA" sz="2000" dirty="0" smtClean="0"/>
              <a:t>your site. Quickly. Like, right now.</a:t>
            </a:r>
          </a:p>
          <a:p>
            <a:r>
              <a:rPr lang="en-CA" sz="2000" dirty="0" smtClean="0"/>
              <a:t>When you send out a release, tweet the daylights out of it.</a:t>
            </a:r>
            <a:endParaRPr lang="en-CA" sz="2000" dirty="0" smtClean="0"/>
          </a:p>
          <a:p>
            <a:r>
              <a:rPr lang="en-CA" sz="2000" dirty="0" smtClean="0"/>
              <a:t>Provide background info – separate it out from the body of your release.</a:t>
            </a:r>
          </a:p>
          <a:p>
            <a:r>
              <a:rPr lang="en-CA" sz="2000" dirty="0" smtClean="0"/>
              <a:t>Watch how reporters put their stories together.</a:t>
            </a:r>
          </a:p>
          <a:p>
            <a:r>
              <a:rPr lang="en-CA" sz="2000" dirty="0" smtClean="0"/>
              <a:t>Become a resource – if you are an expert in your field, let them know. Become a Go To person. </a:t>
            </a:r>
          </a:p>
          <a:p>
            <a:r>
              <a:rPr lang="en-CA" sz="2000" dirty="0" smtClean="0"/>
              <a:t>Get </a:t>
            </a:r>
            <a:r>
              <a:rPr lang="en-CA" sz="2000" dirty="0" smtClean="0"/>
              <a:t>media training.</a:t>
            </a:r>
          </a:p>
          <a:p>
            <a:endParaRPr lang="en-CA"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11</a:t>
            </a:fld>
            <a:endParaRPr lang="en-US" dirty="0"/>
          </a:p>
        </p:txBody>
      </p:sp>
    </p:spTree>
    <p:extLst>
      <p:ext uri="{BB962C8B-B14F-4D97-AF65-F5344CB8AC3E}">
        <p14:creationId xmlns:p14="http://schemas.microsoft.com/office/powerpoint/2010/main" val="18772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90600"/>
          </a:xfrm>
        </p:spPr>
        <p:txBody>
          <a:bodyPr/>
          <a:lstStyle/>
          <a:p>
            <a:pPr algn="ctr"/>
            <a:r>
              <a:rPr lang="en-CA" dirty="0" smtClean="0"/>
              <a:t>What is not a story</a:t>
            </a:r>
            <a:endParaRPr lang="en-CA" dirty="0"/>
          </a:p>
        </p:txBody>
      </p:sp>
      <p:sp>
        <p:nvSpPr>
          <p:cNvPr id="8" name="Content Placeholder 7"/>
          <p:cNvSpPr>
            <a:spLocks noGrp="1"/>
          </p:cNvSpPr>
          <p:nvPr>
            <p:ph idx="1"/>
          </p:nvPr>
        </p:nvSpPr>
        <p:spPr>
          <a:xfrm>
            <a:off x="609599" y="1219200"/>
            <a:ext cx="6347714" cy="4822163"/>
          </a:xfrm>
        </p:spPr>
        <p:txBody>
          <a:bodyPr>
            <a:normAutofit/>
          </a:bodyPr>
          <a:lstStyle/>
          <a:p>
            <a:endParaRPr lang="en-CA" sz="2400" dirty="0" smtClean="0"/>
          </a:p>
          <a:p>
            <a:r>
              <a:rPr lang="en-CA" sz="2400" dirty="0" smtClean="0"/>
              <a:t>Greyer area than it used to be with the advent of blogging.</a:t>
            </a:r>
          </a:p>
          <a:p>
            <a:endParaRPr lang="en-CA" sz="2400" dirty="0"/>
          </a:p>
          <a:p>
            <a:r>
              <a:rPr lang="en-CA" sz="2400" dirty="0" smtClean="0"/>
              <a:t>Free donor pitch. A story: New canoe comes complete with a life story, or compelling anecdotes. </a:t>
            </a:r>
            <a:endParaRPr lang="en-CA" sz="2400" dirty="0" smtClean="0"/>
          </a:p>
          <a:p>
            <a:endParaRPr lang="en-CA" sz="2400" dirty="0" smtClean="0"/>
          </a:p>
          <a:p>
            <a:r>
              <a:rPr lang="en-CA" sz="2400" dirty="0" smtClean="0"/>
              <a:t>Poor timing – you simply aren’t ready to take it out there yet. </a:t>
            </a:r>
            <a:endParaRPr lang="en-CA" sz="2400"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12</a:t>
            </a:fld>
            <a:endParaRPr lang="en-US" dirty="0"/>
          </a:p>
        </p:txBody>
      </p:sp>
    </p:spTree>
    <p:extLst>
      <p:ext uri="{BB962C8B-B14F-4D97-AF65-F5344CB8AC3E}">
        <p14:creationId xmlns:p14="http://schemas.microsoft.com/office/powerpoint/2010/main" val="120403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1000"/>
                                        <p:tgtEl>
                                          <p:spTgt spid="8">
                                            <p:txEl>
                                              <p:pRg st="3" end="3"/>
                                            </p:txEl>
                                          </p:spTgt>
                                        </p:tgtEl>
                                      </p:cBhvr>
                                    </p:animEffect>
                                    <p:anim calcmode="lin" valueType="num">
                                      <p:cBhvr>
                                        <p:cTn id="1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Effect transition="in" filter="fade">
                                      <p:cBhvr>
                                        <p:cTn id="21" dur="1000"/>
                                        <p:tgtEl>
                                          <p:spTgt spid="8">
                                            <p:txEl>
                                              <p:pRg st="5" end="5"/>
                                            </p:txEl>
                                          </p:spTgt>
                                        </p:tgtEl>
                                      </p:cBhvr>
                                    </p:animEffect>
                                    <p:anim calcmode="lin" valueType="num">
                                      <p:cBhvr>
                                        <p:cTn id="22"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77875"/>
          </a:xfrm>
        </p:spPr>
        <p:txBody>
          <a:bodyPr/>
          <a:lstStyle/>
          <a:p>
            <a:pPr algn="ctr"/>
            <a:r>
              <a:rPr lang="en-US" dirty="0" smtClean="0"/>
              <a:t>What </a:t>
            </a:r>
            <a:r>
              <a:rPr lang="en-US" b="1" dirty="0" smtClean="0"/>
              <a:t>is</a:t>
            </a:r>
            <a:r>
              <a:rPr lang="en-US" dirty="0" smtClean="0"/>
              <a:t> a press release?</a:t>
            </a:r>
            <a:endParaRPr lang="en-US" dirty="0"/>
          </a:p>
        </p:txBody>
      </p:sp>
      <p:sp>
        <p:nvSpPr>
          <p:cNvPr id="4" name="Content Placeholder 3"/>
          <p:cNvSpPr>
            <a:spLocks noGrp="1"/>
          </p:cNvSpPr>
          <p:nvPr>
            <p:ph idx="1"/>
          </p:nvPr>
        </p:nvSpPr>
        <p:spPr>
          <a:xfrm>
            <a:off x="609599" y="1752600"/>
            <a:ext cx="6347714" cy="4288763"/>
          </a:xfrm>
        </p:spPr>
        <p:txBody>
          <a:bodyPr>
            <a:noAutofit/>
          </a:bodyPr>
          <a:lstStyle/>
          <a:p>
            <a:r>
              <a:rPr lang="en-CA" sz="2400" dirty="0" smtClean="0"/>
              <a:t>A press release is a brief document written out in a specific format that is used to pitch a story to a reporter or editor, or to make a newsworthy announcement.  </a:t>
            </a:r>
          </a:p>
          <a:p>
            <a:endParaRPr lang="en-US" sz="2400" dirty="0" smtClean="0"/>
          </a:p>
          <a:p>
            <a:r>
              <a:rPr lang="en-CA" sz="2400" dirty="0" smtClean="0"/>
              <a:t>It is </a:t>
            </a:r>
            <a:r>
              <a:rPr lang="en-CA" sz="2400" dirty="0" smtClean="0"/>
              <a:t>only </a:t>
            </a:r>
            <a:r>
              <a:rPr lang="en-CA" sz="2400" b="1" dirty="0" smtClean="0"/>
              <a:t>one </a:t>
            </a:r>
            <a:r>
              <a:rPr lang="en-CA" sz="2400" b="1" dirty="0" smtClean="0"/>
              <a:t>tool </a:t>
            </a:r>
            <a:r>
              <a:rPr lang="en-CA" sz="2400" dirty="0" smtClean="0"/>
              <a:t>in your public relations toolbox.</a:t>
            </a:r>
          </a:p>
          <a:p>
            <a:endParaRPr lang="en-US" sz="2400" dirty="0" smtClean="0"/>
          </a:p>
        </p:txBody>
      </p:sp>
      <p:sp>
        <p:nvSpPr>
          <p:cNvPr id="3" name="Slide Number Placeholder 2"/>
          <p:cNvSpPr>
            <a:spLocks noGrp="1"/>
          </p:cNvSpPr>
          <p:nvPr>
            <p:ph type="sldNum" sz="quarter" idx="12"/>
          </p:nvPr>
        </p:nvSpPr>
        <p:spPr/>
        <p:txBody>
          <a:bodyPr/>
          <a:lstStyle/>
          <a:p>
            <a:fld id="{8F39DAF0-2F72-4404-BD61-358648AE910C}" type="slidenum">
              <a:rPr lang="en-US" smtClean="0"/>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isn’t a press release?</a:t>
            </a:r>
            <a:endParaRPr lang="en-US" dirty="0"/>
          </a:p>
        </p:txBody>
      </p:sp>
      <p:sp>
        <p:nvSpPr>
          <p:cNvPr id="4" name="Content Placeholder 3"/>
          <p:cNvSpPr>
            <a:spLocks noGrp="1"/>
          </p:cNvSpPr>
          <p:nvPr>
            <p:ph idx="1"/>
          </p:nvPr>
        </p:nvSpPr>
        <p:spPr>
          <a:xfrm>
            <a:off x="609599" y="1524000"/>
            <a:ext cx="6347714" cy="4517363"/>
          </a:xfrm>
        </p:spPr>
        <p:txBody>
          <a:bodyPr>
            <a:normAutofit lnSpcReduction="10000"/>
          </a:bodyPr>
          <a:lstStyle/>
          <a:p>
            <a:r>
              <a:rPr lang="en-CA" sz="2400" dirty="0" smtClean="0"/>
              <a:t>An </a:t>
            </a:r>
            <a:r>
              <a:rPr lang="en-CA" sz="2400" dirty="0" smtClean="0"/>
              <a:t>ad, or a promotion. </a:t>
            </a:r>
          </a:p>
          <a:p>
            <a:endParaRPr lang="en-US" sz="2400" dirty="0" smtClean="0"/>
          </a:p>
          <a:p>
            <a:r>
              <a:rPr lang="en-CA" sz="2400" dirty="0" smtClean="0"/>
              <a:t>A media </a:t>
            </a:r>
            <a:r>
              <a:rPr lang="en-CA" sz="2400" dirty="0" smtClean="0"/>
              <a:t>advisory or a photo op announcement</a:t>
            </a:r>
            <a:r>
              <a:rPr lang="en-CA" sz="2400" dirty="0" smtClean="0"/>
              <a:t>. Those are good, but different.</a:t>
            </a:r>
            <a:endParaRPr lang="en-CA" sz="2400" dirty="0" smtClean="0"/>
          </a:p>
          <a:p>
            <a:endParaRPr lang="en-US" sz="2400" dirty="0" smtClean="0"/>
          </a:p>
          <a:p>
            <a:r>
              <a:rPr lang="en-CA" sz="2400" dirty="0" smtClean="0"/>
              <a:t>A backgrounder</a:t>
            </a:r>
            <a:r>
              <a:rPr lang="en-CA" sz="2400" dirty="0" smtClean="0"/>
              <a:t>, standby statement, talking points sheet or a Q and A document.</a:t>
            </a:r>
          </a:p>
          <a:p>
            <a:endParaRPr lang="en-CA" sz="2400" dirty="0" smtClean="0"/>
          </a:p>
          <a:p>
            <a:r>
              <a:rPr lang="en-CA" sz="2400" dirty="0" smtClean="0"/>
              <a:t>A </a:t>
            </a:r>
            <a:r>
              <a:rPr lang="en-CA" sz="2400" dirty="0" smtClean="0"/>
              <a:t>speech.</a:t>
            </a:r>
            <a:endParaRPr lang="en-US" sz="2400" dirty="0" smtClean="0"/>
          </a:p>
          <a:p>
            <a:endParaRPr lang="en-US"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fade">
                                      <p:cBhvr>
                                        <p:cTn id="28" dur="1000"/>
                                        <p:tgtEl>
                                          <p:spTgt spid="4">
                                            <p:txEl>
                                              <p:pRg st="6" end="6"/>
                                            </p:txEl>
                                          </p:spTgt>
                                        </p:tgtEl>
                                      </p:cBhvr>
                                    </p:animEffect>
                                    <p:anim calcmode="lin" valueType="num">
                                      <p:cBhvr>
                                        <p:cTn id="2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Common press release bloopers</a:t>
            </a:r>
            <a:endParaRPr lang="en-US" dirty="0"/>
          </a:p>
        </p:txBody>
      </p:sp>
      <p:sp>
        <p:nvSpPr>
          <p:cNvPr id="4" name="Content Placeholder 3"/>
          <p:cNvSpPr>
            <a:spLocks noGrp="1"/>
          </p:cNvSpPr>
          <p:nvPr>
            <p:ph idx="1"/>
          </p:nvPr>
        </p:nvSpPr>
        <p:spPr/>
        <p:txBody>
          <a:bodyPr>
            <a:normAutofit lnSpcReduction="10000"/>
          </a:bodyPr>
          <a:lstStyle/>
          <a:p>
            <a:r>
              <a:rPr lang="en-CA" sz="2200" b="1" dirty="0" smtClean="0"/>
              <a:t>All upper case characters</a:t>
            </a:r>
            <a:r>
              <a:rPr lang="en-CA" sz="2200" dirty="0" smtClean="0"/>
              <a:t> – compose normally.</a:t>
            </a:r>
          </a:p>
          <a:p>
            <a:r>
              <a:rPr lang="en-CA" sz="2200" b="1" dirty="0" smtClean="0"/>
              <a:t>Grammatical errors</a:t>
            </a:r>
            <a:r>
              <a:rPr lang="en-CA" sz="2200" dirty="0" smtClean="0"/>
              <a:t> </a:t>
            </a:r>
          </a:p>
          <a:p>
            <a:r>
              <a:rPr lang="en-CA" sz="2200" b="1" dirty="0" smtClean="0"/>
              <a:t>Spelling mistakes</a:t>
            </a:r>
            <a:r>
              <a:rPr lang="en-CA" sz="2200" dirty="0" smtClean="0"/>
              <a:t> – quick trip to the round file for your </a:t>
            </a:r>
            <a:r>
              <a:rPr lang="en-CA" sz="2200" dirty="0" smtClean="0"/>
              <a:t>release</a:t>
            </a:r>
            <a:endParaRPr lang="en-US" sz="2200" dirty="0" smtClean="0"/>
          </a:p>
          <a:p>
            <a:r>
              <a:rPr lang="en-CA" sz="2200" b="1" dirty="0" smtClean="0"/>
              <a:t>Lack of content</a:t>
            </a:r>
            <a:r>
              <a:rPr lang="en-CA" sz="2200" dirty="0" smtClean="0"/>
              <a:t> </a:t>
            </a:r>
          </a:p>
          <a:p>
            <a:r>
              <a:rPr lang="en-CA" sz="2200" b="1" dirty="0" smtClean="0"/>
              <a:t>Press releases that scream </a:t>
            </a:r>
            <a:r>
              <a:rPr lang="en-CA" sz="2200" b="1" dirty="0" smtClean="0"/>
              <a:t>DONATE! </a:t>
            </a:r>
            <a:r>
              <a:rPr lang="en-CA" sz="2200" b="1" dirty="0" smtClean="0"/>
              <a:t>Or</a:t>
            </a:r>
            <a:r>
              <a:rPr lang="en-CA" sz="2200" b="1" dirty="0" smtClean="0"/>
              <a:t>, AREN’T WE GREAT!</a:t>
            </a:r>
            <a:r>
              <a:rPr lang="en-CA" sz="2200" dirty="0" smtClean="0"/>
              <a:t> </a:t>
            </a:r>
          </a:p>
          <a:p>
            <a:r>
              <a:rPr lang="en-CA" sz="2200" b="1" dirty="0" smtClean="0"/>
              <a:t>Hype Flags</a:t>
            </a:r>
            <a:r>
              <a:rPr lang="en-CA" sz="2200" dirty="0" smtClean="0"/>
              <a:t> - these will trip spam filters. An abundance of exclamation </a:t>
            </a:r>
            <a:r>
              <a:rPr lang="en-CA" sz="2200" dirty="0" smtClean="0"/>
              <a:t>points. Red letters.</a:t>
            </a:r>
            <a:endParaRPr lang="en-US" sz="2400"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1794" y="381000"/>
            <a:ext cx="8503920" cy="5565648"/>
          </a:xfrm>
        </p:spPr>
        <p:txBody>
          <a:bodyPr>
            <a:normAutofit fontScale="25000" lnSpcReduction="20000"/>
          </a:bodyPr>
          <a:lstStyle/>
          <a:p>
            <a:pPr marL="0" indent="0">
              <a:buNone/>
            </a:pPr>
            <a:r>
              <a:rPr lang="en-CA" sz="2400" b="1" dirty="0" smtClean="0"/>
              <a:t> </a:t>
            </a:r>
            <a:endParaRPr lang="en-US" sz="2400" dirty="0" smtClean="0"/>
          </a:p>
          <a:p>
            <a:pPr lvl="0"/>
            <a:endParaRPr lang="en-CA" sz="2400" b="1" dirty="0" smtClean="0"/>
          </a:p>
          <a:p>
            <a:pPr marL="0" lvl="0" indent="0">
              <a:buNone/>
            </a:pPr>
            <a:endParaRPr lang="en-CA" sz="2400" b="1" dirty="0" smtClean="0"/>
          </a:p>
          <a:p>
            <a:pPr lvl="0"/>
            <a:endParaRPr lang="en-CA" sz="2400" b="1" dirty="0" smtClean="0"/>
          </a:p>
          <a:p>
            <a:pPr lvl="0"/>
            <a:r>
              <a:rPr lang="en-CA" sz="8000" dirty="0" smtClean="0"/>
              <a:t>Plan your objectives. Know WHY you are putting out a release. Exactly what do you want? A story? A mention? An interview</a:t>
            </a:r>
            <a:r>
              <a:rPr lang="en-CA" sz="8000" dirty="0" smtClean="0"/>
              <a:t>?</a:t>
            </a:r>
          </a:p>
          <a:p>
            <a:pPr lvl="0"/>
            <a:endParaRPr lang="en-CA" sz="8000" dirty="0" smtClean="0"/>
          </a:p>
          <a:p>
            <a:pPr lvl="0"/>
            <a:r>
              <a:rPr lang="en-CA" sz="8000" dirty="0" smtClean="0"/>
              <a:t>Momentum? Donor reassurance?</a:t>
            </a:r>
            <a:r>
              <a:rPr lang="en-CA" sz="8000" dirty="0" smtClean="0"/>
              <a:t> New prospects?</a:t>
            </a:r>
            <a:endParaRPr lang="en-CA" sz="8000" dirty="0" smtClean="0"/>
          </a:p>
          <a:p>
            <a:pPr lvl="0"/>
            <a:endParaRPr lang="en-CA" sz="8000" dirty="0"/>
          </a:p>
          <a:p>
            <a:pPr lvl="0"/>
            <a:r>
              <a:rPr lang="en-CA" sz="8000" dirty="0" smtClean="0"/>
              <a:t>A spot on your website? (should be there anyway) A mention in a blog?</a:t>
            </a:r>
            <a:endParaRPr lang="en-US" sz="8000" dirty="0" smtClean="0"/>
          </a:p>
          <a:p>
            <a:pPr marL="0" indent="0">
              <a:buNone/>
            </a:pPr>
            <a:r>
              <a:rPr lang="en-CA" sz="8000" dirty="0" smtClean="0"/>
              <a:t> </a:t>
            </a:r>
            <a:endParaRPr lang="en-US" sz="8000" dirty="0" smtClean="0"/>
          </a:p>
          <a:p>
            <a:pPr lvl="0"/>
            <a:r>
              <a:rPr lang="en-CA" sz="8000" dirty="0" smtClean="0"/>
              <a:t>Make sure it’s got potential. Legs. Energy. Interest. Timeliness. ( Last week’s news is fish wrap.)</a:t>
            </a:r>
            <a:endParaRPr lang="en-US" sz="8000" dirty="0" smtClean="0"/>
          </a:p>
          <a:p>
            <a:pPr marL="0" indent="0">
              <a:buNone/>
            </a:pPr>
            <a:r>
              <a:rPr lang="en-CA" sz="8000" dirty="0" smtClean="0"/>
              <a:t> </a:t>
            </a:r>
            <a:endParaRPr lang="en-US" sz="8000" dirty="0" smtClean="0"/>
          </a:p>
          <a:p>
            <a:pPr lvl="0"/>
            <a:r>
              <a:rPr lang="en-CA" sz="8000" dirty="0" smtClean="0"/>
              <a:t>Check your budget. If you are planning on putting your release out on a newswire such as CNW </a:t>
            </a:r>
            <a:r>
              <a:rPr lang="en-CA" sz="8000" dirty="0" smtClean="0">
                <a:hlinkClick r:id="rId3"/>
              </a:rPr>
              <a:t>http://www.newswire.ca</a:t>
            </a:r>
            <a:r>
              <a:rPr lang="en-CA" sz="8000" dirty="0" smtClean="0"/>
              <a:t>, realize that it costs </a:t>
            </a:r>
            <a:r>
              <a:rPr lang="en-CA" sz="8000" b="1" dirty="0" smtClean="0"/>
              <a:t>money. </a:t>
            </a:r>
            <a:endParaRPr lang="en-US" sz="8000" b="1" dirty="0" smtClean="0"/>
          </a:p>
          <a:p>
            <a:pPr marL="0" indent="0">
              <a:buNone/>
            </a:pPr>
            <a:r>
              <a:rPr lang="en-CA" sz="8000" b="1" dirty="0" smtClean="0"/>
              <a:t> </a:t>
            </a:r>
            <a:endParaRPr lang="en-US" sz="8000" dirty="0" smtClean="0"/>
          </a:p>
          <a:p>
            <a:pPr marL="0" lvl="0" indent="0">
              <a:buNone/>
            </a:pPr>
            <a:r>
              <a:rPr lang="en-CA" sz="9600" b="1" dirty="0" smtClean="0"/>
              <a:t> </a:t>
            </a:r>
            <a:endParaRPr lang="en-US" dirty="0" smtClean="0"/>
          </a:p>
        </p:txBody>
      </p:sp>
      <p:sp>
        <p:nvSpPr>
          <p:cNvPr id="3" name="Slide Number Placeholder 2"/>
          <p:cNvSpPr>
            <a:spLocks noGrp="1"/>
          </p:cNvSpPr>
          <p:nvPr>
            <p:ph type="sldNum" sz="quarter" idx="12"/>
          </p:nvPr>
        </p:nvSpPr>
        <p:spPr/>
        <p:txBody>
          <a:bodyPr/>
          <a:lstStyle/>
          <a:p>
            <a:fld id="{8F39DAF0-2F72-4404-BD61-358648AE910C}" type="slidenum">
              <a:rPr lang="en-US" smtClean="0"/>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fade">
                                      <p:cBhvr>
                                        <p:cTn id="14" dur="1000"/>
                                        <p:tgtEl>
                                          <p:spTgt spid="4">
                                            <p:txEl>
                                              <p:pRg st="4" end="4"/>
                                            </p:txEl>
                                          </p:spTgt>
                                        </p:tgtEl>
                                      </p:cBhvr>
                                    </p:animEffect>
                                    <p:anim calcmode="lin" valueType="num">
                                      <p:cBhvr>
                                        <p:cTn id="1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000"/>
                                        <p:tgtEl>
                                          <p:spTgt spid="4">
                                            <p:txEl>
                                              <p:pRg st="6" end="6"/>
                                            </p:txEl>
                                          </p:spTgt>
                                        </p:tgtEl>
                                      </p:cBhvr>
                                    </p:animEffect>
                                    <p:anim calcmode="lin" valueType="num">
                                      <p:cBhvr>
                                        <p:cTn id="2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1000"/>
                                        <p:tgtEl>
                                          <p:spTgt spid="4">
                                            <p:txEl>
                                              <p:pRg st="8" end="8"/>
                                            </p:txEl>
                                          </p:spTgt>
                                        </p:tgtEl>
                                      </p:cBhvr>
                                    </p:animEffect>
                                    <p:anim calcmode="lin" valueType="num">
                                      <p:cBhvr>
                                        <p:cTn id="2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animEffect transition="in" filter="fade">
                                      <p:cBhvr>
                                        <p:cTn id="35" dur="1000"/>
                                        <p:tgtEl>
                                          <p:spTgt spid="4">
                                            <p:txEl>
                                              <p:pRg st="9" end="9"/>
                                            </p:txEl>
                                          </p:spTgt>
                                        </p:tgtEl>
                                      </p:cBhvr>
                                    </p:animEffect>
                                    <p:anim calcmode="lin" valueType="num">
                                      <p:cBhvr>
                                        <p:cTn id="36"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1000"/>
                                        <p:tgtEl>
                                          <p:spTgt spid="4">
                                            <p:txEl>
                                              <p:pRg st="10" end="10"/>
                                            </p:txEl>
                                          </p:spTgt>
                                        </p:tgtEl>
                                      </p:cBhvr>
                                    </p:animEffect>
                                    <p:anim calcmode="lin" valueType="num">
                                      <p:cBhvr>
                                        <p:cTn id="4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11" end="11"/>
                                            </p:txEl>
                                          </p:spTgt>
                                        </p:tgtEl>
                                        <p:attrNameLst>
                                          <p:attrName>style.visibility</p:attrName>
                                        </p:attrNameLst>
                                      </p:cBhvr>
                                      <p:to>
                                        <p:strVal val="visible"/>
                                      </p:to>
                                    </p:set>
                                    <p:animEffect transition="in" filter="fade">
                                      <p:cBhvr>
                                        <p:cTn id="49" dur="1000"/>
                                        <p:tgtEl>
                                          <p:spTgt spid="4">
                                            <p:txEl>
                                              <p:pRg st="11" end="11"/>
                                            </p:txEl>
                                          </p:spTgt>
                                        </p:tgtEl>
                                      </p:cBhvr>
                                    </p:animEffect>
                                    <p:anim calcmode="lin" valueType="num">
                                      <p:cBhvr>
                                        <p:cTn id="50"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12" end="12"/>
                                            </p:txEl>
                                          </p:spTgt>
                                        </p:tgtEl>
                                        <p:attrNameLst>
                                          <p:attrName>style.visibility</p:attrName>
                                        </p:attrNameLst>
                                      </p:cBhvr>
                                      <p:to>
                                        <p:strVal val="visible"/>
                                      </p:to>
                                    </p:set>
                                    <p:animEffect transition="in" filter="fade">
                                      <p:cBhvr>
                                        <p:cTn id="56" dur="1000"/>
                                        <p:tgtEl>
                                          <p:spTgt spid="4">
                                            <p:txEl>
                                              <p:pRg st="12" end="12"/>
                                            </p:txEl>
                                          </p:spTgt>
                                        </p:tgtEl>
                                      </p:cBhvr>
                                    </p:animEffect>
                                    <p:anim calcmode="lin" valueType="num">
                                      <p:cBhvr>
                                        <p:cTn id="57"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13" end="13"/>
                                            </p:txEl>
                                          </p:spTgt>
                                        </p:tgtEl>
                                        <p:attrNameLst>
                                          <p:attrName>style.visibility</p:attrName>
                                        </p:attrNameLst>
                                      </p:cBhvr>
                                      <p:to>
                                        <p:strVal val="visible"/>
                                      </p:to>
                                    </p:set>
                                    <p:animEffect transition="in" filter="fade">
                                      <p:cBhvr>
                                        <p:cTn id="63" dur="1000"/>
                                        <p:tgtEl>
                                          <p:spTgt spid="4">
                                            <p:txEl>
                                              <p:pRg st="13" end="13"/>
                                            </p:txEl>
                                          </p:spTgt>
                                        </p:tgtEl>
                                      </p:cBhvr>
                                    </p:animEffect>
                                    <p:anim calcmode="lin" valueType="num">
                                      <p:cBhvr>
                                        <p:cTn id="64"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14" end="14"/>
                                            </p:txEl>
                                          </p:spTgt>
                                        </p:tgtEl>
                                        <p:attrNameLst>
                                          <p:attrName>style.visibility</p:attrName>
                                        </p:attrNameLst>
                                      </p:cBhvr>
                                      <p:to>
                                        <p:strVal val="visible"/>
                                      </p:to>
                                    </p:set>
                                    <p:animEffect transition="in" filter="fade">
                                      <p:cBhvr>
                                        <p:cTn id="70" dur="1000"/>
                                        <p:tgtEl>
                                          <p:spTgt spid="4">
                                            <p:txEl>
                                              <p:pRg st="14" end="14"/>
                                            </p:txEl>
                                          </p:spTgt>
                                        </p:tgtEl>
                                      </p:cBhvr>
                                    </p:animEffect>
                                    <p:anim calcmode="lin" valueType="num">
                                      <p:cBhvr>
                                        <p:cTn id="71"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190" y="609600"/>
            <a:ext cx="6347713" cy="762000"/>
          </a:xfrm>
        </p:spPr>
        <p:txBody>
          <a:bodyPr/>
          <a:lstStyle/>
          <a:p>
            <a:r>
              <a:rPr lang="en-US" dirty="0" smtClean="0"/>
              <a:t>Press release “musts”</a:t>
            </a:r>
            <a:endParaRPr lang="en-US" dirty="0"/>
          </a:p>
        </p:txBody>
      </p:sp>
      <p:sp>
        <p:nvSpPr>
          <p:cNvPr id="4" name="Content Placeholder 3"/>
          <p:cNvSpPr>
            <a:spLocks noGrp="1"/>
          </p:cNvSpPr>
          <p:nvPr>
            <p:ph idx="1"/>
          </p:nvPr>
        </p:nvSpPr>
        <p:spPr>
          <a:xfrm>
            <a:off x="609599" y="1371600"/>
            <a:ext cx="6347714" cy="4669763"/>
          </a:xfrm>
        </p:spPr>
        <p:txBody>
          <a:bodyPr>
            <a:normAutofit/>
          </a:bodyPr>
          <a:lstStyle/>
          <a:p>
            <a:pPr lvl="0"/>
            <a:r>
              <a:rPr lang="en-CA" sz="2000" dirty="0" smtClean="0"/>
              <a:t>Are </a:t>
            </a:r>
            <a:r>
              <a:rPr lang="en-CA" sz="2000" dirty="0" smtClean="0"/>
              <a:t>prominent people involved? Does your story have a human side to it? Local angle? </a:t>
            </a:r>
            <a:endParaRPr lang="en-US" sz="2000" dirty="0" smtClean="0"/>
          </a:p>
          <a:p>
            <a:r>
              <a:rPr lang="en-CA" sz="2000" dirty="0" smtClean="0"/>
              <a:t>Can it be tied to a larger issue? (CNW release example - anorexia)</a:t>
            </a:r>
          </a:p>
          <a:p>
            <a:r>
              <a:rPr lang="en-CA" sz="2000" b="1" dirty="0" smtClean="0"/>
              <a:t>Target your releases. </a:t>
            </a:r>
          </a:p>
          <a:p>
            <a:pPr lvl="1"/>
            <a:r>
              <a:rPr lang="en-CA" sz="2000" b="1" dirty="0" smtClean="0"/>
              <a:t>Media lists</a:t>
            </a:r>
          </a:p>
          <a:p>
            <a:pPr lvl="1"/>
            <a:r>
              <a:rPr lang="en-CA" sz="2000" b="1" dirty="0" smtClean="0"/>
              <a:t>Bloggers</a:t>
            </a:r>
          </a:p>
          <a:p>
            <a:pPr lvl="1"/>
            <a:r>
              <a:rPr lang="en-CA" sz="2000" b="1" dirty="0" smtClean="0"/>
              <a:t>Websites</a:t>
            </a:r>
          </a:p>
          <a:p>
            <a:pPr lvl="1"/>
            <a:r>
              <a:rPr lang="en-CA" sz="2000" b="1" dirty="0" smtClean="0"/>
              <a:t>Newsletters</a:t>
            </a:r>
          </a:p>
          <a:p>
            <a:pPr lvl="1"/>
            <a:r>
              <a:rPr lang="en-CA" sz="2000" b="1" dirty="0" smtClean="0"/>
              <a:t>FB pages</a:t>
            </a:r>
            <a:endParaRPr lang="en-US" sz="2000" dirty="0" smtClean="0"/>
          </a:p>
          <a:p>
            <a:pPr lvl="0">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1000"/>
                                        <p:tgtEl>
                                          <p:spTgt spid="4">
                                            <p:txEl>
                                              <p:pRg st="5" end="5"/>
                                            </p:txEl>
                                          </p:spTgt>
                                        </p:tgtEl>
                                      </p:cBhvr>
                                    </p:animEffect>
                                    <p:anim calcmode="lin" valueType="num">
                                      <p:cBhvr>
                                        <p:cTn id="3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1000"/>
                                        <p:tgtEl>
                                          <p:spTgt spid="4">
                                            <p:txEl>
                                              <p:pRg st="6" end="6"/>
                                            </p:txEl>
                                          </p:spTgt>
                                        </p:tgtEl>
                                      </p:cBhvr>
                                    </p:animEffect>
                                    <p:anim calcmode="lin" valueType="num">
                                      <p:cBhvr>
                                        <p:cTn id="4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Effect transition="in" filter="fade">
                                      <p:cBhvr>
                                        <p:cTn id="46" dur="1000"/>
                                        <p:tgtEl>
                                          <p:spTgt spid="4">
                                            <p:txEl>
                                              <p:pRg st="7" end="7"/>
                                            </p:txEl>
                                          </p:spTgt>
                                        </p:tgtEl>
                                      </p:cBhvr>
                                    </p:animEffect>
                                    <p:anim calcmode="lin" valueType="num">
                                      <p:cBhvr>
                                        <p:cTn id="4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pPr algn="ctr"/>
            <a:r>
              <a:rPr lang="en-US" dirty="0" smtClean="0"/>
              <a:t>More press release “musts”</a:t>
            </a:r>
            <a:endParaRPr lang="en-US" dirty="0"/>
          </a:p>
        </p:txBody>
      </p:sp>
      <p:sp>
        <p:nvSpPr>
          <p:cNvPr id="4" name="Content Placeholder 3"/>
          <p:cNvSpPr>
            <a:spLocks noGrp="1"/>
          </p:cNvSpPr>
          <p:nvPr>
            <p:ph idx="1"/>
          </p:nvPr>
        </p:nvSpPr>
        <p:spPr>
          <a:xfrm>
            <a:off x="596745" y="1447800"/>
            <a:ext cx="6347714" cy="3880773"/>
          </a:xfrm>
        </p:spPr>
        <p:txBody>
          <a:bodyPr>
            <a:normAutofit lnSpcReduction="10000"/>
          </a:bodyPr>
          <a:lstStyle/>
          <a:p>
            <a:r>
              <a:rPr lang="en-CA" sz="2000" b="1" dirty="0" smtClean="0"/>
              <a:t>Use the proper press release format.</a:t>
            </a:r>
          </a:p>
          <a:p>
            <a:pPr lvl="1"/>
            <a:r>
              <a:rPr lang="en-CA" sz="2000" dirty="0" smtClean="0"/>
              <a:t>Inverted pyramid  ---------- boilerplate.</a:t>
            </a:r>
          </a:p>
          <a:p>
            <a:r>
              <a:rPr lang="en-CA" sz="2000" b="1" dirty="0" smtClean="0"/>
              <a:t>Read it out loud.</a:t>
            </a:r>
          </a:p>
          <a:p>
            <a:r>
              <a:rPr lang="en-CA" sz="2000" b="1" dirty="0" smtClean="0"/>
              <a:t>Have someone else check it for grammar and spelling.</a:t>
            </a:r>
          </a:p>
          <a:p>
            <a:pPr lvl="0"/>
            <a:r>
              <a:rPr lang="en-CA" sz="2000" b="1" dirty="0" smtClean="0"/>
              <a:t>Keep the press release concise and clear.</a:t>
            </a:r>
            <a:r>
              <a:rPr lang="en-CA" sz="2000" dirty="0" smtClean="0"/>
              <a:t> Get to the point in the first paragraph. If you have two key points, the second point goes in the second paragraph.</a:t>
            </a:r>
          </a:p>
          <a:p>
            <a:r>
              <a:rPr lang="en-CA" sz="2000" b="1" dirty="0" smtClean="0"/>
              <a:t>Always cover Who, When, Where, What and Why </a:t>
            </a:r>
            <a:r>
              <a:rPr lang="en-CA" sz="2000" dirty="0" smtClean="0"/>
              <a:t>and </a:t>
            </a:r>
            <a:r>
              <a:rPr lang="en-CA" sz="2000" i="1" dirty="0" smtClean="0"/>
              <a:t>Why should anyone care,</a:t>
            </a:r>
            <a:r>
              <a:rPr lang="en-CA" sz="2000" dirty="0" smtClean="0"/>
              <a:t> right up front. </a:t>
            </a:r>
            <a:endParaRPr lang="en-US" sz="2000" dirty="0" smtClean="0"/>
          </a:p>
          <a:p>
            <a:pPr lvl="0"/>
            <a:endParaRPr lang="en-US" sz="2000" dirty="0" smtClean="0"/>
          </a:p>
          <a:p>
            <a:endParaRPr lang="en-US"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Press release “musts, must nots”</a:t>
            </a:r>
            <a:endParaRPr lang="en-US" dirty="0"/>
          </a:p>
        </p:txBody>
      </p:sp>
      <p:sp>
        <p:nvSpPr>
          <p:cNvPr id="4" name="Content Placeholder 3"/>
          <p:cNvSpPr>
            <a:spLocks noGrp="1"/>
          </p:cNvSpPr>
          <p:nvPr>
            <p:ph idx="1"/>
          </p:nvPr>
        </p:nvSpPr>
        <p:spPr/>
        <p:txBody>
          <a:bodyPr>
            <a:noAutofit/>
          </a:bodyPr>
          <a:lstStyle/>
          <a:p>
            <a:pPr lvl="0"/>
            <a:r>
              <a:rPr lang="en-CA" sz="2000" b="1" dirty="0" smtClean="0"/>
              <a:t>Avoid buzzwords, hyperbole, adjectives, and exaggeration</a:t>
            </a:r>
            <a:r>
              <a:rPr lang="en-CA" sz="2000" dirty="0" smtClean="0"/>
              <a:t>. </a:t>
            </a:r>
            <a:endParaRPr lang="en-CA" sz="2000" dirty="0" smtClean="0"/>
          </a:p>
          <a:p>
            <a:pPr lvl="0"/>
            <a:r>
              <a:rPr lang="en-CA" sz="2000" b="1" dirty="0" smtClean="0"/>
              <a:t>DON’T </a:t>
            </a:r>
            <a:r>
              <a:rPr lang="en-CA" sz="2000" b="1" dirty="0" smtClean="0"/>
              <a:t>USE BOLDFACE AND DON’T USE </a:t>
            </a:r>
            <a:r>
              <a:rPr lang="en-CA" sz="2000" b="1" dirty="0" smtClean="0"/>
              <a:t>CAPS.</a:t>
            </a:r>
            <a:endParaRPr lang="en-CA" sz="2000" b="1" dirty="0" smtClean="0"/>
          </a:p>
          <a:p>
            <a:r>
              <a:rPr lang="en-CA" sz="2000" b="1" dirty="0" smtClean="0"/>
              <a:t>Avoid boring useless quotes </a:t>
            </a:r>
            <a:r>
              <a:rPr lang="en-CA" sz="2000" dirty="0" smtClean="0"/>
              <a:t>that don’t advance your story and won’t get used. A killer usually starts with “I am delighted...”</a:t>
            </a:r>
            <a:endParaRPr lang="en-US" sz="2000" dirty="0" smtClean="0"/>
          </a:p>
          <a:p>
            <a:pPr lvl="0"/>
            <a:r>
              <a:rPr lang="en-CA" sz="2000" dirty="0" smtClean="0"/>
              <a:t>Don’t fill the release with trendy words and phrases like </a:t>
            </a:r>
            <a:r>
              <a:rPr lang="en-CA" sz="2000" dirty="0" smtClean="0"/>
              <a:t>“holistic.”</a:t>
            </a:r>
          </a:p>
          <a:p>
            <a:pPr lvl="0"/>
            <a:r>
              <a:rPr lang="en-CA" sz="2000" i="1" dirty="0" smtClean="0"/>
              <a:t>Local media are more forgiving than others.</a:t>
            </a:r>
            <a:endParaRPr lang="en-US" sz="2000" i="1" dirty="0" smtClean="0"/>
          </a:p>
          <a:p>
            <a:endParaRPr lang="en-US" sz="2000"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How can good PR help?</a:t>
            </a:r>
            <a:endParaRPr lang="en-CA" dirty="0"/>
          </a:p>
        </p:txBody>
      </p:sp>
      <p:sp>
        <p:nvSpPr>
          <p:cNvPr id="4" name="Slide Number Placeholder 3"/>
          <p:cNvSpPr>
            <a:spLocks noGrp="1"/>
          </p:cNvSpPr>
          <p:nvPr>
            <p:ph type="sldNum" sz="quarter" idx="12"/>
          </p:nvPr>
        </p:nvSpPr>
        <p:spPr/>
        <p:txBody>
          <a:bodyPr/>
          <a:lstStyle/>
          <a:p>
            <a:fld id="{8F39DAF0-2F72-4404-BD61-358648AE910C}" type="slidenum">
              <a:rPr lang="en-US" smtClean="0"/>
              <a:pPr/>
              <a:t>2</a:t>
            </a:fld>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2556" y="2253456"/>
            <a:ext cx="4762500" cy="3695700"/>
          </a:xfrm>
        </p:spPr>
      </p:pic>
    </p:spTree>
    <p:extLst>
      <p:ext uri="{BB962C8B-B14F-4D97-AF65-F5344CB8AC3E}">
        <p14:creationId xmlns:p14="http://schemas.microsoft.com/office/powerpoint/2010/main" val="108902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699" y="474665"/>
            <a:ext cx="6347713" cy="1320800"/>
          </a:xfrm>
        </p:spPr>
        <p:txBody>
          <a:bodyPr>
            <a:normAutofit/>
          </a:bodyPr>
          <a:lstStyle/>
          <a:p>
            <a:pPr algn="ctr"/>
            <a:r>
              <a:rPr lang="en-US" dirty="0" smtClean="0"/>
              <a:t>Press release “musts”</a:t>
            </a:r>
            <a:endParaRPr lang="en-US" dirty="0"/>
          </a:p>
        </p:txBody>
      </p:sp>
      <p:sp>
        <p:nvSpPr>
          <p:cNvPr id="4" name="Content Placeholder 3"/>
          <p:cNvSpPr>
            <a:spLocks noGrp="1"/>
          </p:cNvSpPr>
          <p:nvPr>
            <p:ph idx="1"/>
          </p:nvPr>
        </p:nvSpPr>
        <p:spPr>
          <a:xfrm>
            <a:off x="609599" y="1600200"/>
            <a:ext cx="6347714" cy="4441163"/>
          </a:xfrm>
        </p:spPr>
        <p:txBody>
          <a:bodyPr>
            <a:normAutofit/>
          </a:bodyPr>
          <a:lstStyle/>
          <a:p>
            <a:r>
              <a:rPr lang="en-CA" sz="2000" b="1" dirty="0" smtClean="0"/>
              <a:t>Write an excellent headline.</a:t>
            </a:r>
            <a:r>
              <a:rPr lang="en-CA" sz="2000" dirty="0" smtClean="0"/>
              <a:t> The headline is 90 per cent of the release.</a:t>
            </a:r>
          </a:p>
          <a:p>
            <a:r>
              <a:rPr lang="en-CA" sz="2000" dirty="0" smtClean="0"/>
              <a:t>If the headline can’t stand on its own, go back to the beginning and ask yourself if you really have something newsworthy to say.</a:t>
            </a:r>
          </a:p>
          <a:p>
            <a:r>
              <a:rPr lang="en-CA" sz="2000" b="1" dirty="0" smtClean="0"/>
              <a:t>SEO keywords</a:t>
            </a:r>
            <a:r>
              <a:rPr lang="en-CA" sz="2000" dirty="0" smtClean="0"/>
              <a:t> – use them (usually, a string of words).</a:t>
            </a:r>
          </a:p>
          <a:p>
            <a:r>
              <a:rPr lang="en-CA" sz="2000" b="1" dirty="0" smtClean="0"/>
              <a:t>Always have a boilerplate </a:t>
            </a:r>
            <a:r>
              <a:rPr lang="en-CA" sz="2000" b="1" dirty="0" smtClean="0"/>
              <a:t>paragraph</a:t>
            </a:r>
            <a:r>
              <a:rPr lang="en-CA" sz="2000" dirty="0"/>
              <a:t>.</a:t>
            </a:r>
            <a:endParaRPr lang="en-CA" sz="2000" dirty="0" smtClean="0"/>
          </a:p>
          <a:p>
            <a:r>
              <a:rPr lang="en-CA" sz="2000" dirty="0" smtClean="0"/>
              <a:t>Make sure it’s “tweetable.”  (if possible)</a:t>
            </a:r>
          </a:p>
        </p:txBody>
      </p:sp>
      <p:sp>
        <p:nvSpPr>
          <p:cNvPr id="3" name="Slide Number Placeholder 2"/>
          <p:cNvSpPr>
            <a:spLocks noGrp="1"/>
          </p:cNvSpPr>
          <p:nvPr>
            <p:ph type="sldNum" sz="quarter" idx="12"/>
          </p:nvPr>
        </p:nvSpPr>
        <p:spPr/>
        <p:txBody>
          <a:bodyPr/>
          <a:lstStyle/>
          <a:p>
            <a:fld id="{8F39DAF0-2F72-4404-BD61-358648AE910C}" type="slidenum">
              <a:rPr lang="en-US" smtClean="0"/>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lstStyle/>
          <a:p>
            <a:pPr algn="ctr"/>
            <a:r>
              <a:rPr lang="en-US" dirty="0" smtClean="0"/>
              <a:t>More “musts”</a:t>
            </a:r>
            <a:endParaRPr lang="en-US" dirty="0"/>
          </a:p>
        </p:txBody>
      </p:sp>
      <p:sp>
        <p:nvSpPr>
          <p:cNvPr id="4" name="Content Placeholder 3"/>
          <p:cNvSpPr>
            <a:spLocks noGrp="1"/>
          </p:cNvSpPr>
          <p:nvPr>
            <p:ph idx="1"/>
          </p:nvPr>
        </p:nvSpPr>
        <p:spPr>
          <a:xfrm>
            <a:off x="301752" y="1371600"/>
            <a:ext cx="8503920" cy="5105400"/>
          </a:xfrm>
        </p:spPr>
        <p:txBody>
          <a:bodyPr>
            <a:noAutofit/>
          </a:bodyPr>
          <a:lstStyle/>
          <a:p>
            <a:r>
              <a:rPr lang="en-CA" sz="2400" dirty="0" smtClean="0"/>
              <a:t>Paste </a:t>
            </a:r>
            <a:r>
              <a:rPr lang="en-CA" sz="2400" dirty="0" smtClean="0"/>
              <a:t>the press release into the body of the email.</a:t>
            </a:r>
          </a:p>
          <a:p>
            <a:pPr marL="0" indent="0">
              <a:buNone/>
            </a:pPr>
            <a:r>
              <a:rPr lang="en-CA" sz="2400" dirty="0" smtClean="0"/>
              <a:t> </a:t>
            </a:r>
            <a:endParaRPr lang="en-US" sz="2400" dirty="0" smtClean="0"/>
          </a:p>
          <a:p>
            <a:r>
              <a:rPr lang="en-CA" sz="2400" b="1" dirty="0" smtClean="0"/>
              <a:t>Have a good email subject line.</a:t>
            </a:r>
            <a:r>
              <a:rPr lang="en-CA" sz="2400" dirty="0" smtClean="0"/>
              <a:t> </a:t>
            </a:r>
            <a:r>
              <a:rPr lang="en-CA" sz="2400" dirty="0" smtClean="0"/>
              <a:t>Like a second headline.</a:t>
            </a:r>
            <a:endParaRPr lang="en-CA" sz="2400" dirty="0" smtClean="0"/>
          </a:p>
          <a:p>
            <a:pPr lvl="1"/>
            <a:endParaRPr lang="en-US" sz="2400" dirty="0" smtClean="0"/>
          </a:p>
          <a:p>
            <a:r>
              <a:rPr lang="en-CA" sz="2400" dirty="0" smtClean="0"/>
              <a:t> </a:t>
            </a:r>
            <a:r>
              <a:rPr lang="en-CA" sz="2400" b="1" dirty="0" smtClean="0"/>
              <a:t>Watch the “from” line. </a:t>
            </a:r>
            <a:r>
              <a:rPr lang="en-CA" sz="2400" dirty="0" smtClean="0"/>
              <a:t>Use your </a:t>
            </a:r>
            <a:r>
              <a:rPr lang="en-CA" sz="2400" dirty="0" smtClean="0"/>
              <a:t>organization’s name, </a:t>
            </a:r>
          </a:p>
          <a:p>
            <a:pPr marL="0" indent="0">
              <a:buNone/>
            </a:pPr>
            <a:r>
              <a:rPr lang="en-CA" sz="2400" dirty="0"/>
              <a:t>	</a:t>
            </a:r>
            <a:r>
              <a:rPr lang="en-CA" sz="2400" dirty="0" smtClean="0"/>
              <a:t>not </a:t>
            </a:r>
            <a:r>
              <a:rPr lang="en-CA" sz="2400" dirty="0" smtClean="0"/>
              <a:t>yours, unless you are well-known and trusted.</a:t>
            </a:r>
            <a:endParaRPr lang="en-US" sz="2400" b="1" dirty="0" smtClean="0"/>
          </a:p>
          <a:p>
            <a:pPr>
              <a:buNone/>
            </a:pPr>
            <a:r>
              <a:rPr lang="en-CA" sz="2400" dirty="0" smtClean="0"/>
              <a:t> </a:t>
            </a:r>
            <a:endParaRPr lang="en-US" sz="2400"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21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62000"/>
          </a:xfrm>
        </p:spPr>
        <p:txBody>
          <a:bodyPr/>
          <a:lstStyle/>
          <a:p>
            <a:pPr algn="ctr"/>
            <a:r>
              <a:rPr lang="en-US" dirty="0" smtClean="0"/>
              <a:t>Press release template</a:t>
            </a:r>
            <a:endParaRPr lang="en-US" dirty="0"/>
          </a:p>
        </p:txBody>
      </p:sp>
      <p:sp>
        <p:nvSpPr>
          <p:cNvPr id="4" name="Content Placeholder 3"/>
          <p:cNvSpPr>
            <a:spLocks noGrp="1"/>
          </p:cNvSpPr>
          <p:nvPr>
            <p:ph idx="1"/>
          </p:nvPr>
        </p:nvSpPr>
        <p:spPr>
          <a:xfrm>
            <a:off x="609599" y="1371600"/>
            <a:ext cx="6347714" cy="4669763"/>
          </a:xfrm>
        </p:spPr>
        <p:txBody>
          <a:bodyPr>
            <a:normAutofit fontScale="92500" lnSpcReduction="10000"/>
          </a:bodyPr>
          <a:lstStyle/>
          <a:p>
            <a:pPr>
              <a:buNone/>
            </a:pPr>
            <a:r>
              <a:rPr lang="en-CA" sz="2200" dirty="0" smtClean="0"/>
              <a:t>FOR IMMEDIATE RELEASE</a:t>
            </a:r>
            <a:endParaRPr lang="en-US" sz="2200" dirty="0" smtClean="0"/>
          </a:p>
          <a:p>
            <a:r>
              <a:rPr lang="en-CA" sz="2200" b="1" dirty="0"/>
              <a:t>Headline (use larger type and center it)</a:t>
            </a:r>
          </a:p>
          <a:p>
            <a:endParaRPr lang="en-US" sz="2200" b="1" dirty="0"/>
          </a:p>
          <a:p>
            <a:r>
              <a:rPr lang="en-CA" sz="2200" b="1" dirty="0"/>
              <a:t>Dateline – PETERBOROUGH, ON – May 6, </a:t>
            </a:r>
            <a:r>
              <a:rPr lang="en-CA" sz="2200" b="1" dirty="0" smtClean="0"/>
              <a:t>2016 </a:t>
            </a:r>
            <a:r>
              <a:rPr lang="en-CA" sz="2200" b="1" dirty="0"/>
              <a:t>–Introductory paragraph or “lede.”</a:t>
            </a:r>
            <a:endParaRPr lang="en-US" sz="2200" b="1" dirty="0"/>
          </a:p>
          <a:p>
            <a:pPr>
              <a:buFont typeface="Wingdings 3" charset="2"/>
              <a:buNone/>
            </a:pPr>
            <a:r>
              <a:rPr lang="en-CA" sz="2200" b="1" dirty="0"/>
              <a:t> </a:t>
            </a:r>
            <a:endParaRPr lang="en-US" sz="2200" b="1" dirty="0"/>
          </a:p>
          <a:p>
            <a:r>
              <a:rPr lang="en-CA" sz="2200" b="1" dirty="0"/>
              <a:t>Second paragraph offering more information, or your second major point or message. </a:t>
            </a:r>
            <a:endParaRPr lang="en-US" sz="2200" b="1" dirty="0"/>
          </a:p>
          <a:p>
            <a:pPr>
              <a:buFont typeface="Wingdings 3" charset="2"/>
              <a:buNone/>
            </a:pPr>
            <a:r>
              <a:rPr lang="en-CA" sz="2200" b="1" dirty="0"/>
              <a:t> </a:t>
            </a:r>
            <a:endParaRPr lang="en-US" sz="2200" b="1" dirty="0"/>
          </a:p>
          <a:p>
            <a:r>
              <a:rPr lang="en-CA" sz="2200" b="1" dirty="0"/>
              <a:t>Third paragraph usually is a quote attributed to somebody important that advances your story or message and may offer more pertinent information. </a:t>
            </a:r>
            <a:endParaRPr lang="en-US" dirty="0" smtClean="0"/>
          </a:p>
          <a:p>
            <a:endParaRPr lang="en-US"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1000"/>
                                        <p:tgtEl>
                                          <p:spTgt spid="4">
                                            <p:txEl>
                                              <p:pRg st="7" end="7"/>
                                            </p:txEl>
                                          </p:spTgt>
                                        </p:tgtEl>
                                      </p:cBhvr>
                                    </p:animEffect>
                                    <p:anim calcmode="lin" valueType="num">
                                      <p:cBhvr>
                                        <p:cTn id="5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347713" cy="1320800"/>
          </a:xfrm>
        </p:spPr>
        <p:txBody>
          <a:bodyPr/>
          <a:lstStyle/>
          <a:p>
            <a:r>
              <a:rPr lang="en-US" dirty="0" smtClean="0"/>
              <a:t>Template cont’d</a:t>
            </a:r>
            <a:endParaRPr lang="en-US" dirty="0"/>
          </a:p>
        </p:txBody>
      </p:sp>
      <p:sp>
        <p:nvSpPr>
          <p:cNvPr id="4" name="Content Placeholder 3"/>
          <p:cNvSpPr>
            <a:spLocks noGrp="1"/>
          </p:cNvSpPr>
          <p:nvPr>
            <p:ph idx="1"/>
          </p:nvPr>
        </p:nvSpPr>
        <p:spPr>
          <a:xfrm>
            <a:off x="457200" y="1143000"/>
            <a:ext cx="6347714" cy="4898363"/>
          </a:xfrm>
        </p:spPr>
        <p:txBody>
          <a:bodyPr>
            <a:normAutofit fontScale="85000" lnSpcReduction="20000"/>
          </a:bodyPr>
          <a:lstStyle/>
          <a:p>
            <a:pPr>
              <a:lnSpc>
                <a:spcPct val="110000"/>
              </a:lnSpc>
            </a:pPr>
            <a:r>
              <a:rPr lang="en-CA" sz="3200" b="1" dirty="0"/>
              <a:t>Fourth para gives more information and possibly another quote. </a:t>
            </a:r>
            <a:endParaRPr lang="en-US" sz="3200" b="1" dirty="0"/>
          </a:p>
          <a:p>
            <a:pPr>
              <a:lnSpc>
                <a:spcPct val="110000"/>
              </a:lnSpc>
            </a:pPr>
            <a:r>
              <a:rPr lang="en-CA" sz="3200" b="1" dirty="0"/>
              <a:t>Fifth paragraph is usually your boilerplate information. </a:t>
            </a:r>
            <a:endParaRPr lang="en-US" sz="3200" b="1" dirty="0"/>
          </a:p>
          <a:p>
            <a:pPr>
              <a:lnSpc>
                <a:spcPct val="110000"/>
              </a:lnSpc>
            </a:pPr>
            <a:r>
              <a:rPr lang="en-CA" sz="3200" b="1" dirty="0"/>
              <a:t>Contact information:</a:t>
            </a:r>
            <a:endParaRPr lang="en-US" sz="3200" b="1" dirty="0"/>
          </a:p>
          <a:p>
            <a:pPr>
              <a:lnSpc>
                <a:spcPct val="110000"/>
              </a:lnSpc>
              <a:buFont typeface="Wingdings 3" charset="2"/>
              <a:buChar char="•"/>
            </a:pPr>
            <a:r>
              <a:rPr lang="en-CA" sz="3200" b="1" dirty="0"/>
              <a:t>Always at the bottom left-hand side of the release.</a:t>
            </a:r>
            <a:endParaRPr lang="en-US" sz="3200" b="1" dirty="0"/>
          </a:p>
          <a:p>
            <a:pPr>
              <a:lnSpc>
                <a:spcPct val="110000"/>
              </a:lnSpc>
              <a:buFont typeface="Wingdings 3" charset="2"/>
              <a:buChar char="•"/>
            </a:pPr>
            <a:r>
              <a:rPr lang="en-CA" sz="3200" b="1" dirty="0"/>
              <a:t>Include phone numbers, email addresses, and best hours if applicable.</a:t>
            </a:r>
            <a:endParaRPr lang="en-US" sz="3200" b="1" dirty="0"/>
          </a:p>
          <a:p>
            <a:pPr>
              <a:lnSpc>
                <a:spcPct val="110000"/>
              </a:lnSpc>
              <a:buFont typeface="Wingdings 3" charset="2"/>
              <a:buNone/>
            </a:pPr>
            <a:r>
              <a:rPr lang="en-CA" sz="3200" b="1" dirty="0"/>
              <a:t> </a:t>
            </a:r>
            <a:endParaRPr lang="en-US" sz="3200" b="1" dirty="0"/>
          </a:p>
          <a:p>
            <a:endParaRPr lang="en-US"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23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1000"/>
                                        <p:tgtEl>
                                          <p:spTgt spid="4">
                                            <p:txEl>
                                              <p:pRg st="3" end="3"/>
                                            </p:txEl>
                                          </p:spTgt>
                                        </p:tgtEl>
                                      </p:cBhvr>
                                    </p:animEffect>
                                    <p:anim calcmode="lin" valueType="num">
                                      <p:cBhvr>
                                        <p:cTn id="2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1000"/>
                                        <p:tgtEl>
                                          <p:spTgt spid="4">
                                            <p:txEl>
                                              <p:pRg st="4" end="4"/>
                                            </p:txEl>
                                          </p:spTgt>
                                        </p:tgtEl>
                                      </p:cBhvr>
                                    </p:animEffect>
                                    <p:anim calcmode="lin" valueType="num">
                                      <p:cBhvr>
                                        <p:cTn id="2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81000"/>
            <a:ext cx="6347713" cy="1320800"/>
          </a:xfrm>
        </p:spPr>
        <p:txBody>
          <a:bodyPr/>
          <a:lstStyle/>
          <a:p>
            <a:r>
              <a:rPr lang="en-US" dirty="0" smtClean="0"/>
              <a:t>Big Rule</a:t>
            </a:r>
            <a:endParaRPr lang="en-US" dirty="0"/>
          </a:p>
        </p:txBody>
      </p:sp>
      <p:sp>
        <p:nvSpPr>
          <p:cNvPr id="4" name="Content Placeholder 3"/>
          <p:cNvSpPr>
            <a:spLocks noGrp="1"/>
          </p:cNvSpPr>
          <p:nvPr>
            <p:ph idx="1"/>
          </p:nvPr>
        </p:nvSpPr>
        <p:spPr>
          <a:xfrm>
            <a:off x="609599" y="1701800"/>
            <a:ext cx="6347714" cy="4339563"/>
          </a:xfrm>
        </p:spPr>
        <p:txBody>
          <a:bodyPr>
            <a:normAutofit/>
          </a:bodyPr>
          <a:lstStyle/>
          <a:p>
            <a:r>
              <a:rPr lang="en-US" sz="2400" dirty="0" smtClean="0"/>
              <a:t>If humanly possible, always keep your release to one page in length.</a:t>
            </a:r>
          </a:p>
          <a:p>
            <a:pPr>
              <a:buNone/>
            </a:pPr>
            <a:endParaRPr lang="en-US" sz="2000" dirty="0" smtClean="0"/>
          </a:p>
          <a:p>
            <a:r>
              <a:rPr lang="en-US" sz="2400" dirty="0" smtClean="0"/>
              <a:t>Everything else can be on a separate sheet of talking points or contained in a Q and A document</a:t>
            </a:r>
            <a:r>
              <a:rPr lang="en-US" sz="2000" dirty="0" smtClean="0"/>
              <a:t>.</a:t>
            </a:r>
            <a:endParaRPr lang="en-US" sz="2000"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4" name="Content Placeholder 3"/>
          <p:cNvSpPr>
            <a:spLocks noGrp="1"/>
          </p:cNvSpPr>
          <p:nvPr>
            <p:ph idx="1"/>
          </p:nvPr>
        </p:nvSpPr>
        <p:spPr>
          <a:xfrm>
            <a:off x="574711" y="1676400"/>
            <a:ext cx="6347714" cy="3474373"/>
          </a:xfrm>
        </p:spPr>
        <p:txBody>
          <a:bodyPr>
            <a:normAutofit/>
          </a:bodyPr>
          <a:lstStyle/>
          <a:p>
            <a:r>
              <a:rPr lang="en-US" sz="2000" u="sng" dirty="0" smtClean="0"/>
              <a:t>Future  Best Write communications workshops</a:t>
            </a:r>
            <a:r>
              <a:rPr lang="en-US" sz="2000" dirty="0" smtClean="0"/>
              <a:t>:</a:t>
            </a:r>
          </a:p>
          <a:p>
            <a:r>
              <a:rPr lang="en-US" sz="2000" dirty="0" smtClean="0"/>
              <a:t>Media relations 101 – what’s in the toolkit?</a:t>
            </a:r>
          </a:p>
          <a:p>
            <a:r>
              <a:rPr lang="en-US" sz="2000" dirty="0" smtClean="0"/>
              <a:t>How to take the terror out of a media interview.</a:t>
            </a:r>
          </a:p>
          <a:p>
            <a:r>
              <a:rPr lang="en-US" sz="2000" dirty="0" smtClean="0"/>
              <a:t>In a crisis? No plan? How to turn things around fast.</a:t>
            </a:r>
          </a:p>
          <a:p>
            <a:r>
              <a:rPr lang="en-US" sz="2000" dirty="0" smtClean="0"/>
              <a:t>How to organize a press conference</a:t>
            </a:r>
          </a:p>
          <a:p>
            <a:r>
              <a:rPr lang="en-US" sz="2000" dirty="0" smtClean="0"/>
              <a:t>Contact me at </a:t>
            </a:r>
            <a:r>
              <a:rPr lang="en-US" sz="2000" dirty="0" smtClean="0">
                <a:hlinkClick r:id="rId2"/>
              </a:rPr>
              <a:t>bestwritecom@gmail.com</a:t>
            </a:r>
            <a:r>
              <a:rPr lang="en-US" sz="2000" dirty="0" smtClean="0"/>
              <a:t>.705- 772-7692</a:t>
            </a:r>
          </a:p>
          <a:p>
            <a:endParaRPr lang="en-US" sz="2000" dirty="0" smtClean="0"/>
          </a:p>
        </p:txBody>
      </p:sp>
      <p:sp>
        <p:nvSpPr>
          <p:cNvPr id="3" name="Slide Number Placeholder 2"/>
          <p:cNvSpPr>
            <a:spLocks noGrp="1"/>
          </p:cNvSpPr>
          <p:nvPr>
            <p:ph type="sldNum" sz="quarter" idx="12"/>
          </p:nvPr>
        </p:nvSpPr>
        <p:spPr/>
        <p:txBody>
          <a:bodyPr/>
          <a:lstStyle/>
          <a:p>
            <a:fld id="{8F39DAF0-2F72-4404-BD61-358648AE910C}" type="slidenum">
              <a:rPr lang="en-US" smtClean="0"/>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77072" cy="942234"/>
          </a:xfrm>
        </p:spPr>
        <p:txBody>
          <a:bodyPr>
            <a:normAutofit fontScale="90000"/>
          </a:bodyPr>
          <a:lstStyle/>
          <a:p>
            <a:pPr algn="ctr"/>
            <a:r>
              <a:rPr lang="en-CA" dirty="0"/>
              <a:t>Key assumptions for today:</a:t>
            </a:r>
            <a:br>
              <a:rPr lang="en-CA" dirty="0"/>
            </a:br>
            <a:endParaRPr lang="en-CA" dirty="0"/>
          </a:p>
        </p:txBody>
      </p:sp>
      <p:sp>
        <p:nvSpPr>
          <p:cNvPr id="4" name="Content Placeholder 3"/>
          <p:cNvSpPr>
            <a:spLocks noGrp="1"/>
          </p:cNvSpPr>
          <p:nvPr>
            <p:ph idx="1"/>
          </p:nvPr>
        </p:nvSpPr>
        <p:spPr>
          <a:xfrm>
            <a:off x="109728" y="1247034"/>
            <a:ext cx="8503920" cy="4572000"/>
          </a:xfrm>
        </p:spPr>
        <p:txBody>
          <a:bodyPr>
            <a:normAutofit fontScale="25000" lnSpcReduction="20000"/>
          </a:bodyPr>
          <a:lstStyle/>
          <a:p>
            <a:pPr marL="0" indent="0">
              <a:buNone/>
            </a:pPr>
            <a:endParaRPr lang="en-CA" sz="7200" dirty="0" smtClean="0"/>
          </a:p>
          <a:p>
            <a:r>
              <a:rPr lang="en-CA" sz="7200" dirty="0" smtClean="0"/>
              <a:t>PR function often attached to other important work for fundraisers.</a:t>
            </a:r>
          </a:p>
          <a:p>
            <a:endParaRPr lang="en-CA" sz="7200" dirty="0" smtClean="0"/>
          </a:p>
          <a:p>
            <a:r>
              <a:rPr lang="en-CA" sz="7200" dirty="0" smtClean="0"/>
              <a:t> Smaller orgs have even less time </a:t>
            </a:r>
            <a:r>
              <a:rPr lang="en-CA" sz="7200" dirty="0" smtClean="0"/>
              <a:t>and resources for </a:t>
            </a:r>
            <a:r>
              <a:rPr lang="en-CA" sz="7200" dirty="0" smtClean="0"/>
              <a:t>it.</a:t>
            </a:r>
          </a:p>
          <a:p>
            <a:endParaRPr lang="en-CA" sz="7200" dirty="0" smtClean="0"/>
          </a:p>
          <a:p>
            <a:r>
              <a:rPr lang="en-CA" sz="7200" dirty="0" smtClean="0"/>
              <a:t>PR </a:t>
            </a:r>
            <a:r>
              <a:rPr lang="en-CA" sz="7200" dirty="0" smtClean="0"/>
              <a:t>supports fundraising but doesn’t always generate income</a:t>
            </a:r>
            <a:r>
              <a:rPr lang="en-CA" sz="7200" dirty="0" smtClean="0"/>
              <a:t>. </a:t>
            </a:r>
          </a:p>
          <a:p>
            <a:endParaRPr lang="en-CA" sz="7200" dirty="0" smtClean="0"/>
          </a:p>
          <a:p>
            <a:r>
              <a:rPr lang="en-CA" sz="7200" dirty="0" smtClean="0"/>
              <a:t>Local community media supportive, love to take pictures of volunteers on walks.</a:t>
            </a:r>
          </a:p>
          <a:p>
            <a:endParaRPr lang="en-CA" sz="7200" dirty="0" smtClean="0"/>
          </a:p>
          <a:p>
            <a:r>
              <a:rPr lang="en-CA" sz="7200" dirty="0" smtClean="0"/>
              <a:t>This can be both a strength and a weakness.</a:t>
            </a:r>
          </a:p>
          <a:p>
            <a:endParaRPr lang="en-CA" sz="7200" dirty="0" smtClean="0"/>
          </a:p>
          <a:p>
            <a:pPr marL="0" indent="0">
              <a:buNone/>
            </a:pPr>
            <a:r>
              <a:rPr lang="en-CA" sz="7200" dirty="0" smtClean="0"/>
              <a:t> </a:t>
            </a:r>
          </a:p>
          <a:p>
            <a:endParaRPr lang="en-CA" dirty="0" smtClean="0"/>
          </a:p>
          <a:p>
            <a:pPr marL="274320" lvl="1" indent="0">
              <a:buNone/>
            </a:pPr>
            <a:endParaRPr lang="en-CA"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3</a:t>
            </a:fld>
            <a:endParaRPr lang="en-US" dirty="0"/>
          </a:p>
        </p:txBody>
      </p:sp>
    </p:spTree>
    <p:extLst>
      <p:ext uri="{BB962C8B-B14F-4D97-AF65-F5344CB8AC3E}">
        <p14:creationId xmlns:p14="http://schemas.microsoft.com/office/powerpoint/2010/main" val="10165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000"/>
                                        <p:tgtEl>
                                          <p:spTgt spid="4">
                                            <p:txEl>
                                              <p:pRg st="3" end="3"/>
                                            </p:txEl>
                                          </p:spTgt>
                                        </p:tgtEl>
                                      </p:cBhvr>
                                    </p:animEffect>
                                    <p:anim calcmode="lin" valueType="num">
                                      <p:cBhvr>
                                        <p:cTn id="1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1000"/>
                                        <p:tgtEl>
                                          <p:spTgt spid="4">
                                            <p:txEl>
                                              <p:pRg st="5" end="5"/>
                                            </p:txEl>
                                          </p:spTgt>
                                        </p:tgtEl>
                                      </p:cBhvr>
                                    </p:animEffect>
                                    <p:anim calcmode="lin" valueType="num">
                                      <p:cBhvr>
                                        <p:cTn id="1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7" end="7"/>
                                            </p:txEl>
                                          </p:spTgt>
                                        </p:tgtEl>
                                        <p:attrNameLst>
                                          <p:attrName>style.visibility</p:attrName>
                                        </p:attrNameLst>
                                      </p:cBhvr>
                                      <p:to>
                                        <p:strVal val="visible"/>
                                      </p:to>
                                    </p:set>
                                    <p:animEffect transition="in" filter="fade">
                                      <p:cBhvr>
                                        <p:cTn id="22" dur="1000"/>
                                        <p:tgtEl>
                                          <p:spTgt spid="4">
                                            <p:txEl>
                                              <p:pRg st="7" end="7"/>
                                            </p:txEl>
                                          </p:spTgt>
                                        </p:tgtEl>
                                      </p:cBhvr>
                                    </p:animEffect>
                                    <p:anim calcmode="lin" valueType="num">
                                      <p:cBhvr>
                                        <p:cTn id="2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fade">
                                      <p:cBhvr>
                                        <p:cTn id="27" dur="1000"/>
                                        <p:tgtEl>
                                          <p:spTgt spid="4">
                                            <p:txEl>
                                              <p:pRg st="9" end="9"/>
                                            </p:txEl>
                                          </p:spTgt>
                                        </p:tgtEl>
                                      </p:cBhvr>
                                    </p:animEffect>
                                    <p:anim calcmode="lin" valueType="num">
                                      <p:cBhvr>
                                        <p:cTn id="2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 and PR – smart PR can help with new prospects</a:t>
            </a:r>
            <a:endParaRPr lang="en-CA" dirty="0"/>
          </a:p>
        </p:txBody>
      </p:sp>
      <p:sp>
        <p:nvSpPr>
          <p:cNvPr id="3" name="Content Placeholder 2"/>
          <p:cNvSpPr>
            <a:spLocks noGrp="1"/>
          </p:cNvSpPr>
          <p:nvPr>
            <p:ph idx="1"/>
          </p:nvPr>
        </p:nvSpPr>
        <p:spPr/>
        <p:txBody>
          <a:bodyPr/>
          <a:lstStyle/>
          <a:p>
            <a:r>
              <a:rPr lang="en-CA" dirty="0" smtClean="0"/>
              <a:t>Good coverage helps prospects find you and brings in volunteers.</a:t>
            </a:r>
          </a:p>
          <a:p>
            <a:r>
              <a:rPr lang="en-CA" dirty="0" smtClean="0"/>
              <a:t>A few good media stories help raise your profile in the community. So does </a:t>
            </a:r>
            <a:r>
              <a:rPr lang="en-CA" i="1" dirty="0" smtClean="0"/>
              <a:t>planned</a:t>
            </a:r>
            <a:r>
              <a:rPr lang="en-CA" dirty="0" smtClean="0"/>
              <a:t> social media. </a:t>
            </a:r>
          </a:p>
          <a:p>
            <a:r>
              <a:rPr lang="en-CA" dirty="0" smtClean="0"/>
              <a:t>Media stories then become part of your prospecting kit.</a:t>
            </a:r>
          </a:p>
          <a:p>
            <a:r>
              <a:rPr lang="en-CA" dirty="0" smtClean="0"/>
              <a:t>Coverage leads to credibility – what you do matters.</a:t>
            </a:r>
          </a:p>
          <a:p>
            <a:r>
              <a:rPr lang="en-CA" dirty="0" smtClean="0"/>
              <a:t>It takes planning and some elbow grease.</a:t>
            </a:r>
          </a:p>
          <a:p>
            <a:r>
              <a:rPr lang="en-CA" dirty="0" smtClean="0"/>
              <a:t>The media want to cover you, but you have to give them some real news.</a:t>
            </a:r>
          </a:p>
          <a:p>
            <a:endParaRPr lang="en-CA" dirty="0"/>
          </a:p>
        </p:txBody>
      </p:sp>
      <p:sp>
        <p:nvSpPr>
          <p:cNvPr id="4" name="Slide Number Placeholder 3"/>
          <p:cNvSpPr>
            <a:spLocks noGrp="1"/>
          </p:cNvSpPr>
          <p:nvPr>
            <p:ph type="sldNum" sz="quarter" idx="12"/>
          </p:nvPr>
        </p:nvSpPr>
        <p:spPr/>
        <p:txBody>
          <a:bodyPr/>
          <a:lstStyle/>
          <a:p>
            <a:fld id="{8F39DAF0-2F72-4404-BD61-358648AE910C}" type="slidenum">
              <a:rPr lang="en-US" smtClean="0"/>
              <a:pPr/>
              <a:t>4</a:t>
            </a:fld>
            <a:endParaRPr lang="en-US" dirty="0"/>
          </a:p>
        </p:txBody>
      </p:sp>
    </p:spTree>
    <p:extLst>
      <p:ext uri="{BB962C8B-B14F-4D97-AF65-F5344CB8AC3E}">
        <p14:creationId xmlns:p14="http://schemas.microsoft.com/office/powerpoint/2010/main" val="293307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How to begin?</a:t>
            </a:r>
            <a:endParaRPr lang="en-CA" dirty="0"/>
          </a:p>
        </p:txBody>
      </p:sp>
      <p:sp>
        <p:nvSpPr>
          <p:cNvPr id="3" name="Content Placeholder 2"/>
          <p:cNvSpPr>
            <a:spLocks noGrp="1"/>
          </p:cNvSpPr>
          <p:nvPr>
            <p:ph idx="1"/>
          </p:nvPr>
        </p:nvSpPr>
        <p:spPr/>
        <p:txBody>
          <a:bodyPr/>
          <a:lstStyle/>
          <a:p>
            <a:r>
              <a:rPr lang="en-CA" sz="2400" dirty="0" smtClean="0"/>
              <a:t>If you’re a big organization, you can afford either a designated PR person or an outside firm.</a:t>
            </a:r>
          </a:p>
          <a:p>
            <a:endParaRPr lang="en-CA" sz="2400" dirty="0" smtClean="0"/>
          </a:p>
          <a:p>
            <a:r>
              <a:rPr lang="en-CA" sz="2400" dirty="0" smtClean="0"/>
              <a:t>If not, you can do the work in your own office.</a:t>
            </a:r>
          </a:p>
          <a:p>
            <a:endParaRPr lang="en-CA" sz="2400" dirty="0"/>
          </a:p>
          <a:p>
            <a:endParaRPr lang="en-CA" sz="2400" dirty="0" smtClean="0"/>
          </a:p>
          <a:p>
            <a:endParaRPr lang="en-CA" dirty="0"/>
          </a:p>
        </p:txBody>
      </p:sp>
      <p:sp>
        <p:nvSpPr>
          <p:cNvPr id="4" name="Slide Number Placeholder 3"/>
          <p:cNvSpPr>
            <a:spLocks noGrp="1"/>
          </p:cNvSpPr>
          <p:nvPr>
            <p:ph type="sldNum" sz="quarter" idx="12"/>
          </p:nvPr>
        </p:nvSpPr>
        <p:spPr/>
        <p:txBody>
          <a:bodyPr/>
          <a:lstStyle/>
          <a:p>
            <a:fld id="{8F39DAF0-2F72-4404-BD61-358648AE910C}" type="slidenum">
              <a:rPr lang="en-US" smtClean="0"/>
              <a:pPr/>
              <a:t>5</a:t>
            </a:fld>
            <a:endParaRPr lang="en-US" dirty="0"/>
          </a:p>
        </p:txBody>
      </p:sp>
    </p:spTree>
    <p:extLst>
      <p:ext uri="{BB962C8B-B14F-4D97-AF65-F5344CB8AC3E}">
        <p14:creationId xmlns:p14="http://schemas.microsoft.com/office/powerpoint/2010/main" val="298160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Quick to-do</a:t>
            </a:r>
            <a:endParaRPr lang="en-CA" dirty="0"/>
          </a:p>
        </p:txBody>
      </p:sp>
      <p:sp>
        <p:nvSpPr>
          <p:cNvPr id="3" name="Content Placeholder 2"/>
          <p:cNvSpPr>
            <a:spLocks noGrp="1"/>
          </p:cNvSpPr>
          <p:nvPr>
            <p:ph idx="1"/>
          </p:nvPr>
        </p:nvSpPr>
        <p:spPr>
          <a:xfrm>
            <a:off x="609599" y="1447800"/>
            <a:ext cx="6347714" cy="4593563"/>
          </a:xfrm>
        </p:spPr>
        <p:txBody>
          <a:bodyPr>
            <a:normAutofit/>
          </a:bodyPr>
          <a:lstStyle/>
          <a:p>
            <a:r>
              <a:rPr lang="en-CA" sz="2400" dirty="0" smtClean="0"/>
              <a:t>Prepare a kit for your media volunteers. </a:t>
            </a:r>
          </a:p>
          <a:p>
            <a:r>
              <a:rPr lang="en-CA" sz="2400" dirty="0" smtClean="0"/>
              <a:t>Have an up-to-date media list and keep refreshing it. Include bloggers on MS (for example)</a:t>
            </a:r>
            <a:endParaRPr lang="en-CA" sz="2400" dirty="0" smtClean="0"/>
          </a:p>
          <a:p>
            <a:r>
              <a:rPr lang="en-CA" sz="2400" dirty="0" smtClean="0"/>
              <a:t>Include recent media releases, any clippings or paper copies of on-line coverage. Also links to videos.</a:t>
            </a:r>
            <a:endParaRPr lang="en-CA" sz="2400" dirty="0" smtClean="0"/>
          </a:p>
          <a:p>
            <a:r>
              <a:rPr lang="en-CA" sz="2400" dirty="0" smtClean="0"/>
              <a:t>Includes key messages, mission/vision statement, recent case studies, and photos showing the need.</a:t>
            </a:r>
          </a:p>
          <a:p>
            <a:endParaRPr lang="en-CA" sz="2400" dirty="0"/>
          </a:p>
        </p:txBody>
      </p:sp>
      <p:sp>
        <p:nvSpPr>
          <p:cNvPr id="4" name="Slide Number Placeholder 3"/>
          <p:cNvSpPr>
            <a:spLocks noGrp="1"/>
          </p:cNvSpPr>
          <p:nvPr>
            <p:ph type="sldNum" sz="quarter" idx="12"/>
          </p:nvPr>
        </p:nvSpPr>
        <p:spPr/>
        <p:txBody>
          <a:bodyPr/>
          <a:lstStyle/>
          <a:p>
            <a:fld id="{8F39DAF0-2F72-4404-BD61-358648AE910C}" type="slidenum">
              <a:rPr lang="en-US" smtClean="0"/>
              <a:pPr/>
              <a:t>6</a:t>
            </a:fld>
            <a:endParaRPr lang="en-US" dirty="0"/>
          </a:p>
        </p:txBody>
      </p:sp>
    </p:spTree>
    <p:extLst>
      <p:ext uri="{BB962C8B-B14F-4D97-AF65-F5344CB8AC3E}">
        <p14:creationId xmlns:p14="http://schemas.microsoft.com/office/powerpoint/2010/main" val="154457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3">
            <a:extLst>
              <a:ext uri="{28A0092B-C50C-407E-A947-70E740481C1C}">
                <a14:useLocalDpi xmlns:a14="http://schemas.microsoft.com/office/drawing/2010/main" val="0"/>
              </a:ext>
            </a:extLst>
          </a:blip>
          <a:srcRect l="116" r="15713"/>
          <a:stretch/>
        </p:blipFill>
        <p:spPr>
          <a:xfrm>
            <a:off x="1676400" y="1600200"/>
            <a:ext cx="4768276" cy="3581400"/>
          </a:xfrm>
        </p:spPr>
      </p:pic>
      <p:sp>
        <p:nvSpPr>
          <p:cNvPr id="4" name="Slide Number Placeholder 3"/>
          <p:cNvSpPr>
            <a:spLocks noGrp="1"/>
          </p:cNvSpPr>
          <p:nvPr>
            <p:ph type="sldNum" sz="quarter" idx="12"/>
          </p:nvPr>
        </p:nvSpPr>
        <p:spPr/>
        <p:txBody>
          <a:bodyPr/>
          <a:lstStyle/>
          <a:p>
            <a:fld id="{8F39DAF0-2F72-4404-BD61-358648AE910C}" type="slidenum">
              <a:rPr lang="en-US" smtClean="0"/>
              <a:pPr/>
              <a:t>7</a:t>
            </a:fld>
            <a:endParaRPr lang="en-US" dirty="0"/>
          </a:p>
        </p:txBody>
      </p:sp>
    </p:spTree>
    <p:extLst>
      <p:ext uri="{BB962C8B-B14F-4D97-AF65-F5344CB8AC3E}">
        <p14:creationId xmlns:p14="http://schemas.microsoft.com/office/powerpoint/2010/main" val="3683124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Include who gets helped – not always happy photos</a:t>
            </a:r>
            <a:endParaRPr lang="en-CA"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2698" y="2160588"/>
            <a:ext cx="6342217" cy="3881437"/>
          </a:xfrm>
        </p:spPr>
      </p:pic>
      <p:sp>
        <p:nvSpPr>
          <p:cNvPr id="4" name="Slide Number Placeholder 3"/>
          <p:cNvSpPr>
            <a:spLocks noGrp="1"/>
          </p:cNvSpPr>
          <p:nvPr>
            <p:ph type="sldNum" sz="quarter" idx="12"/>
          </p:nvPr>
        </p:nvSpPr>
        <p:spPr/>
        <p:txBody>
          <a:bodyPr/>
          <a:lstStyle/>
          <a:p>
            <a:fld id="{8F39DAF0-2F72-4404-BD61-358648AE910C}" type="slidenum">
              <a:rPr lang="en-US" smtClean="0"/>
              <a:pPr/>
              <a:t>8</a:t>
            </a:fld>
            <a:endParaRPr lang="en-US" dirty="0"/>
          </a:p>
        </p:txBody>
      </p:sp>
    </p:spTree>
    <p:extLst>
      <p:ext uri="{BB962C8B-B14F-4D97-AF65-F5344CB8AC3E}">
        <p14:creationId xmlns:p14="http://schemas.microsoft.com/office/powerpoint/2010/main" val="3878925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p>
            <a:pPr algn="ctr"/>
            <a:r>
              <a:rPr lang="en-CA" dirty="0" smtClean="0"/>
              <a:t>Are you newsworthy?</a:t>
            </a:r>
            <a:endParaRPr lang="en-CA" dirty="0"/>
          </a:p>
        </p:txBody>
      </p:sp>
      <p:sp>
        <p:nvSpPr>
          <p:cNvPr id="4" name="Content Placeholder 3"/>
          <p:cNvSpPr>
            <a:spLocks noGrp="1"/>
          </p:cNvSpPr>
          <p:nvPr>
            <p:ph idx="1"/>
          </p:nvPr>
        </p:nvSpPr>
        <p:spPr>
          <a:xfrm>
            <a:off x="609599" y="1600200"/>
            <a:ext cx="6347714" cy="4441163"/>
          </a:xfrm>
        </p:spPr>
        <p:txBody>
          <a:bodyPr>
            <a:normAutofit/>
          </a:bodyPr>
          <a:lstStyle/>
          <a:p>
            <a:r>
              <a:rPr lang="en-CA" sz="2400" dirty="0" smtClean="0"/>
              <a:t>Do your research – know which reporter or editor covers your </a:t>
            </a:r>
            <a:r>
              <a:rPr lang="en-CA" sz="2400" dirty="0" smtClean="0"/>
              <a:t>area. They change. </a:t>
            </a:r>
            <a:endParaRPr lang="en-CA" sz="2400" dirty="0" smtClean="0"/>
          </a:p>
          <a:p>
            <a:r>
              <a:rPr lang="en-CA" sz="2400" dirty="0" smtClean="0"/>
              <a:t>Read a lot – bloggers in your discipline, and just outside </a:t>
            </a:r>
            <a:r>
              <a:rPr lang="en-CA" sz="2400" dirty="0" smtClean="0"/>
              <a:t>it.</a:t>
            </a:r>
            <a:endParaRPr lang="en-CA" sz="2400" dirty="0" smtClean="0"/>
          </a:p>
          <a:p>
            <a:r>
              <a:rPr lang="en-CA" sz="2400" dirty="0" smtClean="0"/>
              <a:t>Start to identify trends and passions in your bloggers</a:t>
            </a:r>
          </a:p>
          <a:p>
            <a:r>
              <a:rPr lang="en-CA" sz="2400" dirty="0" smtClean="0"/>
              <a:t>Put yourself in reporter’s shoes. Help with video assets </a:t>
            </a:r>
            <a:r>
              <a:rPr lang="en-CA" sz="2400" dirty="0" smtClean="0"/>
              <a:t>and photos if </a:t>
            </a:r>
            <a:r>
              <a:rPr lang="en-CA" sz="2400" dirty="0" smtClean="0"/>
              <a:t>working with </a:t>
            </a:r>
            <a:r>
              <a:rPr lang="en-CA" sz="2400" dirty="0" smtClean="0"/>
              <a:t>television. </a:t>
            </a:r>
            <a:endParaRPr lang="en-CA" sz="2400" dirty="0" smtClean="0"/>
          </a:p>
          <a:p>
            <a:endParaRPr lang="en-CA" sz="2400" dirty="0"/>
          </a:p>
        </p:txBody>
      </p:sp>
      <p:sp>
        <p:nvSpPr>
          <p:cNvPr id="3" name="Slide Number Placeholder 2"/>
          <p:cNvSpPr>
            <a:spLocks noGrp="1"/>
          </p:cNvSpPr>
          <p:nvPr>
            <p:ph type="sldNum" sz="quarter" idx="12"/>
          </p:nvPr>
        </p:nvSpPr>
        <p:spPr/>
        <p:txBody>
          <a:bodyPr/>
          <a:lstStyle/>
          <a:p>
            <a:fld id="{8F39DAF0-2F72-4404-BD61-358648AE910C}" type="slidenum">
              <a:rPr lang="en-US" smtClean="0"/>
              <a:pPr/>
              <a:t>9</a:t>
            </a:fld>
            <a:endParaRPr lang="en-US" dirty="0"/>
          </a:p>
        </p:txBody>
      </p:sp>
    </p:spTree>
    <p:extLst>
      <p:ext uri="{BB962C8B-B14F-4D97-AF65-F5344CB8AC3E}">
        <p14:creationId xmlns:p14="http://schemas.microsoft.com/office/powerpoint/2010/main" val="292505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1973</TotalTime>
  <Words>1868</Words>
  <Application>Microsoft Office PowerPoint</Application>
  <PresentationFormat>On-screen Show (4:3)</PresentationFormat>
  <Paragraphs>208</Paragraphs>
  <Slides>25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Trebuchet MS</vt:lpstr>
      <vt:lpstr>Wingdings 3</vt:lpstr>
      <vt:lpstr>Facet</vt:lpstr>
      <vt:lpstr>PR and FR – a happy marriage to more $$$$</vt:lpstr>
      <vt:lpstr>How can good PR help?</vt:lpstr>
      <vt:lpstr>Key assumptions for today: </vt:lpstr>
      <vt:lpstr>FR and PR – smart PR can help with new prospects</vt:lpstr>
      <vt:lpstr>How to begin?</vt:lpstr>
      <vt:lpstr>Quick to-do</vt:lpstr>
      <vt:lpstr>PowerPoint Presentation</vt:lpstr>
      <vt:lpstr>Include who gets helped – not always happy photos</vt:lpstr>
      <vt:lpstr>Are you newsworthy?</vt:lpstr>
      <vt:lpstr>What IS a story anyway?</vt:lpstr>
      <vt:lpstr>Helping the reporter</vt:lpstr>
      <vt:lpstr>What is not a story</vt:lpstr>
      <vt:lpstr>What is a press release?</vt:lpstr>
      <vt:lpstr>What isn’t a press release?</vt:lpstr>
      <vt:lpstr>Common press release bloopers</vt:lpstr>
      <vt:lpstr>PowerPoint Presentation</vt:lpstr>
      <vt:lpstr>Press release “musts”</vt:lpstr>
      <vt:lpstr>More press release “musts”</vt:lpstr>
      <vt:lpstr>Press release “musts, must nots”</vt:lpstr>
      <vt:lpstr>Press release “musts”</vt:lpstr>
      <vt:lpstr>More “musts”</vt:lpstr>
      <vt:lpstr>Press release template</vt:lpstr>
      <vt:lpstr>Template cont’d</vt:lpstr>
      <vt:lpstr>Big Rule</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dc:title>
  <dc:creator>Owner</dc:creator>
  <cp:lastModifiedBy>Jane Carthew Davidson</cp:lastModifiedBy>
  <cp:revision>277</cp:revision>
  <dcterms:created xsi:type="dcterms:W3CDTF">2012-03-26T16:24:49Z</dcterms:created>
  <dcterms:modified xsi:type="dcterms:W3CDTF">2016-04-06T18:21:59Z</dcterms:modified>
</cp:coreProperties>
</file>